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4"/>
  </p:notesMasterIdLst>
  <p:handoutMasterIdLst>
    <p:handoutMasterId r:id="rId55"/>
  </p:handoutMasterIdLst>
  <p:sldIdLst>
    <p:sldId id="308" r:id="rId2"/>
    <p:sldId id="30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embeddedFontLst>
    <p:embeddedFont>
      <p:font typeface="Domine" panose="02040503040403060204" pitchFamily="18" charset="0"/>
      <p:regular r:id="rId56"/>
      <p:bold r:id="rId57"/>
    </p:embeddedFont>
    <p:embeddedFont>
      <p:font typeface="Montserrat Medium" panose="020F0502020204030204" pitchFamily="34" charset="0"/>
      <p:regular r:id="rId58"/>
      <p:italic r:id="rId59"/>
    </p:embeddedFont>
    <p:embeddedFont>
      <p:font typeface="Open Sans" panose="020B0606030504020204" pitchFamily="34" charset="0"/>
      <p:regular r:id="rId60"/>
      <p:bold r:id="rId61"/>
      <p:italic r:id="rId62"/>
      <p:boldItalic r:id="rId63"/>
    </p:embeddedFont>
    <p:embeddedFont>
      <p:font typeface="Work Sans" pitchFamily="2" charset="77"/>
      <p:regular r:id="rId64"/>
      <p:bold r:id="rId65"/>
      <p:italic r:id="rId66"/>
      <p:boldItalic r:id="rId67"/>
    </p:embeddedFont>
    <p:embeddedFont>
      <p:font typeface="Work Sans Medium" pitchFamily="2" charset="77"/>
      <p:regular r:id="rId68"/>
      <p:bold r:id="rId69"/>
      <p:italic r:id="rId70"/>
    </p:embeddedFont>
    <p:embeddedFont>
      <p:font typeface="Work Sans SemiBold" pitchFamily="2" charset="77"/>
      <p:regular r:id="rId71"/>
      <p:bold r:id="rId72"/>
      <p:boldItalic r:id="rId7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561428-FAC3-D48F-7FFE-8BBDC8F81F22}" name="Brandon Prinzi" initials="BP" userId="S::bprinzi@ardentlearning.com::fc2cebdf-eefc-46e2-a876-829b6d4350c7" providerId="AD"/>
  <p188:author id="{1298AEA9-37D8-1BAD-B248-F29540D60DD2}" name="Donna Smith" initials="DS" userId="S::dsmith@ardentlearning.com::6d4243c3-6898-4945-bbbe-383cab09e4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nn Forburger" initials="AF" lastIdx="4" clrIdx="6">
    <p:extLst>
      <p:ext uri="{19B8F6BF-5375-455C-9EA6-DF929625EA0E}">
        <p15:presenceInfo xmlns:p15="http://schemas.microsoft.com/office/powerpoint/2012/main" userId="fc647eb3e6fc094f" providerId="Windows Live"/>
      </p:ext>
    </p:extLst>
  </p:cmAuthor>
  <p:cmAuthor id="1" name="Jane Myers" initials="JM" lastIdx="16" clrIdx="0">
    <p:extLst>
      <p:ext uri="{19B8F6BF-5375-455C-9EA6-DF929625EA0E}">
        <p15:presenceInfo xmlns:p15="http://schemas.microsoft.com/office/powerpoint/2012/main" userId="S::jmyers@chronicdisease.org::bdb22e31-564e-4a75-8427-c93beed48f7a" providerId="AD"/>
      </p:ext>
    </p:extLst>
  </p:cmAuthor>
  <p:cmAuthor id="8" name="Donna Smith" initials="DS" lastIdx="8" clrIdx="7">
    <p:extLst>
      <p:ext uri="{19B8F6BF-5375-455C-9EA6-DF929625EA0E}">
        <p15:presenceInfo xmlns:p15="http://schemas.microsoft.com/office/powerpoint/2012/main" userId="S::dsmith@ardentlearning.com::6d4243c3-6898-4945-bbbe-383cab09e42f" providerId="AD"/>
      </p:ext>
    </p:extLst>
  </p:cmAuthor>
  <p:cmAuthor id="2" name="Sara Hanlon" initials="SH" lastIdx="1" clrIdx="1">
    <p:extLst>
      <p:ext uri="{19B8F6BF-5375-455C-9EA6-DF929625EA0E}">
        <p15:presenceInfo xmlns:p15="http://schemas.microsoft.com/office/powerpoint/2012/main" userId="Sara Hanlon" providerId="None"/>
      </p:ext>
    </p:extLst>
  </p:cmAuthor>
  <p:cmAuthor id="9" name="David Hildreth" initials="DH" lastIdx="34" clrIdx="8">
    <p:extLst>
      <p:ext uri="{19B8F6BF-5375-455C-9EA6-DF929625EA0E}">
        <p15:presenceInfo xmlns:p15="http://schemas.microsoft.com/office/powerpoint/2012/main" userId="S::dhildreth@ardentlearning.com::116691e5-7abc-46f7-b64a-614eb6926f85" providerId="AD"/>
      </p:ext>
    </p:extLst>
  </p:cmAuthor>
  <p:cmAuthor id="3" name="joannacraver@gmail.com" initials="j" lastIdx="3" clrIdx="2">
    <p:extLst>
      <p:ext uri="{19B8F6BF-5375-455C-9EA6-DF929625EA0E}">
        <p15:presenceInfo xmlns:p15="http://schemas.microsoft.com/office/powerpoint/2012/main" userId="84f1da286dd78625" providerId="Windows Live"/>
      </p:ext>
    </p:extLst>
  </p:cmAuthor>
  <p:cmAuthor id="10" name="Berg Martin" initials="BM" lastIdx="46" clrIdx="9">
    <p:extLst>
      <p:ext uri="{19B8F6BF-5375-455C-9EA6-DF929625EA0E}">
        <p15:presenceInfo xmlns:p15="http://schemas.microsoft.com/office/powerpoint/2012/main" userId="2ee3f4b86b825976" providerId="Windows Live"/>
      </p:ext>
    </p:extLst>
  </p:cmAuthor>
  <p:cmAuthor id="4" name="Kristen McCormack" initials="KM" lastIdx="121" clrIdx="3">
    <p:extLst>
      <p:ext uri="{19B8F6BF-5375-455C-9EA6-DF929625EA0E}">
        <p15:presenceInfo xmlns:p15="http://schemas.microsoft.com/office/powerpoint/2012/main" userId="S::kmccormack@ardentlearning.com::6d3506a5-49a1-486e-b1c6-4bbfaddfc1cc" providerId="AD"/>
      </p:ext>
    </p:extLst>
  </p:cmAuthor>
  <p:cmAuthor id="5" name="Kristen Alford" initials="KA" lastIdx="95" clrIdx="4">
    <p:extLst>
      <p:ext uri="{19B8F6BF-5375-455C-9EA6-DF929625EA0E}">
        <p15:presenceInfo xmlns:p15="http://schemas.microsoft.com/office/powerpoint/2012/main" userId="Kristen Alford" providerId="None"/>
      </p:ext>
    </p:extLst>
  </p:cmAuthor>
  <p:cmAuthor id="6" name="Sara Hanlon" initials="SH [2]" lastIdx="14" clrIdx="5">
    <p:extLst>
      <p:ext uri="{19B8F6BF-5375-455C-9EA6-DF929625EA0E}">
        <p15:presenceInfo xmlns:p15="http://schemas.microsoft.com/office/powerpoint/2012/main" userId="S::Sara@empoweroutcomes.com::7fba9bc3-f1b8-4c55-97f7-5b3789c056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955"/>
    <a:srgbClr val="002855"/>
    <a:srgbClr val="6FA287"/>
    <a:srgbClr val="0A5CBA"/>
    <a:srgbClr val="F7BDA1"/>
    <a:srgbClr val="F2FAFE"/>
    <a:srgbClr val="F2F8FF"/>
    <a:srgbClr val="CBDAD1"/>
    <a:srgbClr val="76A4C0"/>
    <a:srgbClr val="EBEE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45" autoAdjust="0"/>
    <p:restoredTop sz="95085" autoAdjust="0"/>
  </p:normalViewPr>
  <p:slideViewPr>
    <p:cSldViewPr snapToGrid="0" snapToObjects="1">
      <p:cViewPr varScale="1">
        <p:scale>
          <a:sx n="185" d="100"/>
          <a:sy n="185" d="100"/>
        </p:scale>
        <p:origin x="720" y="168"/>
      </p:cViewPr>
      <p:guideLst>
        <p:guide orient="horz" pos="1368"/>
        <p:guide pos="288"/>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9700"/>
    </p:cViewPr>
  </p:sorterViewPr>
  <p:notesViewPr>
    <p:cSldViewPr snapToGrid="0" snapToObjects="1" showGuides="1">
      <p:cViewPr varScale="1">
        <p:scale>
          <a:sx n="168" d="100"/>
          <a:sy n="168"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handoutMaster" Target="handoutMasters/handoutMaster1.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23271A-8A92-2C33-BBEF-BB015DB403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D9DBE-C8E8-717B-4053-E5826CF2F8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A755DD-B572-8A4B-88F3-79620A96F695}" type="datetimeFigureOut">
              <a:rPr lang="en-US" smtClean="0"/>
              <a:t>7/2/24</a:t>
            </a:fld>
            <a:endParaRPr lang="en-US"/>
          </a:p>
        </p:txBody>
      </p:sp>
      <p:sp>
        <p:nvSpPr>
          <p:cNvPr id="4" name="Footer Placeholder 3">
            <a:extLst>
              <a:ext uri="{FF2B5EF4-FFF2-40B4-BE49-F238E27FC236}">
                <a16:creationId xmlns:a16="http://schemas.microsoft.com/office/drawing/2014/main" id="{BD7D2173-4AD0-5462-0793-0939836301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288AC4-8841-846F-7AA0-C9DE9E5019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FA817-B2A8-A445-B5B7-387248296F0D}" type="slidenum">
              <a:rPr lang="en-US" smtClean="0"/>
              <a:t>‹#›</a:t>
            </a:fld>
            <a:endParaRPr lang="en-US"/>
          </a:p>
        </p:txBody>
      </p:sp>
    </p:spTree>
    <p:extLst>
      <p:ext uri="{BB962C8B-B14F-4D97-AF65-F5344CB8AC3E}">
        <p14:creationId xmlns:p14="http://schemas.microsoft.com/office/powerpoint/2010/main" val="420832735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A37E6-621F-CF46-BD36-256C2CEF153F}" type="datetimeFigureOut">
              <a:rPr lang="en-US" smtClean="0"/>
              <a:t>7/2/24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2F718-8473-3049-A546-2A772DD835AA}" type="slidenum">
              <a:rPr lang="en-US" smtClean="0"/>
              <a:t>‹#›</a:t>
            </a:fld>
            <a:endParaRPr lang="en-US" dirty="0"/>
          </a:p>
        </p:txBody>
      </p:sp>
    </p:spTree>
    <p:extLst>
      <p:ext uri="{BB962C8B-B14F-4D97-AF65-F5344CB8AC3E}">
        <p14:creationId xmlns:p14="http://schemas.microsoft.com/office/powerpoint/2010/main" val="152003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ccd.cdc.gov/Toolkit/DiabetesImpact/Employ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91880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chemeClr val="dk1"/>
              </a:buClr>
              <a:buSzPts val="1200"/>
              <a:buFont typeface="Calibri"/>
              <a:buNone/>
            </a:pPr>
            <a:endParaRPr sz="1200"/>
          </a:p>
          <a:p>
            <a:pPr marL="0" lvl="0" indent="0" algn="l" rtl="0">
              <a:spcBef>
                <a:spcPts val="100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p>
        </p:txBody>
      </p:sp>
      <p:sp>
        <p:nvSpPr>
          <p:cNvPr id="311" name="Google Shape;3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5" name="Google Shape;3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3" name="Google Shape;39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4" name="Google Shape;41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441" name="Google Shape;44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464" name="Google Shape;46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0" u="sng" dirty="0">
                <a:latin typeface="Calibri"/>
                <a:ea typeface="Calibri"/>
                <a:cs typeface="Calibri"/>
                <a:sym typeface="Calibri"/>
              </a:rPr>
              <a:t>Persons with prediabetes </a:t>
            </a:r>
            <a:r>
              <a:rPr lang="en-US" sz="1800" dirty="0">
                <a:latin typeface="Calibri"/>
                <a:ea typeface="Calibri"/>
                <a:cs typeface="Calibri"/>
                <a:sym typeface="Calibri"/>
              </a:rPr>
              <a:t>have a blood sugar level that is higher than normal, but not high enough for a diagnosis of diabetes (fasting plasma glucose 100–125 mg/dl or A1C 5.7%–6.4%). </a:t>
            </a:r>
            <a:endParaRPr dirty="0"/>
          </a:p>
          <a:p>
            <a:pPr marL="0" marR="0" lvl="0" indent="0" algn="l" rtl="0">
              <a:spcBef>
                <a:spcPts val="1200"/>
              </a:spcBef>
              <a:spcAft>
                <a:spcPts val="0"/>
              </a:spcAft>
              <a:buNone/>
            </a:pPr>
            <a:endParaRPr sz="1800" dirty="0">
              <a:latin typeface="Calibri"/>
              <a:ea typeface="Calibri"/>
              <a:cs typeface="Calibri"/>
              <a:sym typeface="Calibri"/>
            </a:endParaRPr>
          </a:p>
          <a:p>
            <a:pPr marL="0" marR="0" lvl="0" indent="0" algn="l" rtl="0">
              <a:spcBef>
                <a:spcPts val="1200"/>
              </a:spcBef>
              <a:spcAft>
                <a:spcPts val="0"/>
              </a:spcAft>
              <a:buNone/>
            </a:pPr>
            <a:r>
              <a:rPr lang="en-US" sz="1800" i="0" u="sng" dirty="0">
                <a:latin typeface="Calibri"/>
                <a:ea typeface="Calibri"/>
                <a:cs typeface="Calibri"/>
                <a:sym typeface="Calibri"/>
              </a:rPr>
              <a:t>Persons at risk for type 2 diabetes </a:t>
            </a:r>
            <a:r>
              <a:rPr lang="en-US" sz="1800" dirty="0">
                <a:latin typeface="Calibri"/>
                <a:ea typeface="Calibri"/>
                <a:cs typeface="Calibri"/>
                <a:sym typeface="Calibri"/>
              </a:rPr>
              <a:t>have a score of 9 or higher on the ADA/CDC Prediabetes Risk Test.</a:t>
            </a:r>
            <a:endParaRPr dirty="0"/>
          </a:p>
          <a:p>
            <a:pPr marL="0" marR="0" lvl="0" indent="0" algn="l" rtl="0">
              <a:spcBef>
                <a:spcPts val="1200"/>
              </a:spcBef>
              <a:spcAft>
                <a:spcPts val="0"/>
              </a:spcAft>
              <a:buNone/>
            </a:pPr>
            <a:endParaRPr sz="1800" dirty="0">
              <a:latin typeface="Calibri"/>
              <a:ea typeface="Calibri"/>
              <a:cs typeface="Calibri"/>
              <a:sym typeface="Calibri"/>
            </a:endParaRPr>
          </a:p>
          <a:p>
            <a:pPr marL="0" marR="0" lvl="0" indent="0" algn="l" rtl="0">
              <a:spcBef>
                <a:spcPts val="1200"/>
              </a:spcBef>
              <a:spcAft>
                <a:spcPts val="0"/>
              </a:spcAft>
              <a:buNone/>
            </a:pPr>
            <a:r>
              <a:rPr lang="en-US" sz="1800" i="0" u="sng" dirty="0">
                <a:latin typeface="Calibri"/>
                <a:ea typeface="Calibri"/>
                <a:cs typeface="Calibri"/>
                <a:sym typeface="Calibri"/>
              </a:rPr>
              <a:t>Persons with high-risk prediabetes </a:t>
            </a:r>
            <a:r>
              <a:rPr lang="en-US" sz="1800" dirty="0">
                <a:latin typeface="Calibri"/>
                <a:ea typeface="Calibri"/>
                <a:cs typeface="Calibri"/>
                <a:sym typeface="Calibri"/>
              </a:rPr>
              <a:t>have an A1C of 6.0% to 6.4% or a fasting plasma glucose of 110 to 125 mg/dl. </a:t>
            </a:r>
            <a:endParaRPr dirty="0"/>
          </a:p>
          <a:p>
            <a:pPr marL="0" marR="0" lvl="0" indent="0" algn="l" rtl="0">
              <a:spcBef>
                <a:spcPts val="1200"/>
              </a:spcBef>
              <a:spcAft>
                <a:spcPts val="0"/>
              </a:spcAft>
              <a:buNone/>
            </a:pPr>
            <a:endParaRPr sz="1800" dirty="0">
              <a:latin typeface="Calibri"/>
              <a:ea typeface="Calibri"/>
              <a:cs typeface="Calibri"/>
              <a:sym typeface="Calibri"/>
            </a:endParaRPr>
          </a:p>
          <a:p>
            <a:pPr marL="0" marR="0" lvl="0" indent="0" algn="l" rtl="0">
              <a:spcBef>
                <a:spcPts val="1200"/>
              </a:spcBef>
              <a:spcAft>
                <a:spcPts val="0"/>
              </a:spcAft>
              <a:buNone/>
            </a:pPr>
            <a:r>
              <a:rPr lang="en-US" sz="1800" dirty="0">
                <a:latin typeface="Calibri"/>
                <a:ea typeface="Calibri"/>
                <a:cs typeface="Calibri"/>
                <a:sym typeface="Calibri"/>
              </a:rPr>
              <a:t>Note: Persons with prediabetes and others at risk for type 2 diabetes make up the largest group. This group includes both persons with a higher than normal blood sugar level and those identified through the ADA/CDC Prediabetes Risk Test. The smallest group is persons with high-risk prediabetes.</a:t>
            </a:r>
            <a:endParaRPr dirty="0"/>
          </a:p>
          <a:p>
            <a:pPr marL="0" marR="0" lvl="0" indent="0" algn="l" rtl="0">
              <a:spcBef>
                <a:spcPts val="1200"/>
              </a:spcBef>
              <a:spcAft>
                <a:spcPts val="0"/>
              </a:spcAft>
              <a:buNone/>
            </a:pPr>
            <a:endParaRPr sz="1800" dirty="0">
              <a:latin typeface="Calibri"/>
              <a:ea typeface="Calibri"/>
              <a:cs typeface="Calibri"/>
              <a:sym typeface="Calibri"/>
            </a:endParaRPr>
          </a:p>
          <a:p>
            <a:pPr marL="0" marR="0" lvl="0" indent="0" algn="l" rtl="0">
              <a:spcBef>
                <a:spcPts val="1200"/>
              </a:spcBef>
              <a:spcAft>
                <a:spcPts val="0"/>
              </a:spcAft>
              <a:buNone/>
            </a:pPr>
            <a:r>
              <a:rPr lang="en-US" sz="1800" dirty="0">
                <a:latin typeface="Calibri"/>
                <a:ea typeface="Calibri"/>
                <a:cs typeface="Calibri"/>
                <a:sym typeface="Calibri"/>
              </a:rPr>
              <a:t>Source: CDC. Diabetes Prevention Impact Toolkit.</a:t>
            </a:r>
            <a:r>
              <a:rPr lang="en-US" sz="1800" i="1" dirty="0">
                <a:latin typeface="Calibri"/>
                <a:ea typeface="Calibri"/>
                <a:cs typeface="Calibri"/>
                <a:sym typeface="Calibri"/>
              </a:rPr>
              <a:t> </a:t>
            </a:r>
            <a:r>
              <a:rPr lang="en-US" sz="1800" dirty="0">
                <a:latin typeface="Calibri"/>
                <a:ea typeface="Calibri"/>
                <a:cs typeface="Calibri"/>
                <a:sym typeface="Calibri"/>
              </a:rPr>
              <a:t>Employer Input Dashboard. Accessed December 4, 2023. </a:t>
            </a:r>
            <a:r>
              <a:rPr lang="en-US" sz="1800" u="sng" dirty="0">
                <a:solidFill>
                  <a:srgbClr val="1935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https://nccd.cdc.gov/Toolkit/DiabetesImpact/Employer</a:t>
            </a:r>
            <a:r>
              <a:rPr lang="en-US" sz="1800" u="sng" dirty="0">
                <a:solidFill>
                  <a:srgbClr val="193560"/>
                </a:solidFill>
                <a:latin typeface="Calibri"/>
                <a:ea typeface="Calibri"/>
                <a:cs typeface="Calibri"/>
                <a:sym typeface="Calibri"/>
              </a:rPr>
              <a:t> </a:t>
            </a:r>
            <a:r>
              <a:rPr lang="en-US" sz="1800" dirty="0">
                <a:latin typeface="Calibri"/>
                <a:ea typeface="Calibri"/>
                <a:cs typeface="Calibri"/>
                <a:sym typeface="Calibri"/>
              </a:rPr>
              <a:t> </a:t>
            </a:r>
            <a:endParaRPr sz="1800" dirty="0">
              <a:latin typeface="Calibri"/>
              <a:ea typeface="Calibri"/>
              <a:cs typeface="Calibri"/>
              <a:sym typeface="Calibri"/>
            </a:endParaRPr>
          </a:p>
          <a:p>
            <a:pPr marL="171450" lvl="0" indent="-95250" algn="l" rtl="0">
              <a:spcBef>
                <a:spcPts val="600"/>
              </a:spcBef>
              <a:spcAft>
                <a:spcPts val="0"/>
              </a:spcAft>
              <a:buClr>
                <a:schemeClr val="dk1"/>
              </a:buClr>
              <a:buSzPts val="1200"/>
              <a:buFont typeface="Calibri"/>
              <a:buNone/>
            </a:pPr>
            <a:endParaRPr dirty="0"/>
          </a:p>
        </p:txBody>
      </p:sp>
      <p:sp>
        <p:nvSpPr>
          <p:cNvPr id="497" name="Google Shape;49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latin typeface="Calibri"/>
              <a:ea typeface="Calibri"/>
              <a:cs typeface="Calibri"/>
              <a:sym typeface="Calibri"/>
            </a:endParaRPr>
          </a:p>
        </p:txBody>
      </p:sp>
      <p:sp>
        <p:nvSpPr>
          <p:cNvPr id="506" name="Google Shape;50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3" name="Google Shape;53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7" name="Google Shape;56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5" name="Google Shape;57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3" name="Google Shape;58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b="0" i="0" u="none" strike="noStrike">
              <a:solidFill>
                <a:srgbClr val="4F52B2"/>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1" name="Google Shape;59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200"/>
              <a:t>The performance-based outcomes model can incorporate any of the following National DPP outcomes: 5% weight loss, 0.2% or more reduction in A1C, 4% weight loss combined with an average of 150 minutes of physical activity per week, or other outcomes included in the Diabetes Prevention Recognition Program (DPRP) Standards. For the table, include organization’s selected performance-based outcomes.</a:t>
            </a:r>
            <a:endParaRPr/>
          </a:p>
        </p:txBody>
      </p:sp>
      <p:sp>
        <p:nvSpPr>
          <p:cNvPr id="599" name="Google Shape;59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i="0"/>
              <a:t>Additional talking points:</a:t>
            </a:r>
            <a:endParaRPr/>
          </a:p>
          <a:p>
            <a:pPr marL="171450" lvl="0" indent="-171450" algn="l" rtl="0">
              <a:spcBef>
                <a:spcPts val="0"/>
              </a:spcBef>
              <a:spcAft>
                <a:spcPts val="0"/>
              </a:spcAft>
              <a:buClr>
                <a:schemeClr val="dk1"/>
              </a:buClr>
              <a:buSzPts val="1200"/>
              <a:buFont typeface="Arial"/>
              <a:buChar char="•"/>
            </a:pPr>
            <a:r>
              <a:rPr lang="en-US" i="0"/>
              <a:t>Social determinants of health (SDOH) are the nonmedical factors that influence health outcomes. </a:t>
            </a:r>
            <a:endParaRPr/>
          </a:p>
          <a:p>
            <a:pPr marL="171450" lvl="0" indent="-171450" algn="l" rtl="0">
              <a:spcBef>
                <a:spcPts val="0"/>
              </a:spcBef>
              <a:spcAft>
                <a:spcPts val="0"/>
              </a:spcAft>
              <a:buClr>
                <a:schemeClr val="dk1"/>
              </a:buClr>
              <a:buSzPts val="1200"/>
              <a:buFont typeface="Arial"/>
              <a:buChar char="•"/>
            </a:pPr>
            <a:r>
              <a:rPr lang="en-US" i="0"/>
              <a:t>They are the conditions in which people are born, grow, work, live, and age, and the wider set of forces and systems shaping daily life. </a:t>
            </a:r>
            <a:endParaRPr/>
          </a:p>
          <a:p>
            <a:pPr marL="171450" lvl="0" indent="-171450" algn="l" rtl="0">
              <a:spcBef>
                <a:spcPts val="0"/>
              </a:spcBef>
              <a:spcAft>
                <a:spcPts val="0"/>
              </a:spcAft>
              <a:buClr>
                <a:schemeClr val="dk1"/>
              </a:buClr>
              <a:buSzPts val="1200"/>
              <a:buFont typeface="Arial"/>
              <a:buChar char="•"/>
            </a:pPr>
            <a:r>
              <a:rPr lang="en-US" i="0"/>
              <a:t>These forces and systems include, but are not limited to, economic policies and systems, development agendas, social norms, social policies, racism, climate change, and political systems.</a:t>
            </a:r>
            <a:endParaRPr/>
          </a:p>
          <a:p>
            <a:pPr marL="171450" lvl="0" indent="-95250" algn="l" rtl="0">
              <a:spcBef>
                <a:spcPts val="0"/>
              </a:spcBef>
              <a:spcAft>
                <a:spcPts val="0"/>
              </a:spcAft>
              <a:buClr>
                <a:schemeClr val="dk1"/>
              </a:buClr>
              <a:buSzPts val="1200"/>
              <a:buFont typeface="Arial"/>
              <a:buNone/>
            </a:pPr>
            <a:endParaRPr i="0"/>
          </a:p>
          <a:p>
            <a:pPr marL="0" lvl="0" indent="0" algn="l" rtl="0">
              <a:spcBef>
                <a:spcPts val="0"/>
              </a:spcBef>
              <a:spcAft>
                <a:spcPts val="0"/>
              </a:spcAft>
              <a:buClr>
                <a:schemeClr val="dk1"/>
              </a:buClr>
              <a:buSzPts val="1200"/>
              <a:buFont typeface="Arial"/>
              <a:buNone/>
            </a:pPr>
            <a:r>
              <a:rPr lang="en-US" i="0"/>
              <a:t>Source: https://www.cdc.gov/chronicdisease/healthequity/social-determinants-of-health-and-chronic-disease.html </a:t>
            </a:r>
            <a:endParaRPr/>
          </a:p>
          <a:p>
            <a:pPr marL="171450" lvl="0" indent="-95250" algn="l" rtl="0">
              <a:spcBef>
                <a:spcPts val="0"/>
              </a:spcBef>
              <a:spcAft>
                <a:spcPts val="0"/>
              </a:spcAft>
              <a:buClr>
                <a:schemeClr val="dk1"/>
              </a:buClr>
              <a:buSzPts val="1200"/>
              <a:buFont typeface="Arial"/>
              <a:buNone/>
            </a:pPr>
            <a:endParaRPr i="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631" name="Google Shape;63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i="1" dirty="0">
                <a:latin typeface="Work Sans" pitchFamily="2" charset="77"/>
              </a:rPr>
              <a:t>Customization note: </a:t>
            </a:r>
            <a:r>
              <a:rPr lang="en-US" dirty="0">
                <a:latin typeface="Work Sans" pitchFamily="2" charset="77"/>
              </a:rPr>
              <a:t>Use either “employees” or “employees and covered dependents” depending on what number you’re using.</a:t>
            </a:r>
            <a:endParaRPr dirty="0">
              <a:latin typeface="Work Sans" pitchFamily="2" charset="7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58" name="Google Shape;75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0" name="Google Shape;21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19.svg"/><Relationship Id="rId4" Type="http://schemas.openxmlformats.org/officeDocument/2006/relationships/image" Target="../media/image22.svg"/><Relationship Id="rId9"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319D474-C958-D416-1586-CA01711BDA9A}"/>
              </a:ext>
            </a:extLst>
          </p:cNvPr>
          <p:cNvSpPr/>
          <p:nvPr userDrawn="1"/>
        </p:nvSpPr>
        <p:spPr>
          <a:xfrm>
            <a:off x="0" y="0"/>
            <a:ext cx="12192000" cy="6281928"/>
          </a:xfrm>
          <a:prstGeom prst="rect">
            <a:avLst/>
          </a:prstGeom>
          <a:solidFill>
            <a:srgbClr val="00285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23" name="Picture 22" descr="A white octagon on a black background&#10;&#10;Description automatically generated">
            <a:extLst>
              <a:ext uri="{FF2B5EF4-FFF2-40B4-BE49-F238E27FC236}">
                <a16:creationId xmlns:a16="http://schemas.microsoft.com/office/drawing/2014/main" id="{B573780D-0CAD-3F8D-2A45-B7CE3871EA51}"/>
              </a:ext>
            </a:extLst>
          </p:cNvPr>
          <p:cNvPicPr>
            <a:picLocks noChangeAspect="1"/>
          </p:cNvPicPr>
          <p:nvPr userDrawn="1"/>
        </p:nvPicPr>
        <p:blipFill rotWithShape="1">
          <a:blip r:embed="rId2">
            <a:alphaModFix amt="10000"/>
          </a:blip>
          <a:srcRect t="49686" r="31154"/>
          <a:stretch/>
        </p:blipFill>
        <p:spPr>
          <a:xfrm>
            <a:off x="8039100" y="-17929"/>
            <a:ext cx="4170614" cy="3048000"/>
          </a:xfrm>
          <a:prstGeom prst="rect">
            <a:avLst/>
          </a:prstGeom>
          <a:effectLst/>
        </p:spPr>
      </p:pic>
      <p:pic>
        <p:nvPicPr>
          <p:cNvPr id="24" name="Picture 23" descr="A white octagon on a black background&#10;&#10;Description automatically generated">
            <a:extLst>
              <a:ext uri="{FF2B5EF4-FFF2-40B4-BE49-F238E27FC236}">
                <a16:creationId xmlns:a16="http://schemas.microsoft.com/office/drawing/2014/main" id="{CCEE75B3-D99F-4091-92AA-B7A4FE23A4D2}"/>
              </a:ext>
            </a:extLst>
          </p:cNvPr>
          <p:cNvPicPr>
            <a:picLocks noChangeAspect="1"/>
          </p:cNvPicPr>
          <p:nvPr userDrawn="1"/>
        </p:nvPicPr>
        <p:blipFill rotWithShape="1">
          <a:blip r:embed="rId2">
            <a:alphaModFix amt="10000"/>
          </a:blip>
          <a:srcRect l="34613" t="1" b="49622"/>
          <a:stretch/>
        </p:blipFill>
        <p:spPr>
          <a:xfrm>
            <a:off x="-17714" y="4326056"/>
            <a:ext cx="2545761" cy="1961347"/>
          </a:xfrm>
          <a:prstGeom prst="rect">
            <a:avLst/>
          </a:prstGeom>
          <a:effectLst/>
        </p:spPr>
      </p:pic>
      <p:sp>
        <p:nvSpPr>
          <p:cNvPr id="25" name="Rectangle 24">
            <a:extLst>
              <a:ext uri="{FF2B5EF4-FFF2-40B4-BE49-F238E27FC236}">
                <a16:creationId xmlns:a16="http://schemas.microsoft.com/office/drawing/2014/main" id="{52669BDD-F1E9-C051-9116-65D25BDB4B8E}"/>
              </a:ext>
            </a:extLst>
          </p:cNvPr>
          <p:cNvSpPr/>
          <p:nvPr userDrawn="1"/>
        </p:nvSpPr>
        <p:spPr>
          <a:xfrm>
            <a:off x="4257403" y="3947049"/>
            <a:ext cx="3781697" cy="45720"/>
          </a:xfrm>
          <a:prstGeom prst="rect">
            <a:avLst/>
          </a:prstGeom>
          <a:solidFill>
            <a:srgbClr val="F7795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9" name="Title 1">
            <a:extLst>
              <a:ext uri="{FF2B5EF4-FFF2-40B4-BE49-F238E27FC236}">
                <a16:creationId xmlns:a16="http://schemas.microsoft.com/office/drawing/2014/main" id="{C03B12AF-4D64-0C9C-0A6F-087507655350}"/>
              </a:ext>
            </a:extLst>
          </p:cNvPr>
          <p:cNvSpPr txBox="1">
            <a:spLocks/>
          </p:cNvSpPr>
          <p:nvPr userDrawn="1"/>
        </p:nvSpPr>
        <p:spPr>
          <a:xfrm>
            <a:off x="3195121" y="2341502"/>
            <a:ext cx="6906821" cy="1020447"/>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400"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494CA37-1924-63CF-97F7-C2B54472E3BB}"/>
              </a:ext>
            </a:extLst>
          </p:cNvPr>
          <p:cNvSpPr txBox="1"/>
          <p:nvPr userDrawn="1"/>
        </p:nvSpPr>
        <p:spPr>
          <a:xfrm>
            <a:off x="368300" y="5004206"/>
            <a:ext cx="1689101" cy="338554"/>
          </a:xfrm>
          <a:prstGeom prst="rect">
            <a:avLst/>
          </a:prstGeom>
          <a:noFill/>
        </p:spPr>
        <p:txBody>
          <a:bodyPr wrap="square" anchor="ctr">
            <a:spAutoFit/>
          </a:bodyPr>
          <a:lstStyle/>
          <a:p>
            <a:pPr algn="l"/>
            <a:r>
              <a:rPr lang="en-US" sz="1600" b="1" i="0" dirty="0">
                <a:solidFill>
                  <a:srgbClr val="F77954"/>
                </a:solidFill>
                <a:latin typeface="Work Sans Medium" pitchFamily="2" charset="77"/>
                <a:ea typeface="Open Sans" panose="020B0606030504020204" pitchFamily="34" charset="0"/>
                <a:cs typeface="Open Sans" panose="020B0606030504020204" pitchFamily="34" charset="0"/>
              </a:rPr>
              <a:t>Prepared by:</a:t>
            </a:r>
            <a:endParaRPr lang="en-US" sz="1600" b="1" i="0" dirty="0">
              <a:solidFill>
                <a:srgbClr val="F77954"/>
              </a:solidFill>
              <a:highlight>
                <a:srgbClr val="FFFF00"/>
              </a:highlight>
              <a:latin typeface="Work Sans Medium" pitchFamily="2" charset="77"/>
              <a:ea typeface="Open Sans" panose="020B0606030504020204" pitchFamily="34" charset="0"/>
              <a:cs typeface="Open Sans" panose="020B0606030504020204" pitchFamily="34" charset="0"/>
            </a:endParaRPr>
          </a:p>
        </p:txBody>
      </p:sp>
      <p:sp>
        <p:nvSpPr>
          <p:cNvPr id="16" name="Text Placeholder 15">
            <a:extLst>
              <a:ext uri="{FF2B5EF4-FFF2-40B4-BE49-F238E27FC236}">
                <a16:creationId xmlns:a16="http://schemas.microsoft.com/office/drawing/2014/main" id="{3D9104B0-954F-B734-01B2-CA9DEC15A510}"/>
              </a:ext>
            </a:extLst>
          </p:cNvPr>
          <p:cNvSpPr>
            <a:spLocks noGrp="1"/>
          </p:cNvSpPr>
          <p:nvPr>
            <p:ph type="body" sz="quarter" idx="14" hasCustomPrompt="1"/>
          </p:nvPr>
        </p:nvSpPr>
        <p:spPr>
          <a:xfrm>
            <a:off x="469900" y="5325483"/>
            <a:ext cx="5626100" cy="694342"/>
          </a:xfrm>
          <a:prstGeom prst="rect">
            <a:avLst/>
          </a:prstGeom>
        </p:spPr>
        <p:txBody>
          <a:bodyPr lIns="0"/>
          <a:lstStyle>
            <a:lvl1pPr marL="0" indent="0">
              <a:buNone/>
              <a:defRPr sz="1600" b="1">
                <a:solidFill>
                  <a:srgbClr val="F2FAFE"/>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add Presenters names and other information</a:t>
            </a:r>
          </a:p>
          <a:p>
            <a:pPr lvl="0"/>
            <a:endParaRPr lang="en-US" dirty="0"/>
          </a:p>
        </p:txBody>
      </p:sp>
      <p:sp>
        <p:nvSpPr>
          <p:cNvPr id="17" name="Text Placeholder 15">
            <a:extLst>
              <a:ext uri="{FF2B5EF4-FFF2-40B4-BE49-F238E27FC236}">
                <a16:creationId xmlns:a16="http://schemas.microsoft.com/office/drawing/2014/main" id="{D0124CF2-66C4-6840-B8A9-F624CF1CD753}"/>
              </a:ext>
            </a:extLst>
          </p:cNvPr>
          <p:cNvSpPr>
            <a:spLocks noGrp="1"/>
          </p:cNvSpPr>
          <p:nvPr>
            <p:ph type="body" sz="quarter" idx="15"/>
          </p:nvPr>
        </p:nvSpPr>
        <p:spPr>
          <a:xfrm>
            <a:off x="9540814" y="5325483"/>
            <a:ext cx="2032452" cy="694342"/>
          </a:xfrm>
          <a:prstGeom prst="rect">
            <a:avLst/>
          </a:prstGeom>
        </p:spPr>
        <p:txBody>
          <a:bodyPr lIns="0"/>
          <a:lstStyle>
            <a:lvl1pPr marL="0" indent="0" algn="l">
              <a:buNone/>
              <a:defRPr sz="1600" b="1">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27" name="Text Placeholder 26">
            <a:extLst>
              <a:ext uri="{FF2B5EF4-FFF2-40B4-BE49-F238E27FC236}">
                <a16:creationId xmlns:a16="http://schemas.microsoft.com/office/drawing/2014/main" id="{407E75C1-5594-91BE-7FE0-140DF5CF7F98}"/>
              </a:ext>
            </a:extLst>
          </p:cNvPr>
          <p:cNvSpPr>
            <a:spLocks noGrp="1"/>
          </p:cNvSpPr>
          <p:nvPr>
            <p:ph type="body" sz="quarter" idx="16"/>
          </p:nvPr>
        </p:nvSpPr>
        <p:spPr>
          <a:xfrm>
            <a:off x="2368550" y="2431229"/>
            <a:ext cx="7454900" cy="1316779"/>
          </a:xfrm>
          <a:prstGeom prst="rect">
            <a:avLst/>
          </a:prstGeom>
        </p:spPr>
        <p:txBody>
          <a:bodyPr/>
          <a:lstStyle>
            <a:lvl1pPr marL="0" indent="0" algn="ctr">
              <a:buNone/>
              <a:defRPr lang="en-US" sz="3600" kern="1200" dirty="0" smtClean="0">
                <a:solidFill>
                  <a:schemeClr val="bg1"/>
                </a:solidFill>
                <a:latin typeface="Domine" panose="02040503040403060204" pitchFamily="18" charset="0"/>
                <a:ea typeface="+mn-ea"/>
                <a:cs typeface="+mn-cs"/>
              </a:defRPr>
            </a:lvl1pPr>
            <a:lvl2pPr marL="457200" indent="0">
              <a:buNone/>
              <a:defRPr lang="en-US" sz="3200" kern="1200" dirty="0" smtClean="0">
                <a:solidFill>
                  <a:schemeClr val="bg1"/>
                </a:solidFill>
                <a:latin typeface="Domine" panose="02040503040403060204" pitchFamily="18" charset="0"/>
                <a:ea typeface="+mn-ea"/>
                <a:cs typeface="+mn-cs"/>
              </a:defRPr>
            </a:lvl2pPr>
            <a:lvl3pPr marL="914400" indent="0">
              <a:buNone/>
              <a:defRPr lang="en-US" sz="3200" kern="1200" dirty="0" smtClean="0">
                <a:solidFill>
                  <a:schemeClr val="bg1"/>
                </a:solidFill>
                <a:latin typeface="Domine" panose="02040503040403060204" pitchFamily="18" charset="0"/>
                <a:ea typeface="+mn-ea"/>
                <a:cs typeface="+mn-cs"/>
              </a:defRPr>
            </a:lvl3pPr>
            <a:lvl4pPr marL="1371600" indent="0">
              <a:buNone/>
              <a:defRPr lang="en-US" sz="3200" kern="1200" dirty="0" smtClean="0">
                <a:solidFill>
                  <a:schemeClr val="bg1"/>
                </a:solidFill>
                <a:latin typeface="Domine" panose="02040503040403060204" pitchFamily="18" charset="0"/>
                <a:ea typeface="+mn-ea"/>
                <a:cs typeface="+mn-cs"/>
              </a:defRPr>
            </a:lvl4pPr>
            <a:lvl5pPr marL="1828800" indent="0">
              <a:buNone/>
              <a:defRPr lang="en-US" sz="3200" kern="1200" dirty="0">
                <a:solidFill>
                  <a:schemeClr val="bg1"/>
                </a:solidFill>
                <a:latin typeface="Domine" panose="02040503040403060204" pitchFamily="18" charset="0"/>
                <a:ea typeface="+mn-ea"/>
                <a:cs typeface="+mn-cs"/>
              </a:defRPr>
            </a:lvl5pPr>
          </a:lstStyle>
          <a:p>
            <a:pPr lvl="0"/>
            <a:r>
              <a:rPr lang="en-US" dirty="0"/>
              <a:t>Click to edit Master text styles</a:t>
            </a:r>
          </a:p>
        </p:txBody>
      </p:sp>
      <p:sp>
        <p:nvSpPr>
          <p:cNvPr id="28" name="Google Shape;26;p55">
            <a:extLst>
              <a:ext uri="{FF2B5EF4-FFF2-40B4-BE49-F238E27FC236}">
                <a16:creationId xmlns:a16="http://schemas.microsoft.com/office/drawing/2014/main" id="{594B9B40-2EB2-455F-9352-88F340FFB327}"/>
              </a:ext>
            </a:extLst>
          </p:cNvPr>
          <p:cNvSpPr txBox="1"/>
          <p:nvPr userDrawn="1"/>
        </p:nvSpPr>
        <p:spPr>
          <a:xfrm>
            <a:off x="2940051" y="4200342"/>
            <a:ext cx="631189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lt1"/>
                </a:solidFill>
                <a:latin typeface="Work Sans"/>
                <a:ea typeface="Work Sans"/>
                <a:cs typeface="Work Sans"/>
                <a:sym typeface="Work Sans"/>
              </a:rPr>
              <a:t>LEADERSHIP REPORT</a:t>
            </a:r>
            <a:endParaRPr dirty="0"/>
          </a:p>
        </p:txBody>
      </p:sp>
      <p:pic>
        <p:nvPicPr>
          <p:cNvPr id="3" name="Google Shape;23;p55" descr="A picture containing graphical user interface&#10;&#10;Description automatically generated">
            <a:extLst>
              <a:ext uri="{FF2B5EF4-FFF2-40B4-BE49-F238E27FC236}">
                <a16:creationId xmlns:a16="http://schemas.microsoft.com/office/drawing/2014/main" id="{F39AB9F7-C384-6484-136B-FB4F3BF72750}"/>
              </a:ext>
            </a:extLst>
          </p:cNvPr>
          <p:cNvPicPr preferRelativeResize="0"/>
          <p:nvPr userDrawn="1"/>
        </p:nvPicPr>
        <p:blipFill rotWithShape="1">
          <a:blip r:embed="rId3">
            <a:alphaModFix/>
          </a:blip>
          <a:srcRect l="11718" t="15083" r="9386" b="13439"/>
          <a:stretch/>
        </p:blipFill>
        <p:spPr>
          <a:xfrm>
            <a:off x="5117948" y="1414800"/>
            <a:ext cx="1956104" cy="531655"/>
          </a:xfrm>
          <a:prstGeom prst="rect">
            <a:avLst/>
          </a:prstGeom>
          <a:noFill/>
          <a:ln>
            <a:noFill/>
          </a:ln>
        </p:spPr>
      </p:pic>
      <p:sp>
        <p:nvSpPr>
          <p:cNvPr id="2" name="TextBox 1">
            <a:extLst>
              <a:ext uri="{FF2B5EF4-FFF2-40B4-BE49-F238E27FC236}">
                <a16:creationId xmlns:a16="http://schemas.microsoft.com/office/drawing/2014/main" id="{0E53027B-73E9-92FC-A258-2A627DA6C7C2}"/>
              </a:ext>
            </a:extLst>
          </p:cNvPr>
          <p:cNvSpPr txBox="1"/>
          <p:nvPr userDrawn="1"/>
        </p:nvSpPr>
        <p:spPr>
          <a:xfrm>
            <a:off x="9442364" y="5004206"/>
            <a:ext cx="1689101" cy="338554"/>
          </a:xfrm>
          <a:prstGeom prst="rect">
            <a:avLst/>
          </a:prstGeom>
          <a:noFill/>
        </p:spPr>
        <p:txBody>
          <a:bodyPr wrap="square" anchor="ctr">
            <a:spAutoFit/>
          </a:bodyPr>
          <a:lstStyle/>
          <a:p>
            <a:pPr algn="l"/>
            <a:r>
              <a:rPr lang="en-US" sz="1600" b="1" i="0" dirty="0">
                <a:solidFill>
                  <a:srgbClr val="F77954"/>
                </a:solidFill>
                <a:latin typeface="Work Sans Medium" pitchFamily="2" charset="77"/>
                <a:ea typeface="Open Sans" panose="020B0606030504020204" pitchFamily="34" charset="0"/>
                <a:cs typeface="Open Sans" panose="020B0606030504020204" pitchFamily="34" charset="0"/>
              </a:rPr>
              <a:t>Date:</a:t>
            </a:r>
            <a:endParaRPr lang="en-US" sz="1600" b="1" i="0" dirty="0">
              <a:solidFill>
                <a:srgbClr val="F77954"/>
              </a:solidFill>
              <a:highlight>
                <a:srgbClr val="FFFF00"/>
              </a:highlight>
              <a:latin typeface="Work Sans Medium"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990634"/>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n-Person Delivery ">
    <p:spTree>
      <p:nvGrpSpPr>
        <p:cNvPr id="1" name=""/>
        <p:cNvGrpSpPr/>
        <p:nvPr/>
      </p:nvGrpSpPr>
      <p:grpSpPr>
        <a:xfrm>
          <a:off x="0" y="0"/>
          <a:ext cx="0" cy="0"/>
          <a:chOff x="0" y="0"/>
          <a:chExt cx="0" cy="0"/>
        </a:xfrm>
      </p:grpSpPr>
      <p:pic>
        <p:nvPicPr>
          <p:cNvPr id="5" name="Google Shape;553;p32" descr="A person doing push ups in an office&#10;&#10;Description automatically generated">
            <a:extLst>
              <a:ext uri="{FF2B5EF4-FFF2-40B4-BE49-F238E27FC236}">
                <a16:creationId xmlns:a16="http://schemas.microsoft.com/office/drawing/2014/main" id="{093D2754-1785-394D-8741-1A1C38766F4B}"/>
              </a:ext>
            </a:extLst>
          </p:cNvPr>
          <p:cNvPicPr preferRelativeResize="0"/>
          <p:nvPr userDrawn="1"/>
        </p:nvPicPr>
        <p:blipFill rotWithShape="1">
          <a:blip r:embed="rId2">
            <a:alphaModFix/>
          </a:blip>
          <a:srcRect l="33687" t="1561" r="15592"/>
          <a:stretch/>
        </p:blipFill>
        <p:spPr>
          <a:xfrm>
            <a:off x="-1" y="0"/>
            <a:ext cx="5300339" cy="6858000"/>
          </a:xfrm>
          <a:prstGeom prst="rect">
            <a:avLst/>
          </a:prstGeom>
          <a:noFill/>
          <a:ln>
            <a:noFill/>
          </a:ln>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8" name="TextBox 7">
            <a:extLst>
              <a:ext uri="{FF2B5EF4-FFF2-40B4-BE49-F238E27FC236}">
                <a16:creationId xmlns:a16="http://schemas.microsoft.com/office/drawing/2014/main" id="{274BABF1-4D7E-9D71-D54F-575C0AB75BC6}"/>
              </a:ext>
            </a:extLst>
          </p:cNvPr>
          <p:cNvSpPr txBox="1"/>
          <p:nvPr userDrawn="1"/>
        </p:nvSpPr>
        <p:spPr>
          <a:xfrm>
            <a:off x="5479601" y="649224"/>
            <a:ext cx="6368269"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Hybrid Delivery</a:t>
            </a:r>
            <a:endParaRPr lang="en-US" sz="2000" dirty="0">
              <a:solidFill>
                <a:srgbClr val="002855"/>
              </a:solidFill>
              <a:latin typeface="Domine" panose="02040503040403060204" pitchFamily="18" charset="0"/>
            </a:endParaRPr>
          </a:p>
        </p:txBody>
      </p:sp>
      <p:sp>
        <p:nvSpPr>
          <p:cNvPr id="24" name="Text Placeholder 23">
            <a:extLst>
              <a:ext uri="{FF2B5EF4-FFF2-40B4-BE49-F238E27FC236}">
                <a16:creationId xmlns:a16="http://schemas.microsoft.com/office/drawing/2014/main" id="{7D38D8F8-3D20-9A0B-9DD3-07E6406019AA}"/>
              </a:ext>
            </a:extLst>
          </p:cNvPr>
          <p:cNvSpPr>
            <a:spLocks noGrp="1"/>
          </p:cNvSpPr>
          <p:nvPr>
            <p:ph type="body" sz="quarter" idx="13"/>
          </p:nvPr>
        </p:nvSpPr>
        <p:spPr>
          <a:xfrm>
            <a:off x="5640388" y="1295556"/>
            <a:ext cx="6102350" cy="4813414"/>
          </a:xfrm>
          <a:prstGeom prst="rect">
            <a:avLst/>
          </a:prstGeom>
        </p:spPr>
        <p:txBody>
          <a:bodyPr lIns="0" tIns="0" rIns="0" bIns="0"/>
          <a:lstStyle>
            <a:lvl1pPr marL="9525" indent="0">
              <a:spcAft>
                <a:spcPts val="600"/>
              </a:spcAft>
              <a:buNone/>
              <a:tabLst/>
              <a:defRPr lang="en-US" sz="1800" b="1" i="0" kern="1200" dirty="0" smtClean="0">
                <a:solidFill>
                  <a:srgbClr val="002855"/>
                </a:solidFill>
                <a:latin typeface="Domine" panose="02040503040403060204" pitchFamily="18" charset="0"/>
                <a:ea typeface="Open Sans" panose="020B0606030504020204" pitchFamily="34" charset="0"/>
                <a:cs typeface="Open Sans" panose="020B0606030504020204" pitchFamily="34" charset="0"/>
              </a:defRPr>
            </a:lvl1pPr>
            <a:lvl2pPr marL="290513" indent="-233363">
              <a:spcAft>
                <a:spcPts val="600"/>
              </a:spcAft>
              <a:buFont typeface="Arial" panose="020B0604020202020204" pitchFamily="34" charset="0"/>
              <a:buChar char="•"/>
              <a:tabLst/>
              <a:defRPr sz="1600">
                <a:solidFill>
                  <a:srgbClr val="002855"/>
                </a:solidFill>
              </a:defRPr>
            </a:lvl2pPr>
          </a:lstStyle>
          <a:p>
            <a:pPr lvl="0"/>
            <a:r>
              <a:rPr lang="en-US" dirty="0"/>
              <a:t>Click to edit Master text styles</a:t>
            </a:r>
          </a:p>
          <a:p>
            <a:pPr lvl="1"/>
            <a:r>
              <a:rPr lang="en-US" dirty="0"/>
              <a:t>Second level</a:t>
            </a:r>
          </a:p>
        </p:txBody>
      </p:sp>
      <p:pic>
        <p:nvPicPr>
          <p:cNvPr id="6" name="Graphic 5">
            <a:extLst>
              <a:ext uri="{FF2B5EF4-FFF2-40B4-BE49-F238E27FC236}">
                <a16:creationId xmlns:a16="http://schemas.microsoft.com/office/drawing/2014/main" id="{68F68A91-D22C-D509-178B-B6475BAF1A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832" y="6413779"/>
            <a:ext cx="1466741" cy="291771"/>
          </a:xfrm>
          <a:prstGeom prst="rect">
            <a:avLst/>
          </a:prstGeom>
        </p:spPr>
      </p:pic>
      <p:sp>
        <p:nvSpPr>
          <p:cNvPr id="7" name="Rectangle 6">
            <a:extLst>
              <a:ext uri="{FF2B5EF4-FFF2-40B4-BE49-F238E27FC236}">
                <a16:creationId xmlns:a16="http://schemas.microsoft.com/office/drawing/2014/main" id="{8CEB5882-13F3-56FA-5775-B230B6CFF37D}"/>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9541273"/>
      </p:ext>
    </p:extLst>
  </p:cSld>
  <p:clrMapOvr>
    <a:masterClrMapping/>
  </p:clrMapOvr>
  <p:extLst>
    <p:ext uri="{DCECCB84-F9BA-43D5-87BE-67443E8EF086}">
      <p15:sldGuideLst xmlns:p15="http://schemas.microsoft.com/office/powerpoint/2012/main">
        <p15:guide id="1" orient="horz" pos="2160">
          <p15:clr>
            <a:srgbClr val="FBAE40"/>
          </p15:clr>
        </p15:guide>
        <p15:guide id="2" pos="33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n-Person Delivery ">
    <p:spTree>
      <p:nvGrpSpPr>
        <p:cNvPr id="1" name=""/>
        <p:cNvGrpSpPr/>
        <p:nvPr/>
      </p:nvGrpSpPr>
      <p:grpSpPr>
        <a:xfrm>
          <a:off x="0" y="0"/>
          <a:ext cx="0" cy="0"/>
          <a:chOff x="0" y="0"/>
          <a:chExt cx="0" cy="0"/>
        </a:xfrm>
      </p:grpSpPr>
      <p:pic>
        <p:nvPicPr>
          <p:cNvPr id="2" name="Google Shape;760;p51">
            <a:extLst>
              <a:ext uri="{FF2B5EF4-FFF2-40B4-BE49-F238E27FC236}">
                <a16:creationId xmlns:a16="http://schemas.microsoft.com/office/drawing/2014/main" id="{A8960AF1-2963-ABD3-40BF-2140E9DF7141}"/>
              </a:ext>
            </a:extLst>
          </p:cNvPr>
          <p:cNvPicPr preferRelativeResize="0">
            <a:picLocks/>
          </p:cNvPicPr>
          <p:nvPr userDrawn="1"/>
        </p:nvPicPr>
        <p:blipFill rotWithShape="1">
          <a:blip r:embed="rId2">
            <a:alphaModFix/>
          </a:blip>
          <a:srcRect l="23225" t="1722" r="18909" b="652"/>
          <a:stretch/>
        </p:blipFill>
        <p:spPr>
          <a:xfrm>
            <a:off x="0" y="0"/>
            <a:ext cx="6096000" cy="6858000"/>
          </a:xfrm>
          <a:prstGeom prst="rect">
            <a:avLst/>
          </a:prstGeom>
          <a:noFill/>
          <a:ln>
            <a:noFill/>
          </a:ln>
          <a:effectLst>
            <a:innerShdw blurRad="835462" dist="476756" dir="5400000">
              <a:prstClr val="black">
                <a:alpha val="51871"/>
              </a:prstClr>
            </a:innerShdw>
          </a:effectLst>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3" name="TextBox 2">
            <a:extLst>
              <a:ext uri="{FF2B5EF4-FFF2-40B4-BE49-F238E27FC236}">
                <a16:creationId xmlns:a16="http://schemas.microsoft.com/office/drawing/2014/main" id="{33301CF8-E0F7-4F34-A144-CF1CF9FAE034}"/>
              </a:ext>
            </a:extLst>
          </p:cNvPr>
          <p:cNvSpPr txBox="1"/>
          <p:nvPr userDrawn="1"/>
        </p:nvSpPr>
        <p:spPr>
          <a:xfrm>
            <a:off x="6309361" y="649224"/>
            <a:ext cx="4988559" cy="1200329"/>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Identifying an Eligible Population</a:t>
            </a:r>
            <a:endParaRPr lang="en-US" sz="2000" dirty="0">
              <a:solidFill>
                <a:srgbClr val="002855"/>
              </a:solidFill>
              <a:latin typeface="Domine" panose="02040503040403060204" pitchFamily="18" charset="0"/>
            </a:endParaRPr>
          </a:p>
        </p:txBody>
      </p:sp>
      <p:sp>
        <p:nvSpPr>
          <p:cNvPr id="6" name="TextBox 5">
            <a:extLst>
              <a:ext uri="{FF2B5EF4-FFF2-40B4-BE49-F238E27FC236}">
                <a16:creationId xmlns:a16="http://schemas.microsoft.com/office/drawing/2014/main" id="{60B2B8F3-6160-E515-D4D4-848F1A6F53F2}"/>
              </a:ext>
            </a:extLst>
          </p:cNvPr>
          <p:cNvSpPr txBox="1"/>
          <p:nvPr userDrawn="1"/>
        </p:nvSpPr>
        <p:spPr>
          <a:xfrm>
            <a:off x="6309360" y="2123440"/>
            <a:ext cx="5344160" cy="690880"/>
          </a:xfrm>
          <a:prstGeom prst="rect">
            <a:avLst/>
          </a:prstGeom>
          <a:noFill/>
        </p:spPr>
        <p:txBody>
          <a:bodyPr wrap="square">
            <a:noAutofit/>
          </a:bodyPr>
          <a:lstStyle/>
          <a:p>
            <a:pPr marL="0" lvl="0" indent="0" algn="l" rtl="0">
              <a:lnSpc>
                <a:spcPct val="100000"/>
              </a:lnSpc>
              <a:spcBef>
                <a:spcPts val="900"/>
              </a:spcBef>
              <a:spcAft>
                <a:spcPts val="600"/>
              </a:spcAft>
              <a:buClr>
                <a:schemeClr val="dk1"/>
              </a:buClr>
              <a:buSzPts val="2400"/>
              <a:buNone/>
            </a:pPr>
            <a:r>
              <a:rPr lang="en-US" sz="1800" b="1" i="0" kern="1200" dirty="0">
                <a:solidFill>
                  <a:srgbClr val="002855"/>
                </a:solidFill>
                <a:latin typeface="Domine" panose="02040503040403060204" pitchFamily="18" charset="0"/>
                <a:ea typeface="Open Sans" panose="020B0606030504020204" pitchFamily="34" charset="0"/>
                <a:cs typeface="Open Sans" panose="020B0606030504020204" pitchFamily="34" charset="0"/>
                <a:sym typeface="Work Sans"/>
              </a:rPr>
              <a:t>The National DPP lifestyle change program can be offered to: </a:t>
            </a:r>
          </a:p>
        </p:txBody>
      </p:sp>
      <p:sp>
        <p:nvSpPr>
          <p:cNvPr id="9" name="Google Shape;764;p51">
            <a:extLst>
              <a:ext uri="{FF2B5EF4-FFF2-40B4-BE49-F238E27FC236}">
                <a16:creationId xmlns:a16="http://schemas.microsoft.com/office/drawing/2014/main" id="{CE825F26-933A-D181-31B3-8A56910DC878}"/>
              </a:ext>
            </a:extLst>
          </p:cNvPr>
          <p:cNvSpPr/>
          <p:nvPr/>
        </p:nvSpPr>
        <p:spPr>
          <a:xfrm>
            <a:off x="6241307" y="3088207"/>
            <a:ext cx="3129983" cy="1060350"/>
          </a:xfrm>
          <a:prstGeom prst="homePlate">
            <a:avLst>
              <a:gd name="adj" fmla="val 50000"/>
            </a:avLst>
          </a:prstGeom>
          <a:solidFill>
            <a:srgbClr val="0A5CBA"/>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342900" marR="0" lvl="0" indent="0" algn="l" rtl="0">
              <a:spcBef>
                <a:spcPts val="0"/>
              </a:spcBef>
              <a:spcAft>
                <a:spcPts val="0"/>
              </a:spcAft>
              <a:buNone/>
              <a:tabLst/>
            </a:pPr>
            <a:r>
              <a:rPr lang="en-US" sz="1400" b="1" dirty="0">
                <a:solidFill>
                  <a:schemeClr val="bg1"/>
                </a:solidFill>
                <a:latin typeface="Work Sans"/>
                <a:ea typeface="Work Sans"/>
                <a:cs typeface="Work Sans"/>
                <a:sym typeface="Work Sans"/>
              </a:rPr>
              <a:t>All employees</a:t>
            </a:r>
            <a:endParaRPr sz="1600" b="1" dirty="0">
              <a:solidFill>
                <a:schemeClr val="bg1"/>
              </a:solidFill>
            </a:endParaRPr>
          </a:p>
        </p:txBody>
      </p:sp>
      <p:sp>
        <p:nvSpPr>
          <p:cNvPr id="10" name="Google Shape;765;p51">
            <a:extLst>
              <a:ext uri="{FF2B5EF4-FFF2-40B4-BE49-F238E27FC236}">
                <a16:creationId xmlns:a16="http://schemas.microsoft.com/office/drawing/2014/main" id="{A358EC84-079F-8DEE-8158-2BC6A10A18BB}"/>
              </a:ext>
            </a:extLst>
          </p:cNvPr>
          <p:cNvSpPr/>
          <p:nvPr/>
        </p:nvSpPr>
        <p:spPr>
          <a:xfrm rot="10800000">
            <a:off x="8972153" y="3677240"/>
            <a:ext cx="3129983" cy="1060350"/>
          </a:xfrm>
          <a:prstGeom prst="homePlate">
            <a:avLst>
              <a:gd name="adj" fmla="val 50000"/>
            </a:avLst>
          </a:prstGeom>
          <a:solidFill>
            <a:srgbClr val="E1ECE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dirty="0">
              <a:solidFill>
                <a:schemeClr val="dk2"/>
              </a:solidFill>
              <a:latin typeface="Calibri"/>
              <a:ea typeface="Calibri"/>
              <a:cs typeface="Calibri"/>
              <a:sym typeface="Calibri"/>
            </a:endParaRPr>
          </a:p>
        </p:txBody>
      </p:sp>
      <p:sp>
        <p:nvSpPr>
          <p:cNvPr id="11" name="Google Shape;766;p51">
            <a:extLst>
              <a:ext uri="{FF2B5EF4-FFF2-40B4-BE49-F238E27FC236}">
                <a16:creationId xmlns:a16="http://schemas.microsoft.com/office/drawing/2014/main" id="{467C9C82-8868-5034-07BC-0C04B076A522}"/>
              </a:ext>
            </a:extLst>
          </p:cNvPr>
          <p:cNvSpPr/>
          <p:nvPr/>
        </p:nvSpPr>
        <p:spPr>
          <a:xfrm>
            <a:off x="6241307" y="4266273"/>
            <a:ext cx="3129983" cy="1060350"/>
          </a:xfrm>
          <a:prstGeom prst="homePlate">
            <a:avLst>
              <a:gd name="adj" fmla="val 50000"/>
            </a:avLst>
          </a:prstGeom>
          <a:solidFill>
            <a:srgbClr val="0A5CBA"/>
          </a:solidFill>
          <a:ln>
            <a:noFill/>
          </a:ln>
          <a:effectLst>
            <a:outerShdw blurRad="63500" sx="102000" sy="102000" algn="ctr" rotWithShape="0">
              <a:srgbClr val="000000">
                <a:alpha val="40000"/>
              </a:srgbClr>
            </a:outerShdw>
          </a:effectLst>
        </p:spPr>
        <p:txBody>
          <a:bodyPr spcFirstLastPara="1" wrap="square" lIns="91425" tIns="45700" rIns="91425" bIns="45700" anchor="ctr" anchorCtr="1">
            <a:noAutofit/>
          </a:bodyPr>
          <a:lstStyle/>
          <a:p>
            <a:pPr marL="0" marR="0" lvl="0" indent="0" algn="l" rtl="0">
              <a:spcBef>
                <a:spcPts val="0"/>
              </a:spcBef>
              <a:spcAft>
                <a:spcPts val="0"/>
              </a:spcAft>
              <a:buNone/>
            </a:pPr>
            <a:r>
              <a:rPr lang="en-US" sz="1400" b="1" dirty="0">
                <a:solidFill>
                  <a:schemeClr val="bg1"/>
                </a:solidFill>
                <a:latin typeface="Work Sans"/>
                <a:ea typeface="Work Sans"/>
                <a:cs typeface="Work Sans"/>
                <a:sym typeface="Work Sans"/>
              </a:rPr>
              <a:t>Employees on specific </a:t>
            </a:r>
            <a:br>
              <a:rPr lang="en-US" sz="1400" b="1" dirty="0">
                <a:solidFill>
                  <a:schemeClr val="bg1"/>
                </a:solidFill>
                <a:latin typeface="Work Sans"/>
                <a:ea typeface="Work Sans"/>
                <a:cs typeface="Work Sans"/>
                <a:sym typeface="Work Sans"/>
              </a:rPr>
            </a:br>
            <a:r>
              <a:rPr lang="en-US" sz="1400" b="1" dirty="0">
                <a:solidFill>
                  <a:schemeClr val="bg1"/>
                </a:solidFill>
                <a:latin typeface="Work Sans"/>
                <a:ea typeface="Work Sans"/>
                <a:cs typeface="Work Sans"/>
                <a:sym typeface="Work Sans"/>
              </a:rPr>
              <a:t>health plans only</a:t>
            </a:r>
            <a:endParaRPr sz="1600" b="1" dirty="0">
              <a:solidFill>
                <a:schemeClr val="bg1"/>
              </a:solidFill>
            </a:endParaRPr>
          </a:p>
        </p:txBody>
      </p:sp>
      <p:sp>
        <p:nvSpPr>
          <p:cNvPr id="12" name="Google Shape;767;p51">
            <a:extLst>
              <a:ext uri="{FF2B5EF4-FFF2-40B4-BE49-F238E27FC236}">
                <a16:creationId xmlns:a16="http://schemas.microsoft.com/office/drawing/2014/main" id="{9BF443D6-DEF4-78C2-E1A2-EF5064280331}"/>
              </a:ext>
            </a:extLst>
          </p:cNvPr>
          <p:cNvSpPr/>
          <p:nvPr/>
        </p:nvSpPr>
        <p:spPr>
          <a:xfrm rot="10800000">
            <a:off x="8972153" y="4893490"/>
            <a:ext cx="3129982" cy="1060350"/>
          </a:xfrm>
          <a:prstGeom prst="homePlate">
            <a:avLst>
              <a:gd name="adj" fmla="val 50000"/>
            </a:avLst>
          </a:prstGeom>
          <a:solidFill>
            <a:srgbClr val="E1ECE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Calibri"/>
              <a:ea typeface="Calibri"/>
              <a:cs typeface="Calibri"/>
              <a:sym typeface="Calibri"/>
            </a:endParaRPr>
          </a:p>
        </p:txBody>
      </p:sp>
      <p:sp>
        <p:nvSpPr>
          <p:cNvPr id="13" name="Google Shape;768;p51">
            <a:extLst>
              <a:ext uri="{FF2B5EF4-FFF2-40B4-BE49-F238E27FC236}">
                <a16:creationId xmlns:a16="http://schemas.microsoft.com/office/drawing/2014/main" id="{F6BD5FE9-A8B1-A94F-C38C-5251F721290C}"/>
              </a:ext>
            </a:extLst>
          </p:cNvPr>
          <p:cNvSpPr txBox="1"/>
          <p:nvPr userDrawn="1"/>
        </p:nvSpPr>
        <p:spPr>
          <a:xfrm>
            <a:off x="9546774" y="3838103"/>
            <a:ext cx="2496724"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02755"/>
                </a:solidFill>
                <a:latin typeface="Work Sans"/>
                <a:ea typeface="Work Sans"/>
                <a:cs typeface="Work Sans"/>
                <a:sym typeface="Work Sans"/>
              </a:rPr>
              <a:t>All covered beneficiaries, including spouses, adult dependents, and retirees</a:t>
            </a:r>
            <a:endParaRPr lang="en-US" sz="1600" b="1" dirty="0"/>
          </a:p>
        </p:txBody>
      </p:sp>
      <p:sp>
        <p:nvSpPr>
          <p:cNvPr id="14" name="Google Shape;769;p51">
            <a:extLst>
              <a:ext uri="{FF2B5EF4-FFF2-40B4-BE49-F238E27FC236}">
                <a16:creationId xmlns:a16="http://schemas.microsoft.com/office/drawing/2014/main" id="{9DC494EC-4B69-DEDF-925C-8A4BF1053899}"/>
              </a:ext>
            </a:extLst>
          </p:cNvPr>
          <p:cNvSpPr txBox="1"/>
          <p:nvPr/>
        </p:nvSpPr>
        <p:spPr>
          <a:xfrm>
            <a:off x="9546774" y="5162075"/>
            <a:ext cx="24016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kern="1200" dirty="0">
                <a:solidFill>
                  <a:srgbClr val="002755"/>
                </a:solidFill>
                <a:latin typeface="Work Sans"/>
                <a:ea typeface="Work Sans"/>
                <a:cs typeface="Work Sans"/>
                <a:sym typeface="Work Sans"/>
              </a:rPr>
              <a:t>Employees at a specific location only </a:t>
            </a:r>
            <a:endParaRPr sz="1400" b="1" kern="1200" dirty="0">
              <a:solidFill>
                <a:srgbClr val="002755"/>
              </a:solidFill>
              <a:latin typeface="Work Sans"/>
            </a:endParaRPr>
          </a:p>
        </p:txBody>
      </p:sp>
      <p:pic>
        <p:nvPicPr>
          <p:cNvPr id="7" name="Graphic 6">
            <a:extLst>
              <a:ext uri="{FF2B5EF4-FFF2-40B4-BE49-F238E27FC236}">
                <a16:creationId xmlns:a16="http://schemas.microsoft.com/office/drawing/2014/main" id="{39A239FB-AEF7-B65F-BDF8-405FE1AFA6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442" y="6412693"/>
            <a:ext cx="1466741" cy="291771"/>
          </a:xfrm>
          <a:prstGeom prst="rect">
            <a:avLst/>
          </a:prstGeom>
        </p:spPr>
      </p:pic>
      <p:sp>
        <p:nvSpPr>
          <p:cNvPr id="8" name="Rectangle 7">
            <a:extLst>
              <a:ext uri="{FF2B5EF4-FFF2-40B4-BE49-F238E27FC236}">
                <a16:creationId xmlns:a16="http://schemas.microsoft.com/office/drawing/2014/main" id="{C35DD70F-5D9D-9A51-1F51-C5A0F659F794}"/>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2111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n-Person Delivery ">
    <p:spTree>
      <p:nvGrpSpPr>
        <p:cNvPr id="1" name=""/>
        <p:cNvGrpSpPr/>
        <p:nvPr/>
      </p:nvGrpSpPr>
      <p:grpSpPr>
        <a:xfrm>
          <a:off x="0" y="0"/>
          <a:ext cx="0" cy="0"/>
          <a:chOff x="0" y="0"/>
          <a:chExt cx="0" cy="0"/>
        </a:xfrm>
      </p:grpSpPr>
      <p:pic>
        <p:nvPicPr>
          <p:cNvPr id="3" name="Google Shape;775;p52" descr="A person looking at a computer&#10;&#10;Description automatically generated with low confidence">
            <a:extLst>
              <a:ext uri="{FF2B5EF4-FFF2-40B4-BE49-F238E27FC236}">
                <a16:creationId xmlns:a16="http://schemas.microsoft.com/office/drawing/2014/main" id="{D8B47967-5222-0483-0065-1E7C7CABE923}"/>
              </a:ext>
            </a:extLst>
          </p:cNvPr>
          <p:cNvPicPr preferRelativeResize="0">
            <a:picLocks/>
          </p:cNvPicPr>
          <p:nvPr userDrawn="1"/>
        </p:nvPicPr>
        <p:blipFill rotWithShape="1">
          <a:blip r:embed="rId2">
            <a:alphaModFix/>
          </a:blip>
          <a:srcRect l="22787" r="18614" b="1117"/>
          <a:stretch/>
        </p:blipFill>
        <p:spPr>
          <a:xfrm>
            <a:off x="0" y="0"/>
            <a:ext cx="6096000" cy="6918690"/>
          </a:xfrm>
          <a:prstGeom prst="rect">
            <a:avLst/>
          </a:prstGeom>
          <a:noFill/>
          <a:ln>
            <a:noFill/>
          </a:ln>
          <a:effectLst>
            <a:innerShdw blurRad="802311" dist="532136" dir="5400000">
              <a:prstClr val="black">
                <a:alpha val="53528"/>
              </a:prstClr>
            </a:innerShdw>
          </a:effectLst>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8" name="TextBox 7">
            <a:extLst>
              <a:ext uri="{FF2B5EF4-FFF2-40B4-BE49-F238E27FC236}">
                <a16:creationId xmlns:a16="http://schemas.microsoft.com/office/drawing/2014/main" id="{274BABF1-4D7E-9D71-D54F-575C0AB75BC6}"/>
              </a:ext>
            </a:extLst>
          </p:cNvPr>
          <p:cNvSpPr txBox="1"/>
          <p:nvPr userDrawn="1"/>
        </p:nvSpPr>
        <p:spPr>
          <a:xfrm>
            <a:off x="6309361" y="649224"/>
            <a:ext cx="5557519" cy="120032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855"/>
                </a:solidFill>
                <a:latin typeface="Domine" panose="02040503040403060204" pitchFamily="18" charset="0"/>
              </a:rPr>
              <a:t>Identifying an Eligible Employee Population</a:t>
            </a:r>
            <a:endParaRPr lang="en-US" sz="2000" dirty="0">
              <a:solidFill>
                <a:srgbClr val="002855"/>
              </a:solidFill>
              <a:latin typeface="Domine" panose="02040503040403060204" pitchFamily="18" charset="0"/>
            </a:endParaRPr>
          </a:p>
        </p:txBody>
      </p:sp>
      <p:sp>
        <p:nvSpPr>
          <p:cNvPr id="6" name="TextBox 5">
            <a:extLst>
              <a:ext uri="{FF2B5EF4-FFF2-40B4-BE49-F238E27FC236}">
                <a16:creationId xmlns:a16="http://schemas.microsoft.com/office/drawing/2014/main" id="{648C73DC-EE14-4410-D314-02BE8AB3E615}"/>
              </a:ext>
            </a:extLst>
          </p:cNvPr>
          <p:cNvSpPr txBox="1"/>
          <p:nvPr userDrawn="1"/>
        </p:nvSpPr>
        <p:spPr>
          <a:xfrm>
            <a:off x="6309360" y="2123440"/>
            <a:ext cx="5344160" cy="3759200"/>
          </a:xfrm>
          <a:prstGeom prst="rect">
            <a:avLst/>
          </a:prstGeom>
          <a:noFill/>
        </p:spPr>
        <p:txBody>
          <a:bodyPr wrap="square">
            <a:noAutofit/>
          </a:bodyPr>
          <a:lstStyle/>
          <a:p>
            <a:pPr marL="0" lvl="0" indent="0" algn="l" rtl="0">
              <a:lnSpc>
                <a:spcPct val="100000"/>
              </a:lnSpc>
              <a:spcBef>
                <a:spcPts val="900"/>
              </a:spcBef>
              <a:spcAft>
                <a:spcPts val="600"/>
              </a:spcAft>
              <a:buClr>
                <a:schemeClr val="dk1"/>
              </a:buClr>
              <a:buSzPts val="2400"/>
              <a:buNone/>
            </a:pPr>
            <a:r>
              <a:rPr lang="en-US" sz="1800" b="1" i="0" kern="1200" dirty="0">
                <a:solidFill>
                  <a:srgbClr val="002855"/>
                </a:solidFill>
                <a:latin typeface="Domine" panose="02040503040403060204" pitchFamily="18" charset="0"/>
                <a:ea typeface="Open Sans" panose="020B0606030504020204" pitchFamily="34" charset="0"/>
                <a:cs typeface="Open Sans" panose="020B0606030504020204" pitchFamily="34" charset="0"/>
                <a:sym typeface="Work Sans"/>
              </a:rPr>
              <a:t>Our organization can promote the National DPP lifestyle change program and define eligible employee population by looking at the following groupings: </a:t>
            </a:r>
            <a:endParaRPr lang="en-US" sz="1800" b="1" i="0" kern="1200" dirty="0">
              <a:solidFill>
                <a:srgbClr val="002855"/>
              </a:solidFill>
              <a:latin typeface="Domine" panose="02040503040403060204" pitchFamily="18" charset="0"/>
              <a:ea typeface="Open Sans" panose="020B0606030504020204" pitchFamily="34" charset="0"/>
              <a:cs typeface="Open Sans" panose="020B0606030504020204" pitchFamily="34" charset="0"/>
            </a:endParaRPr>
          </a:p>
          <a:p>
            <a:pPr marL="261938" lvl="1" indent="-261938" algn="l" rtl="0">
              <a:lnSpc>
                <a:spcPct val="90000"/>
              </a:lnSpc>
              <a:spcBef>
                <a:spcPts val="900"/>
              </a:spcBef>
              <a:spcAft>
                <a:spcPts val="0"/>
              </a:spcAft>
              <a:buClr>
                <a:schemeClr val="dk1"/>
              </a:buClr>
              <a:buSzPts val="2000"/>
              <a:buChar char="•"/>
              <a:tabLst/>
            </a:pPr>
            <a:r>
              <a:rPr lang="en-US" sz="1600" kern="1200" dirty="0">
                <a:solidFill>
                  <a:srgbClr val="002855"/>
                </a:solidFill>
                <a:latin typeface="Work Sans Medium" pitchFamily="2" charset="0"/>
                <a:ea typeface="+mn-ea"/>
                <a:cs typeface="+mn-cs"/>
                <a:sym typeface="Work Sans"/>
              </a:rPr>
              <a:t>All employees and their dependents, if the program provider approves.</a:t>
            </a:r>
            <a:endParaRPr lang="en-US" sz="1600" kern="1200" dirty="0">
              <a:solidFill>
                <a:srgbClr val="002855"/>
              </a:solidFill>
              <a:latin typeface="Work Sans Medium" pitchFamily="2" charset="0"/>
              <a:ea typeface="+mn-ea"/>
              <a:cs typeface="+mn-cs"/>
            </a:endParaRPr>
          </a:p>
          <a:p>
            <a:pPr marL="261938" lvl="1" indent="-261938" algn="l" rtl="0">
              <a:lnSpc>
                <a:spcPct val="90000"/>
              </a:lnSpc>
              <a:spcBef>
                <a:spcPts val="900"/>
              </a:spcBef>
              <a:spcAft>
                <a:spcPts val="0"/>
              </a:spcAft>
              <a:buClr>
                <a:schemeClr val="dk1"/>
              </a:buClr>
              <a:buSzPts val="2000"/>
              <a:buChar char="•"/>
              <a:tabLst/>
            </a:pPr>
            <a:r>
              <a:rPr lang="en-US" sz="1600" kern="1200" dirty="0">
                <a:solidFill>
                  <a:srgbClr val="002855"/>
                </a:solidFill>
                <a:latin typeface="Work Sans Medium" pitchFamily="2" charset="0"/>
                <a:ea typeface="+mn-ea"/>
                <a:cs typeface="+mn-cs"/>
                <a:sym typeface="Work Sans"/>
              </a:rPr>
              <a:t>All employees and their dependents with a diagnosis of prediabetes.</a:t>
            </a:r>
            <a:endParaRPr lang="en-US" sz="1600" kern="1200" dirty="0">
              <a:solidFill>
                <a:srgbClr val="002855"/>
              </a:solidFill>
              <a:latin typeface="Work Sans Medium" pitchFamily="2" charset="0"/>
              <a:ea typeface="+mn-ea"/>
              <a:cs typeface="+mn-cs"/>
            </a:endParaRPr>
          </a:p>
          <a:p>
            <a:pPr marL="261938" lvl="1" indent="-261938" algn="l" rtl="0">
              <a:lnSpc>
                <a:spcPct val="90000"/>
              </a:lnSpc>
              <a:spcBef>
                <a:spcPts val="900"/>
              </a:spcBef>
              <a:spcAft>
                <a:spcPts val="0"/>
              </a:spcAft>
              <a:buClr>
                <a:schemeClr val="dk1"/>
              </a:buClr>
              <a:buSzPts val="2000"/>
              <a:buChar char="•"/>
              <a:tabLst/>
            </a:pPr>
            <a:r>
              <a:rPr lang="en-US" sz="1600" kern="1200" dirty="0">
                <a:solidFill>
                  <a:srgbClr val="002855"/>
                </a:solidFill>
                <a:latin typeface="Work Sans Medium" pitchFamily="2" charset="0"/>
                <a:ea typeface="+mn-ea"/>
                <a:cs typeface="+mn-cs"/>
                <a:sym typeface="Work Sans"/>
              </a:rPr>
              <a:t>All employees and their dependents who have a diagnosis of prediabetes or are at risk for type 2 diabetes.</a:t>
            </a:r>
            <a:endParaRPr lang="en-US" sz="1600" kern="1200" dirty="0">
              <a:solidFill>
                <a:srgbClr val="002855"/>
              </a:solidFill>
              <a:latin typeface="Work Sans Medium" pitchFamily="2" charset="0"/>
              <a:ea typeface="+mn-ea"/>
              <a:cs typeface="+mn-cs"/>
            </a:endParaRPr>
          </a:p>
        </p:txBody>
      </p:sp>
      <p:pic>
        <p:nvPicPr>
          <p:cNvPr id="9" name="Graphic 8">
            <a:extLst>
              <a:ext uri="{FF2B5EF4-FFF2-40B4-BE49-F238E27FC236}">
                <a16:creationId xmlns:a16="http://schemas.microsoft.com/office/drawing/2014/main" id="{BC5ABDDC-D245-70AB-AEB4-866F01BD199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442" y="6412693"/>
            <a:ext cx="1466741" cy="291771"/>
          </a:xfrm>
          <a:prstGeom prst="rect">
            <a:avLst/>
          </a:prstGeom>
        </p:spPr>
      </p:pic>
      <p:sp>
        <p:nvSpPr>
          <p:cNvPr id="10" name="Rectangle 9">
            <a:extLst>
              <a:ext uri="{FF2B5EF4-FFF2-40B4-BE49-F238E27FC236}">
                <a16:creationId xmlns:a16="http://schemas.microsoft.com/office/drawing/2014/main" id="{2E718D56-6C60-00B6-9F64-1736D9C40561}"/>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0212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Guide slide new" userDrawn="1">
  <p:cSld name="Guide Slide New">
    <p:spTree>
      <p:nvGrpSpPr>
        <p:cNvPr id="1" name="Shape 10"/>
        <p:cNvGrpSpPr/>
        <p:nvPr/>
      </p:nvGrpSpPr>
      <p:grpSpPr>
        <a:xfrm>
          <a:off x="0" y="0"/>
          <a:ext cx="0" cy="0"/>
          <a:chOff x="0" y="0"/>
          <a:chExt cx="0" cy="0"/>
        </a:xfrm>
      </p:grpSpPr>
      <p:sp>
        <p:nvSpPr>
          <p:cNvPr id="7" name="Rectangle 6">
            <a:extLst>
              <a:ext uri="{FF2B5EF4-FFF2-40B4-BE49-F238E27FC236}">
                <a16:creationId xmlns:a16="http://schemas.microsoft.com/office/drawing/2014/main" id="{648854A6-A7EC-6CC6-734B-5EECA122E6E7}"/>
              </a:ext>
            </a:extLst>
          </p:cNvPr>
          <p:cNvSpPr/>
          <p:nvPr userDrawn="1"/>
        </p:nvSpPr>
        <p:spPr>
          <a:xfrm>
            <a:off x="12155" y="355004"/>
            <a:ext cx="12192000" cy="6502996"/>
          </a:xfrm>
          <a:prstGeom prst="rect">
            <a:avLst/>
          </a:prstGeom>
          <a:gradFill>
            <a:gsLst>
              <a:gs pos="0">
                <a:srgbClr val="EBEEE7">
                  <a:alpha val="0"/>
                </a:srgbClr>
              </a:gs>
              <a:gs pos="100000">
                <a:srgbClr val="EBEEE7"/>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oogle Shape;15;p54"/>
          <p:cNvSpPr/>
          <p:nvPr/>
        </p:nvSpPr>
        <p:spPr>
          <a:xfrm>
            <a:off x="0" y="0"/>
            <a:ext cx="12192000" cy="3550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0" i="0" u="none" strike="noStrike" cap="none">
                <a:solidFill>
                  <a:schemeClr val="lt1"/>
                </a:solidFill>
                <a:latin typeface="Work Sans"/>
                <a:ea typeface="Work Sans"/>
                <a:cs typeface="Work Sans"/>
                <a:sym typeface="Work Sans"/>
              </a:rPr>
              <a:t>GUIDE SLIDE – DELETE BEFORE SHARING</a:t>
            </a:r>
            <a:endParaRPr sz="1400"/>
          </a:p>
        </p:txBody>
      </p:sp>
      <p:sp>
        <p:nvSpPr>
          <p:cNvPr id="6" name="Text Placeholder 4">
            <a:extLst>
              <a:ext uri="{FF2B5EF4-FFF2-40B4-BE49-F238E27FC236}">
                <a16:creationId xmlns:a16="http://schemas.microsoft.com/office/drawing/2014/main" id="{BB62059B-5D41-1612-7706-0C2BBCEF15DB}"/>
              </a:ext>
            </a:extLst>
          </p:cNvPr>
          <p:cNvSpPr>
            <a:spLocks noGrp="1"/>
          </p:cNvSpPr>
          <p:nvPr>
            <p:ph type="body" sz="quarter" idx="10"/>
          </p:nvPr>
        </p:nvSpPr>
        <p:spPr>
          <a:xfrm>
            <a:off x="1510329" y="653960"/>
            <a:ext cx="10256066" cy="924542"/>
          </a:xfrm>
          <a:prstGeom prst="rect">
            <a:avLst/>
          </a:prstGeom>
        </p:spPr>
        <p:txBody>
          <a:bodyPr lIns="0"/>
          <a:lstStyle>
            <a:lvl1pPr marL="0" indent="0">
              <a:buNone/>
              <a:defRPr lang="en-US" sz="3600" kern="1200" dirty="0" smtClean="0">
                <a:solidFill>
                  <a:schemeClr val="accent2"/>
                </a:solidFill>
                <a:latin typeface="Domine" panose="02040503040403060204" pitchFamily="18" charset="0"/>
                <a:ea typeface="+mn-ea"/>
                <a:cs typeface="+mn-cs"/>
              </a:defRPr>
            </a:lvl1pPr>
            <a:lvl2pPr marL="457200" indent="0">
              <a:buNone/>
              <a:defRPr lang="en-US" sz="3600" kern="1200" dirty="0" smtClean="0">
                <a:solidFill>
                  <a:srgbClr val="002855"/>
                </a:solidFill>
                <a:latin typeface="Domine" panose="02040503040403060204" pitchFamily="18" charset="0"/>
                <a:ea typeface="+mn-ea"/>
                <a:cs typeface="+mn-cs"/>
              </a:defRPr>
            </a:lvl2pPr>
            <a:lvl3pPr marL="914400" indent="0">
              <a:buNone/>
              <a:defRPr lang="en-US" sz="3600" kern="1200" dirty="0" smtClean="0">
                <a:solidFill>
                  <a:srgbClr val="002855"/>
                </a:solidFill>
                <a:latin typeface="Domine" panose="02040503040403060204" pitchFamily="18" charset="0"/>
                <a:ea typeface="+mn-ea"/>
                <a:cs typeface="+mn-cs"/>
              </a:defRPr>
            </a:lvl3pPr>
            <a:lvl4pPr marL="1371600" indent="0">
              <a:buNone/>
              <a:defRPr lang="en-US" sz="3600" kern="1200" dirty="0" smtClean="0">
                <a:solidFill>
                  <a:srgbClr val="002855"/>
                </a:solidFill>
                <a:latin typeface="Domine" panose="02040503040403060204" pitchFamily="18" charset="0"/>
                <a:ea typeface="+mn-ea"/>
                <a:cs typeface="+mn-cs"/>
              </a:defRPr>
            </a:lvl4pPr>
            <a:lvl5pPr marL="1828800" indent="0">
              <a:buNone/>
              <a:defRPr lang="en-US" sz="3600" kern="1200" dirty="0">
                <a:solidFill>
                  <a:srgbClr val="002855"/>
                </a:solidFill>
                <a:latin typeface="Domine" panose="02040503040403060204" pitchFamily="18" charset="0"/>
                <a:ea typeface="+mn-ea"/>
                <a:cs typeface="+mn-cs"/>
              </a:defRPr>
            </a:lvl5pPr>
          </a:lstStyle>
          <a:p>
            <a:pPr lvl="0"/>
            <a:r>
              <a:rPr lang="en-US" dirty="0"/>
              <a:t>Click to edit Master text styles</a:t>
            </a:r>
          </a:p>
        </p:txBody>
      </p:sp>
      <p:sp>
        <p:nvSpPr>
          <p:cNvPr id="18" name="Google Shape;18;p54"/>
          <p:cNvSpPr/>
          <p:nvPr/>
        </p:nvSpPr>
        <p:spPr>
          <a:xfrm>
            <a:off x="74521" y="1059513"/>
            <a:ext cx="1372679" cy="503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i="0" u="none" strike="noStrike" cap="none" dirty="0">
                <a:solidFill>
                  <a:srgbClr val="C00000"/>
                </a:solidFill>
                <a:latin typeface="Work Sans" pitchFamily="2" charset="77"/>
                <a:ea typeface="Work Sans"/>
                <a:cs typeface="Work Sans"/>
                <a:sym typeface="Work Sans"/>
              </a:rPr>
              <a:t>GUIDE SLIDE – </a:t>
            </a:r>
            <a:br>
              <a:rPr lang="en-US" sz="1000" b="1" i="0" u="none" strike="noStrike" cap="none" dirty="0">
                <a:solidFill>
                  <a:srgbClr val="C00000"/>
                </a:solidFill>
                <a:latin typeface="Work Sans" pitchFamily="2" charset="77"/>
                <a:ea typeface="Work Sans"/>
                <a:cs typeface="Work Sans"/>
                <a:sym typeface="Work Sans"/>
              </a:rPr>
            </a:br>
            <a:r>
              <a:rPr lang="en-US" sz="1000" b="1" i="0" u="none" strike="noStrike" cap="none" dirty="0">
                <a:solidFill>
                  <a:srgbClr val="C00000"/>
                </a:solidFill>
                <a:latin typeface="Work Sans" pitchFamily="2" charset="77"/>
                <a:ea typeface="Work Sans"/>
                <a:cs typeface="Work Sans"/>
                <a:sym typeface="Work Sans"/>
              </a:rPr>
              <a:t>DELETE BEFORE SHARING</a:t>
            </a:r>
            <a:endParaRPr sz="2800" b="1" i="0" dirty="0">
              <a:latin typeface="Work Sans" pitchFamily="2" charset="77"/>
            </a:endParaRPr>
          </a:p>
        </p:txBody>
      </p:sp>
      <p:sp>
        <p:nvSpPr>
          <p:cNvPr id="25" name="Text Placeholder 24">
            <a:extLst>
              <a:ext uri="{FF2B5EF4-FFF2-40B4-BE49-F238E27FC236}">
                <a16:creationId xmlns:a16="http://schemas.microsoft.com/office/drawing/2014/main" id="{6A9BE4BA-5188-3244-5596-C4F19C26CFFB}"/>
              </a:ext>
            </a:extLst>
          </p:cNvPr>
          <p:cNvSpPr>
            <a:spLocks noGrp="1"/>
          </p:cNvSpPr>
          <p:nvPr>
            <p:ph type="body" sz="quarter" idx="11"/>
          </p:nvPr>
        </p:nvSpPr>
        <p:spPr>
          <a:xfrm>
            <a:off x="1509947" y="1344706"/>
            <a:ext cx="10256067" cy="4859334"/>
          </a:xfrm>
          <a:prstGeom prst="rect">
            <a:avLst/>
          </a:prstGeom>
        </p:spPr>
        <p:txBody>
          <a:bodyPr lIns="0"/>
          <a:lstStyle>
            <a:lvl1pPr marL="171450" indent="-171450" algn="l" defTabSz="457200" rtl="0" eaLnBrk="1" latinLnBrk="0" hangingPunct="1">
              <a:spcBef>
                <a:spcPts val="300"/>
              </a:spcBef>
              <a:spcAft>
                <a:spcPts val="600"/>
              </a:spcAft>
              <a:buFont typeface="Arial" panose="020B0604020202020204" pitchFamily="34" charset="0"/>
              <a:buChar char="•"/>
              <a:tabLst/>
              <a:defRPr lang="en-US" sz="1600" b="0" i="0" kern="1200" dirty="0" smtClean="0">
                <a:solidFill>
                  <a:srgbClr val="002855"/>
                </a:solidFill>
                <a:latin typeface="Work Sans Medium" pitchFamily="2" charset="77"/>
                <a:ea typeface="Open Sans" panose="020B0606030504020204" pitchFamily="34" charset="0"/>
                <a:cs typeface="Open Sans" panose="020B0606030504020204" pitchFamily="34" charset="0"/>
              </a:defRPr>
            </a:lvl1pPr>
            <a:lvl2pPr marL="344488" indent="-146050" algn="l" defTabSz="457200" rtl="0" eaLnBrk="1" latinLnBrk="0" hangingPunct="1">
              <a:spcBef>
                <a:spcPts val="300"/>
              </a:spcBef>
              <a:spcAft>
                <a:spcPts val="600"/>
              </a:spcAft>
              <a:buClr>
                <a:schemeClr val="accent2"/>
              </a:buClr>
              <a:buSzPct val="60000"/>
              <a:buFont typeface="Wingdings" pitchFamily="2" charset="2"/>
              <a:buChar char="§"/>
              <a:tabLst/>
              <a:defRPr lang="en-US" sz="1600" b="0" i="0" kern="1200" dirty="0" smtClean="0">
                <a:solidFill>
                  <a:srgbClr val="002855"/>
                </a:solidFill>
                <a:latin typeface="Work Sans Medium" pitchFamily="2" charset="77"/>
                <a:ea typeface="Open Sans" panose="020B0606030504020204" pitchFamily="34" charset="0"/>
                <a:cs typeface="Open Sans" panose="020B0606030504020204" pitchFamily="34" charset="0"/>
              </a:defRPr>
            </a:lvl2pPr>
            <a:lvl3pPr marL="0" algn="l" defTabSz="457200" rtl="0" eaLnBrk="1" latinLnBrk="0" hangingPunct="1">
              <a:defRPr lang="en-US" sz="1300" b="0" i="0" kern="1200" dirty="0" smtClean="0">
                <a:solidFill>
                  <a:srgbClr val="161616"/>
                </a:solidFill>
                <a:latin typeface="Work Sans Medium" pitchFamily="2" charset="77"/>
                <a:ea typeface="Open Sans" panose="020B0606030504020204" pitchFamily="34" charset="0"/>
                <a:cs typeface="Open Sans" panose="020B0606030504020204" pitchFamily="34" charset="0"/>
              </a:defRPr>
            </a:lvl3pPr>
            <a:lvl4pPr marL="0" algn="l" defTabSz="457200" rtl="0" eaLnBrk="1" latinLnBrk="0" hangingPunct="1">
              <a:defRPr lang="en-US" sz="1300" b="0" i="0" kern="1200" dirty="0" smtClean="0">
                <a:solidFill>
                  <a:srgbClr val="161616"/>
                </a:solidFill>
                <a:latin typeface="Work Sans Medium" pitchFamily="2" charset="77"/>
                <a:ea typeface="Open Sans" panose="020B0606030504020204" pitchFamily="34" charset="0"/>
                <a:cs typeface="Open Sans" panose="020B0606030504020204" pitchFamily="34" charset="0"/>
              </a:defRPr>
            </a:lvl4pPr>
            <a:lvl5pPr marL="0" algn="l" defTabSz="457200" rtl="0" eaLnBrk="1" latinLnBrk="0" hangingPunct="1">
              <a:defRPr lang="en-US" sz="1300" b="0" i="0" kern="1200" dirty="0">
                <a:solidFill>
                  <a:srgbClr val="161616"/>
                </a:solidFill>
                <a:latin typeface="Work Sans Medium" pitchFamily="2" charset="77"/>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Click to add sub-title</a:t>
            </a:r>
          </a:p>
        </p:txBody>
      </p:sp>
      <p:pic>
        <p:nvPicPr>
          <p:cNvPr id="27" name="Graphic 26">
            <a:extLst>
              <a:ext uri="{FF2B5EF4-FFF2-40B4-BE49-F238E27FC236}">
                <a16:creationId xmlns:a16="http://schemas.microsoft.com/office/drawing/2014/main" id="{99CB753D-53FB-A2DA-7197-D3DD0BC519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542" y="556361"/>
            <a:ext cx="542636" cy="381000"/>
          </a:xfrm>
          <a:prstGeom prst="rect">
            <a:avLst/>
          </a:prstGeom>
        </p:spPr>
      </p:pic>
      <p:sp>
        <p:nvSpPr>
          <p:cNvPr id="2" name="Slide Number Placeholder 5">
            <a:extLst>
              <a:ext uri="{FF2B5EF4-FFF2-40B4-BE49-F238E27FC236}">
                <a16:creationId xmlns:a16="http://schemas.microsoft.com/office/drawing/2014/main" id="{3BE8692D-2431-764D-12FA-8F4BE32AC906}"/>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573134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heading" userDrawn="1">
  <p:cSld name="1_Section heading">
    <p:spTree>
      <p:nvGrpSpPr>
        <p:cNvPr id="1" name="Shape 34"/>
        <p:cNvGrpSpPr/>
        <p:nvPr/>
      </p:nvGrpSpPr>
      <p:grpSpPr>
        <a:xfrm>
          <a:off x="0" y="0"/>
          <a:ext cx="0" cy="0"/>
          <a:chOff x="0" y="0"/>
          <a:chExt cx="0" cy="0"/>
        </a:xfrm>
      </p:grpSpPr>
      <p:sp>
        <p:nvSpPr>
          <p:cNvPr id="35" name="Google Shape;35;p57"/>
          <p:cNvSpPr/>
          <p:nvPr/>
        </p:nvSpPr>
        <p:spPr>
          <a:xfrm>
            <a:off x="0" y="0"/>
            <a:ext cx="12192000" cy="6858000"/>
          </a:xfrm>
          <a:prstGeom prst="rect">
            <a:avLst/>
          </a:prstGeom>
          <a:solidFill>
            <a:srgbClr val="002855"/>
          </a:solidFill>
          <a:ln w="12700" cap="flat" cmpd="sng">
            <a:solidFill>
              <a:srgbClr val="2727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7" name="Google Shape;37;p57"/>
          <p:cNvCxnSpPr>
            <a:cxnSpLocks/>
          </p:cNvCxnSpPr>
          <p:nvPr/>
        </p:nvCxnSpPr>
        <p:spPr>
          <a:xfrm>
            <a:off x="4734839" y="4133627"/>
            <a:ext cx="2722323" cy="0"/>
          </a:xfrm>
          <a:prstGeom prst="straightConnector1">
            <a:avLst/>
          </a:prstGeom>
          <a:noFill/>
          <a:ln w="57150" cap="flat" cmpd="sng">
            <a:solidFill>
              <a:srgbClr val="FF7049"/>
            </a:solidFill>
            <a:prstDash val="solid"/>
            <a:miter lim="800000"/>
            <a:headEnd type="none" w="sm" len="sm"/>
            <a:tailEnd type="none" w="sm" len="sm"/>
          </a:ln>
        </p:spPr>
      </p:cxnSp>
      <p:sp>
        <p:nvSpPr>
          <p:cNvPr id="38" name="Google Shape;38;p57"/>
          <p:cNvSpPr txBox="1">
            <a:spLocks noGrp="1"/>
          </p:cNvSpPr>
          <p:nvPr>
            <p:ph type="title" hasCustomPrompt="1"/>
          </p:nvPr>
        </p:nvSpPr>
        <p:spPr>
          <a:xfrm>
            <a:off x="2554224" y="2642965"/>
            <a:ext cx="7083552" cy="1339739"/>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4000"/>
              <a:buFont typeface="Domine"/>
              <a:buNone/>
              <a:defRPr sz="4000" b="1" i="0" u="none" strike="noStrike" cap="none">
                <a:solidFill>
                  <a:schemeClr val="bg1"/>
                </a:solidFill>
                <a:latin typeface="Domine"/>
                <a:ea typeface="Domine"/>
                <a:cs typeface="Domine"/>
                <a:sym typeface="Domi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Domine"/>
                <a:ea typeface="Domine"/>
                <a:cs typeface="Domine"/>
                <a:sym typeface="Domine"/>
              </a:rPr>
              <a:t>DIABETES AND OUR WORKFORCE</a:t>
            </a:r>
            <a:endParaRPr dirty="0"/>
          </a:p>
        </p:txBody>
      </p:sp>
      <p:sp>
        <p:nvSpPr>
          <p:cNvPr id="3" name="Freeform 2">
            <a:extLst>
              <a:ext uri="{FF2B5EF4-FFF2-40B4-BE49-F238E27FC236}">
                <a16:creationId xmlns:a16="http://schemas.microsoft.com/office/drawing/2014/main" id="{7698352B-227C-91E8-D17B-E9E860489A41}"/>
              </a:ext>
            </a:extLst>
          </p:cNvPr>
          <p:cNvSpPr/>
          <p:nvPr/>
        </p:nvSpPr>
        <p:spPr>
          <a:xfrm>
            <a:off x="5676858" y="1957970"/>
            <a:ext cx="633434" cy="514830"/>
          </a:xfrm>
          <a:custGeom>
            <a:avLst/>
            <a:gdLst>
              <a:gd name="connsiteX0" fmla="*/ 594539 w 633434"/>
              <a:gd name="connsiteY0" fmla="*/ 509173 h 514830"/>
              <a:gd name="connsiteX1" fmla="*/ 155580 w 633434"/>
              <a:gd name="connsiteY1" fmla="*/ 509173 h 514830"/>
              <a:gd name="connsiteX2" fmla="*/ 0 w 633434"/>
              <a:gd name="connsiteY2" fmla="*/ 350763 h 514830"/>
              <a:gd name="connsiteX3" fmla="*/ 0 w 633434"/>
              <a:gd name="connsiteY3" fmla="*/ 33945 h 514830"/>
              <a:gd name="connsiteX4" fmla="*/ 33339 w 633434"/>
              <a:gd name="connsiteY4" fmla="*/ 0 h 514830"/>
              <a:gd name="connsiteX5" fmla="*/ 66677 w 633434"/>
              <a:gd name="connsiteY5" fmla="*/ 33945 h 514830"/>
              <a:gd name="connsiteX6" fmla="*/ 66677 w 633434"/>
              <a:gd name="connsiteY6" fmla="*/ 350763 h 514830"/>
              <a:gd name="connsiteX7" fmla="*/ 161137 w 633434"/>
              <a:gd name="connsiteY7" fmla="*/ 446940 h 514830"/>
              <a:gd name="connsiteX8" fmla="*/ 600096 w 633434"/>
              <a:gd name="connsiteY8" fmla="*/ 446940 h 514830"/>
              <a:gd name="connsiteX9" fmla="*/ 633434 w 633434"/>
              <a:gd name="connsiteY9" fmla="*/ 480885 h 514830"/>
              <a:gd name="connsiteX10" fmla="*/ 600096 w 633434"/>
              <a:gd name="connsiteY10" fmla="*/ 514830 h 514830"/>
              <a:gd name="connsiteX11" fmla="*/ 600096 w 633434"/>
              <a:gd name="connsiteY11" fmla="*/ 514830 h 51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34" h="514830">
                <a:moveTo>
                  <a:pt x="594539" y="509173"/>
                </a:moveTo>
                <a:lnTo>
                  <a:pt x="155580" y="509173"/>
                </a:lnTo>
                <a:cubicBezTo>
                  <a:pt x="72234" y="509173"/>
                  <a:pt x="0" y="435625"/>
                  <a:pt x="0" y="350763"/>
                </a:cubicBezTo>
                <a:lnTo>
                  <a:pt x="0" y="33945"/>
                </a:lnTo>
                <a:cubicBezTo>
                  <a:pt x="0" y="16972"/>
                  <a:pt x="11113" y="0"/>
                  <a:pt x="33339" y="0"/>
                </a:cubicBezTo>
                <a:cubicBezTo>
                  <a:pt x="55564" y="0"/>
                  <a:pt x="66677" y="11315"/>
                  <a:pt x="66677" y="33945"/>
                </a:cubicBezTo>
                <a:lnTo>
                  <a:pt x="66677" y="350763"/>
                </a:lnTo>
                <a:cubicBezTo>
                  <a:pt x="66677" y="401681"/>
                  <a:pt x="111129" y="446940"/>
                  <a:pt x="161137" y="446940"/>
                </a:cubicBezTo>
                <a:lnTo>
                  <a:pt x="600096" y="446940"/>
                </a:lnTo>
                <a:cubicBezTo>
                  <a:pt x="616765" y="446940"/>
                  <a:pt x="633434" y="458255"/>
                  <a:pt x="633434" y="480885"/>
                </a:cubicBezTo>
                <a:cubicBezTo>
                  <a:pt x="633434" y="503515"/>
                  <a:pt x="622322" y="514830"/>
                  <a:pt x="600096" y="514830"/>
                </a:cubicBezTo>
                <a:lnTo>
                  <a:pt x="600096" y="514830"/>
                </a:lnTo>
                <a:close/>
              </a:path>
            </a:pathLst>
          </a:custGeom>
          <a:solidFill>
            <a:srgbClr val="F77955"/>
          </a:solidFill>
          <a:ln w="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168E9D3-E4C9-4367-27E4-35A96B690FDF}"/>
              </a:ext>
            </a:extLst>
          </p:cNvPr>
          <p:cNvSpPr/>
          <p:nvPr/>
        </p:nvSpPr>
        <p:spPr>
          <a:xfrm>
            <a:off x="5804656" y="1873108"/>
            <a:ext cx="622321" cy="463912"/>
          </a:xfrm>
          <a:custGeom>
            <a:avLst/>
            <a:gdLst>
              <a:gd name="connsiteX0" fmla="*/ 538975 w 622321"/>
              <a:gd name="connsiteY0" fmla="*/ 0 h 463912"/>
              <a:gd name="connsiteX1" fmla="*/ 83347 w 622321"/>
              <a:gd name="connsiteY1" fmla="*/ 0 h 463912"/>
              <a:gd name="connsiteX2" fmla="*/ 0 w 622321"/>
              <a:gd name="connsiteY2" fmla="*/ 84862 h 463912"/>
              <a:gd name="connsiteX3" fmla="*/ 0 w 622321"/>
              <a:gd name="connsiteY3" fmla="*/ 379051 h 463912"/>
              <a:gd name="connsiteX4" fmla="*/ 83347 w 622321"/>
              <a:gd name="connsiteY4" fmla="*/ 463913 h 463912"/>
              <a:gd name="connsiteX5" fmla="*/ 538975 w 622321"/>
              <a:gd name="connsiteY5" fmla="*/ 463913 h 463912"/>
              <a:gd name="connsiteX6" fmla="*/ 622322 w 622321"/>
              <a:gd name="connsiteY6" fmla="*/ 379051 h 463912"/>
              <a:gd name="connsiteX7" fmla="*/ 622322 w 622321"/>
              <a:gd name="connsiteY7" fmla="*/ 84862 h 463912"/>
              <a:gd name="connsiteX8" fmla="*/ 538975 w 622321"/>
              <a:gd name="connsiteY8" fmla="*/ 0 h 463912"/>
              <a:gd name="connsiteX9" fmla="*/ 538975 w 622321"/>
              <a:gd name="connsiteY9" fmla="*/ 401681 h 463912"/>
              <a:gd name="connsiteX10" fmla="*/ 455628 w 622321"/>
              <a:gd name="connsiteY10" fmla="*/ 401681 h 463912"/>
              <a:gd name="connsiteX11" fmla="*/ 355612 w 622321"/>
              <a:gd name="connsiteY11" fmla="*/ 316818 h 463912"/>
              <a:gd name="connsiteX12" fmla="*/ 272266 w 622321"/>
              <a:gd name="connsiteY12" fmla="*/ 316818 h 463912"/>
              <a:gd name="connsiteX13" fmla="*/ 172250 w 622321"/>
              <a:gd name="connsiteY13" fmla="*/ 401681 h 463912"/>
              <a:gd name="connsiteX14" fmla="*/ 88903 w 622321"/>
              <a:gd name="connsiteY14" fmla="*/ 401681 h 463912"/>
              <a:gd name="connsiteX15" fmla="*/ 66677 w 622321"/>
              <a:gd name="connsiteY15" fmla="*/ 379051 h 463912"/>
              <a:gd name="connsiteX16" fmla="*/ 66677 w 622321"/>
              <a:gd name="connsiteY16" fmla="*/ 84862 h 463912"/>
              <a:gd name="connsiteX17" fmla="*/ 88903 w 622321"/>
              <a:gd name="connsiteY17" fmla="*/ 62232 h 463912"/>
              <a:gd name="connsiteX18" fmla="*/ 544531 w 622321"/>
              <a:gd name="connsiteY18" fmla="*/ 62232 h 463912"/>
              <a:gd name="connsiteX19" fmla="*/ 566757 w 622321"/>
              <a:gd name="connsiteY19" fmla="*/ 84862 h 463912"/>
              <a:gd name="connsiteX20" fmla="*/ 566757 w 622321"/>
              <a:gd name="connsiteY20" fmla="*/ 379051 h 463912"/>
              <a:gd name="connsiteX21" fmla="*/ 566757 w 622321"/>
              <a:gd name="connsiteY21" fmla="*/ 379051 h 463912"/>
              <a:gd name="connsiteX22" fmla="*/ 544531 w 622321"/>
              <a:gd name="connsiteY22" fmla="*/ 401681 h 46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2321" h="463912">
                <a:moveTo>
                  <a:pt x="538975" y="0"/>
                </a:moveTo>
                <a:lnTo>
                  <a:pt x="83347" y="0"/>
                </a:lnTo>
                <a:cubicBezTo>
                  <a:pt x="38895" y="0"/>
                  <a:pt x="0" y="39602"/>
                  <a:pt x="0" y="84862"/>
                </a:cubicBezTo>
                <a:lnTo>
                  <a:pt x="0" y="379051"/>
                </a:lnTo>
                <a:cubicBezTo>
                  <a:pt x="0" y="424310"/>
                  <a:pt x="38895" y="463913"/>
                  <a:pt x="83347" y="463913"/>
                </a:cubicBezTo>
                <a:lnTo>
                  <a:pt x="538975" y="463913"/>
                </a:lnTo>
                <a:cubicBezTo>
                  <a:pt x="583427" y="463913"/>
                  <a:pt x="622322" y="424310"/>
                  <a:pt x="622322" y="379051"/>
                </a:cubicBezTo>
                <a:lnTo>
                  <a:pt x="622322" y="84862"/>
                </a:lnTo>
                <a:cubicBezTo>
                  <a:pt x="622322" y="39602"/>
                  <a:pt x="583427" y="0"/>
                  <a:pt x="538975" y="0"/>
                </a:cubicBezTo>
                <a:close/>
                <a:moveTo>
                  <a:pt x="538975" y="401681"/>
                </a:moveTo>
                <a:lnTo>
                  <a:pt x="455628" y="401681"/>
                </a:lnTo>
                <a:cubicBezTo>
                  <a:pt x="444515" y="350763"/>
                  <a:pt x="405620" y="316818"/>
                  <a:pt x="355612" y="316818"/>
                </a:cubicBezTo>
                <a:lnTo>
                  <a:pt x="272266" y="316818"/>
                </a:lnTo>
                <a:cubicBezTo>
                  <a:pt x="222258" y="316818"/>
                  <a:pt x="177806" y="350763"/>
                  <a:pt x="172250" y="401681"/>
                </a:cubicBezTo>
                <a:lnTo>
                  <a:pt x="88903" y="401681"/>
                </a:lnTo>
                <a:cubicBezTo>
                  <a:pt x="77790" y="401681"/>
                  <a:pt x="66677" y="390366"/>
                  <a:pt x="66677" y="379051"/>
                </a:cubicBezTo>
                <a:lnTo>
                  <a:pt x="66677" y="84862"/>
                </a:lnTo>
                <a:cubicBezTo>
                  <a:pt x="66677" y="73547"/>
                  <a:pt x="77790" y="62232"/>
                  <a:pt x="88903" y="62232"/>
                </a:cubicBezTo>
                <a:lnTo>
                  <a:pt x="544531" y="62232"/>
                </a:lnTo>
                <a:cubicBezTo>
                  <a:pt x="555644" y="62232"/>
                  <a:pt x="566757" y="73547"/>
                  <a:pt x="566757" y="84862"/>
                </a:cubicBezTo>
                <a:lnTo>
                  <a:pt x="566757" y="379051"/>
                </a:lnTo>
                <a:lnTo>
                  <a:pt x="566757" y="379051"/>
                </a:lnTo>
                <a:cubicBezTo>
                  <a:pt x="566757" y="390366"/>
                  <a:pt x="555644" y="401681"/>
                  <a:pt x="544531" y="401681"/>
                </a:cubicBezTo>
                <a:close/>
              </a:path>
            </a:pathLst>
          </a:custGeom>
          <a:solidFill>
            <a:schemeClr val="bg1"/>
          </a:solidFill>
          <a:ln w="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A133444-BB98-B7A7-F1A3-C9C6802E3EFD}"/>
              </a:ext>
            </a:extLst>
          </p:cNvPr>
          <p:cNvSpPr/>
          <p:nvPr/>
        </p:nvSpPr>
        <p:spPr>
          <a:xfrm>
            <a:off x="6032470" y="1980599"/>
            <a:ext cx="166693" cy="169724"/>
          </a:xfrm>
          <a:custGeom>
            <a:avLst/>
            <a:gdLst>
              <a:gd name="connsiteX0" fmla="*/ 166693 w 166693"/>
              <a:gd name="connsiteY0" fmla="*/ 84862 h 169724"/>
              <a:gd name="connsiteX1" fmla="*/ 83347 w 166693"/>
              <a:gd name="connsiteY1" fmla="*/ 169724 h 169724"/>
              <a:gd name="connsiteX2" fmla="*/ 0 w 166693"/>
              <a:gd name="connsiteY2" fmla="*/ 84862 h 169724"/>
              <a:gd name="connsiteX3" fmla="*/ 83347 w 166693"/>
              <a:gd name="connsiteY3" fmla="*/ 0 h 169724"/>
              <a:gd name="connsiteX4" fmla="*/ 166693 w 166693"/>
              <a:gd name="connsiteY4" fmla="*/ 84862 h 16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93" h="169724">
                <a:moveTo>
                  <a:pt x="166693" y="84862"/>
                </a:moveTo>
                <a:cubicBezTo>
                  <a:pt x="166693" y="131730"/>
                  <a:pt x="129378" y="169724"/>
                  <a:pt x="83347" y="169724"/>
                </a:cubicBezTo>
                <a:cubicBezTo>
                  <a:pt x="37316" y="169724"/>
                  <a:pt x="0" y="131730"/>
                  <a:pt x="0" y="84862"/>
                </a:cubicBezTo>
                <a:cubicBezTo>
                  <a:pt x="0" y="37994"/>
                  <a:pt x="37316" y="0"/>
                  <a:pt x="83347" y="0"/>
                </a:cubicBezTo>
                <a:cubicBezTo>
                  <a:pt x="129378" y="0"/>
                  <a:pt x="166693" y="37994"/>
                  <a:pt x="166693" y="84862"/>
                </a:cubicBezTo>
                <a:close/>
              </a:path>
            </a:pathLst>
          </a:custGeom>
          <a:solidFill>
            <a:schemeClr val="bg1"/>
          </a:solidFill>
          <a:ln w="0" cap="flat">
            <a:noFill/>
            <a:prstDash val="solid"/>
            <a:miter/>
          </a:ln>
        </p:spPr>
        <p:txBody>
          <a:bodyPr rtlCol="0" anchor="ctr"/>
          <a:lstStyle/>
          <a:p>
            <a:endParaRPr lang="en-US"/>
          </a:p>
        </p:txBody>
      </p:sp>
      <p:pic>
        <p:nvPicPr>
          <p:cNvPr id="7" name="Graphic 6">
            <a:extLst>
              <a:ext uri="{FF2B5EF4-FFF2-40B4-BE49-F238E27FC236}">
                <a16:creationId xmlns:a16="http://schemas.microsoft.com/office/drawing/2014/main" id="{CB9CA944-47E2-85A8-8C00-491A8CD61F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9442" y="6412693"/>
            <a:ext cx="1466741" cy="291771"/>
          </a:xfrm>
          <a:prstGeom prst="rect">
            <a:avLst/>
          </a:prstGeom>
        </p:spPr>
      </p:pic>
      <p:sp>
        <p:nvSpPr>
          <p:cNvPr id="2" name="Slide Number Placeholder 5">
            <a:extLst>
              <a:ext uri="{FF2B5EF4-FFF2-40B4-BE49-F238E27FC236}">
                <a16:creationId xmlns:a16="http://schemas.microsoft.com/office/drawing/2014/main" id="{47C24DD4-F5D7-4C28-3883-2117ACAC0FC3}"/>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chemeClr val="bg1"/>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67177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ing" preserve="1" userDrawn="1">
  <p:cSld name="2_Section heading">
    <p:spTree>
      <p:nvGrpSpPr>
        <p:cNvPr id="1" name="Shape 34"/>
        <p:cNvGrpSpPr/>
        <p:nvPr/>
      </p:nvGrpSpPr>
      <p:grpSpPr>
        <a:xfrm>
          <a:off x="0" y="0"/>
          <a:ext cx="0" cy="0"/>
          <a:chOff x="0" y="0"/>
          <a:chExt cx="0" cy="0"/>
        </a:xfrm>
      </p:grpSpPr>
      <p:sp>
        <p:nvSpPr>
          <p:cNvPr id="35" name="Google Shape;35;p57"/>
          <p:cNvSpPr/>
          <p:nvPr/>
        </p:nvSpPr>
        <p:spPr>
          <a:xfrm>
            <a:off x="0" y="0"/>
            <a:ext cx="12192000" cy="6858000"/>
          </a:xfrm>
          <a:prstGeom prst="rect">
            <a:avLst/>
          </a:prstGeom>
          <a:solidFill>
            <a:srgbClr val="002855"/>
          </a:solidFill>
          <a:ln w="12700" cap="flat" cmpd="sng">
            <a:solidFill>
              <a:srgbClr val="2727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7" name="Google Shape;37;p57"/>
          <p:cNvCxnSpPr>
            <a:cxnSpLocks/>
          </p:cNvCxnSpPr>
          <p:nvPr/>
        </p:nvCxnSpPr>
        <p:spPr>
          <a:xfrm>
            <a:off x="4734839" y="4133627"/>
            <a:ext cx="2722323" cy="0"/>
          </a:xfrm>
          <a:prstGeom prst="straightConnector1">
            <a:avLst/>
          </a:prstGeom>
          <a:noFill/>
          <a:ln w="57150" cap="flat" cmpd="sng">
            <a:solidFill>
              <a:srgbClr val="FF7049"/>
            </a:solidFill>
            <a:prstDash val="solid"/>
            <a:miter lim="800000"/>
            <a:headEnd type="none" w="sm" len="sm"/>
            <a:tailEnd type="none" w="sm" len="sm"/>
          </a:ln>
        </p:spPr>
      </p:cxnSp>
      <p:sp>
        <p:nvSpPr>
          <p:cNvPr id="4" name="TextBox 3">
            <a:extLst>
              <a:ext uri="{FF2B5EF4-FFF2-40B4-BE49-F238E27FC236}">
                <a16:creationId xmlns:a16="http://schemas.microsoft.com/office/drawing/2014/main" id="{7C131E62-73E1-3750-B1C0-544BC86C8D14}"/>
              </a:ext>
            </a:extLst>
          </p:cNvPr>
          <p:cNvSpPr txBox="1"/>
          <p:nvPr userDrawn="1"/>
        </p:nvSpPr>
        <p:spPr>
          <a:xfrm>
            <a:off x="3320796" y="2905446"/>
            <a:ext cx="5550408" cy="707886"/>
          </a:xfrm>
          <a:prstGeom prst="rect">
            <a:avLst/>
          </a:prstGeom>
          <a:noFill/>
        </p:spPr>
        <p:txBody>
          <a:bodyPr wrap="square" rtlCol="0">
            <a:spAutoFit/>
          </a:bodyPr>
          <a:lstStyle/>
          <a:p>
            <a:pPr algn="ctr"/>
            <a:r>
              <a:rPr lang="en-US" sz="4000" b="1" i="0" u="none" strike="noStrike" kern="1200" cap="none" dirty="0">
                <a:solidFill>
                  <a:schemeClr val="bg1"/>
                </a:solidFill>
                <a:latin typeface="Domine"/>
                <a:sym typeface="Domine"/>
              </a:rPr>
              <a:t>APPENDIX</a:t>
            </a:r>
          </a:p>
        </p:txBody>
      </p:sp>
      <p:pic>
        <p:nvPicPr>
          <p:cNvPr id="2" name="Graphic 1">
            <a:extLst>
              <a:ext uri="{FF2B5EF4-FFF2-40B4-BE49-F238E27FC236}">
                <a16:creationId xmlns:a16="http://schemas.microsoft.com/office/drawing/2014/main" id="{2F240B33-6524-C5F3-C789-EB2CBFE52E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9442" y="6412693"/>
            <a:ext cx="1466741" cy="291771"/>
          </a:xfrm>
          <a:prstGeom prst="rect">
            <a:avLst/>
          </a:prstGeom>
        </p:spPr>
      </p:pic>
      <p:sp>
        <p:nvSpPr>
          <p:cNvPr id="5" name="TextBox 4">
            <a:extLst>
              <a:ext uri="{FF2B5EF4-FFF2-40B4-BE49-F238E27FC236}">
                <a16:creationId xmlns:a16="http://schemas.microsoft.com/office/drawing/2014/main" id="{C92AFE47-1EB2-5E21-E438-D8D848DAE55E}"/>
              </a:ext>
            </a:extLst>
          </p:cNvPr>
          <p:cNvSpPr txBox="1"/>
          <p:nvPr userDrawn="1"/>
        </p:nvSpPr>
        <p:spPr>
          <a:xfrm>
            <a:off x="5351533" y="1577947"/>
            <a:ext cx="1488934" cy="1200329"/>
          </a:xfrm>
          <a:prstGeom prst="rect">
            <a:avLst/>
          </a:prstGeom>
          <a:noFill/>
        </p:spPr>
        <p:txBody>
          <a:bodyPr wrap="square" rtlCol="0" anchor="ctr">
            <a:spAutoFit/>
          </a:bodyPr>
          <a:lstStyle/>
          <a:p>
            <a:pPr algn="ctr"/>
            <a:r>
              <a:rPr lang="en-US" sz="7200" dirty="0">
                <a:solidFill>
                  <a:schemeClr val="bg1"/>
                </a:solidFill>
                <a:latin typeface="Domine" panose="02040503040403060204" pitchFamily="18" charset="0"/>
              </a:rPr>
              <a:t>…</a:t>
            </a:r>
          </a:p>
        </p:txBody>
      </p:sp>
      <p:sp>
        <p:nvSpPr>
          <p:cNvPr id="3" name="Slide Number Placeholder 5">
            <a:extLst>
              <a:ext uri="{FF2B5EF4-FFF2-40B4-BE49-F238E27FC236}">
                <a16:creationId xmlns:a16="http://schemas.microsoft.com/office/drawing/2014/main" id="{3B887246-7613-2FE6-83BF-D06B75D72844}"/>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chemeClr val="bg1"/>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805411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ing" preserve="1" userDrawn="1">
  <p:cSld name="Next Steps Divider">
    <p:spTree>
      <p:nvGrpSpPr>
        <p:cNvPr id="1" name="Shape 34"/>
        <p:cNvGrpSpPr/>
        <p:nvPr/>
      </p:nvGrpSpPr>
      <p:grpSpPr>
        <a:xfrm>
          <a:off x="0" y="0"/>
          <a:ext cx="0" cy="0"/>
          <a:chOff x="0" y="0"/>
          <a:chExt cx="0" cy="0"/>
        </a:xfrm>
      </p:grpSpPr>
      <p:sp>
        <p:nvSpPr>
          <p:cNvPr id="35" name="Google Shape;35;p57"/>
          <p:cNvSpPr/>
          <p:nvPr/>
        </p:nvSpPr>
        <p:spPr>
          <a:xfrm>
            <a:off x="0" y="0"/>
            <a:ext cx="12192000" cy="6858000"/>
          </a:xfrm>
          <a:prstGeom prst="rect">
            <a:avLst/>
          </a:prstGeom>
          <a:solidFill>
            <a:srgbClr val="002855"/>
          </a:solidFill>
          <a:ln w="12700" cap="flat" cmpd="sng">
            <a:solidFill>
              <a:srgbClr val="2727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cxnSp>
        <p:nvCxnSpPr>
          <p:cNvPr id="37" name="Google Shape;37;p57"/>
          <p:cNvCxnSpPr>
            <a:cxnSpLocks/>
          </p:cNvCxnSpPr>
          <p:nvPr/>
        </p:nvCxnSpPr>
        <p:spPr>
          <a:xfrm>
            <a:off x="4734839" y="3753197"/>
            <a:ext cx="2722323" cy="0"/>
          </a:xfrm>
          <a:prstGeom prst="straightConnector1">
            <a:avLst/>
          </a:prstGeom>
          <a:noFill/>
          <a:ln w="57150" cap="flat" cmpd="sng">
            <a:solidFill>
              <a:srgbClr val="FF7049"/>
            </a:solidFill>
            <a:prstDash val="solid"/>
            <a:miter lim="800000"/>
            <a:headEnd type="none" w="sm" len="sm"/>
            <a:tailEnd type="none" w="sm" len="sm"/>
          </a:ln>
        </p:spPr>
      </p:cxnSp>
      <p:sp>
        <p:nvSpPr>
          <p:cNvPr id="4" name="Freeform 3">
            <a:extLst>
              <a:ext uri="{FF2B5EF4-FFF2-40B4-BE49-F238E27FC236}">
                <a16:creationId xmlns:a16="http://schemas.microsoft.com/office/drawing/2014/main" id="{5792F706-FDBA-9520-EC65-060D87672BE1}"/>
              </a:ext>
            </a:extLst>
          </p:cNvPr>
          <p:cNvSpPr/>
          <p:nvPr/>
        </p:nvSpPr>
        <p:spPr>
          <a:xfrm>
            <a:off x="5749637" y="2378885"/>
            <a:ext cx="540996" cy="465352"/>
          </a:xfrm>
          <a:custGeom>
            <a:avLst/>
            <a:gdLst>
              <a:gd name="connsiteX0" fmla="*/ 268432 w 540996"/>
              <a:gd name="connsiteY0" fmla="*/ 11675 h 465352"/>
              <a:gd name="connsiteX1" fmla="*/ 320386 w 540996"/>
              <a:gd name="connsiteY1" fmla="*/ 10108 h 465352"/>
              <a:gd name="connsiteX2" fmla="*/ 529779 w 540996"/>
              <a:gd name="connsiteY2" fmla="*/ 206031 h 465352"/>
              <a:gd name="connsiteX3" fmla="*/ 529779 w 540996"/>
              <a:gd name="connsiteY3" fmla="*/ 259322 h 465352"/>
              <a:gd name="connsiteX4" fmla="*/ 320386 w 540996"/>
              <a:gd name="connsiteY4" fmla="*/ 455244 h 465352"/>
              <a:gd name="connsiteX5" fmla="*/ 268432 w 540996"/>
              <a:gd name="connsiteY5" fmla="*/ 453677 h 465352"/>
              <a:gd name="connsiteX6" fmla="*/ 258198 w 540996"/>
              <a:gd name="connsiteY6" fmla="*/ 428599 h 465352"/>
              <a:gd name="connsiteX7" fmla="*/ 270006 w 540996"/>
              <a:gd name="connsiteY7" fmla="*/ 401953 h 465352"/>
              <a:gd name="connsiteX8" fmla="*/ 411700 w 540996"/>
              <a:gd name="connsiteY8" fmla="*/ 269510 h 465352"/>
              <a:gd name="connsiteX9" fmla="*/ 36998 w 540996"/>
              <a:gd name="connsiteY9" fmla="*/ 269510 h 465352"/>
              <a:gd name="connsiteX10" fmla="*/ 0 w 540996"/>
              <a:gd name="connsiteY10" fmla="*/ 232676 h 465352"/>
              <a:gd name="connsiteX11" fmla="*/ 36998 w 540996"/>
              <a:gd name="connsiteY11" fmla="*/ 195843 h 465352"/>
              <a:gd name="connsiteX12" fmla="*/ 411700 w 540996"/>
              <a:gd name="connsiteY12" fmla="*/ 195843 h 465352"/>
              <a:gd name="connsiteX13" fmla="*/ 270006 w 540996"/>
              <a:gd name="connsiteY13" fmla="*/ 63399 h 465352"/>
              <a:gd name="connsiteX14" fmla="*/ 268432 w 540996"/>
              <a:gd name="connsiteY14" fmla="*/ 11675 h 465352"/>
              <a:gd name="connsiteX15" fmla="*/ 268432 w 540996"/>
              <a:gd name="connsiteY15" fmla="*/ 11675 h 46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996" h="465352">
                <a:moveTo>
                  <a:pt x="268432" y="11675"/>
                </a:moveTo>
                <a:cubicBezTo>
                  <a:pt x="282601" y="-3215"/>
                  <a:pt x="306217" y="-3999"/>
                  <a:pt x="320386" y="10108"/>
                </a:cubicBezTo>
                <a:lnTo>
                  <a:pt x="529779" y="206031"/>
                </a:lnTo>
                <a:cubicBezTo>
                  <a:pt x="544735" y="220137"/>
                  <a:pt x="544735" y="245215"/>
                  <a:pt x="529779" y="259322"/>
                </a:cubicBezTo>
                <a:lnTo>
                  <a:pt x="320386" y="455244"/>
                </a:lnTo>
                <a:cubicBezTo>
                  <a:pt x="305430" y="469351"/>
                  <a:pt x="281814" y="468567"/>
                  <a:pt x="268432" y="453677"/>
                </a:cubicBezTo>
                <a:cubicBezTo>
                  <a:pt x="262134" y="446624"/>
                  <a:pt x="258198" y="437219"/>
                  <a:pt x="258198" y="428599"/>
                </a:cubicBezTo>
                <a:cubicBezTo>
                  <a:pt x="258198" y="419978"/>
                  <a:pt x="262134" y="409006"/>
                  <a:pt x="270006" y="401953"/>
                </a:cubicBezTo>
                <a:lnTo>
                  <a:pt x="411700" y="269510"/>
                </a:lnTo>
                <a:lnTo>
                  <a:pt x="36998" y="269510"/>
                </a:lnTo>
                <a:cubicBezTo>
                  <a:pt x="16531" y="269510"/>
                  <a:pt x="0" y="253052"/>
                  <a:pt x="0" y="232676"/>
                </a:cubicBezTo>
                <a:cubicBezTo>
                  <a:pt x="0" y="212300"/>
                  <a:pt x="16531" y="195843"/>
                  <a:pt x="36998" y="195843"/>
                </a:cubicBezTo>
                <a:lnTo>
                  <a:pt x="411700" y="195843"/>
                </a:lnTo>
                <a:lnTo>
                  <a:pt x="270006" y="63399"/>
                </a:lnTo>
                <a:cubicBezTo>
                  <a:pt x="253475" y="49292"/>
                  <a:pt x="254262" y="25782"/>
                  <a:pt x="268432" y="11675"/>
                </a:cubicBezTo>
                <a:lnTo>
                  <a:pt x="268432" y="11675"/>
                </a:lnTo>
                <a:close/>
              </a:path>
            </a:pathLst>
          </a:custGeom>
          <a:solidFill>
            <a:schemeClr val="bg1"/>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CBDFB20-F70A-C234-552D-ECB1788E9E19}"/>
              </a:ext>
            </a:extLst>
          </p:cNvPr>
          <p:cNvSpPr/>
          <p:nvPr/>
        </p:nvSpPr>
        <p:spPr>
          <a:xfrm>
            <a:off x="6362857" y="2317678"/>
            <a:ext cx="75570" cy="587768"/>
          </a:xfrm>
          <a:custGeom>
            <a:avLst/>
            <a:gdLst>
              <a:gd name="connsiteX0" fmla="*/ 36998 w 75570"/>
              <a:gd name="connsiteY0" fmla="*/ 0 h 587768"/>
              <a:gd name="connsiteX1" fmla="*/ 75570 w 75570"/>
              <a:gd name="connsiteY1" fmla="*/ 36833 h 587768"/>
              <a:gd name="connsiteX2" fmla="*/ 75570 w 75570"/>
              <a:gd name="connsiteY2" fmla="*/ 550935 h 587768"/>
              <a:gd name="connsiteX3" fmla="*/ 36998 w 75570"/>
              <a:gd name="connsiteY3" fmla="*/ 587768 h 587768"/>
              <a:gd name="connsiteX4" fmla="*/ 0 w 75570"/>
              <a:gd name="connsiteY4" fmla="*/ 550935 h 587768"/>
              <a:gd name="connsiteX5" fmla="*/ 0 w 75570"/>
              <a:gd name="connsiteY5" fmla="*/ 36833 h 587768"/>
              <a:gd name="connsiteX6" fmla="*/ 36998 w 75570"/>
              <a:gd name="connsiteY6" fmla="*/ 0 h 5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70" h="587768">
                <a:moveTo>
                  <a:pt x="36998" y="0"/>
                </a:moveTo>
                <a:cubicBezTo>
                  <a:pt x="59039" y="0"/>
                  <a:pt x="75570" y="16458"/>
                  <a:pt x="75570" y="36833"/>
                </a:cubicBezTo>
                <a:lnTo>
                  <a:pt x="75570" y="550935"/>
                </a:lnTo>
                <a:cubicBezTo>
                  <a:pt x="75570" y="571311"/>
                  <a:pt x="59039" y="587768"/>
                  <a:pt x="36998" y="587768"/>
                </a:cubicBezTo>
                <a:cubicBezTo>
                  <a:pt x="14957" y="587768"/>
                  <a:pt x="0" y="571311"/>
                  <a:pt x="0" y="550935"/>
                </a:cubicBezTo>
                <a:lnTo>
                  <a:pt x="0" y="36833"/>
                </a:lnTo>
                <a:cubicBezTo>
                  <a:pt x="0" y="16458"/>
                  <a:pt x="18105" y="0"/>
                  <a:pt x="36998" y="0"/>
                </a:cubicBezTo>
                <a:close/>
              </a:path>
            </a:pathLst>
          </a:custGeom>
          <a:solidFill>
            <a:srgbClr val="F77955"/>
          </a:solidFill>
          <a:ln w="0"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2C90989C-69F9-3D0E-8E8C-9B07AE859713}"/>
              </a:ext>
            </a:extLst>
          </p:cNvPr>
          <p:cNvSpPr txBox="1"/>
          <p:nvPr userDrawn="1"/>
        </p:nvSpPr>
        <p:spPr>
          <a:xfrm>
            <a:off x="3264408" y="2905446"/>
            <a:ext cx="5550408" cy="707886"/>
          </a:xfrm>
          <a:prstGeom prst="rect">
            <a:avLst/>
          </a:prstGeom>
          <a:noFill/>
        </p:spPr>
        <p:txBody>
          <a:bodyPr wrap="square" rtlCol="0">
            <a:spAutoFit/>
          </a:bodyPr>
          <a:lstStyle/>
          <a:p>
            <a:pPr algn="ctr"/>
            <a:r>
              <a:rPr lang="en-US" sz="4000" b="1" i="0" u="none" strike="noStrike" kern="1200" cap="none" dirty="0">
                <a:solidFill>
                  <a:schemeClr val="bg1"/>
                </a:solidFill>
                <a:latin typeface="Domine"/>
                <a:sym typeface="Domine"/>
              </a:rPr>
              <a:t>NEXT STEPS</a:t>
            </a:r>
          </a:p>
        </p:txBody>
      </p:sp>
      <p:pic>
        <p:nvPicPr>
          <p:cNvPr id="2" name="Graphic 1">
            <a:extLst>
              <a:ext uri="{FF2B5EF4-FFF2-40B4-BE49-F238E27FC236}">
                <a16:creationId xmlns:a16="http://schemas.microsoft.com/office/drawing/2014/main" id="{D051BA8F-1BC5-1FCF-3F07-295066BECE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9442" y="6412693"/>
            <a:ext cx="1466741" cy="291771"/>
          </a:xfrm>
          <a:prstGeom prst="rect">
            <a:avLst/>
          </a:prstGeom>
        </p:spPr>
      </p:pic>
      <p:sp>
        <p:nvSpPr>
          <p:cNvPr id="3" name="Slide Number Placeholder 5">
            <a:extLst>
              <a:ext uri="{FF2B5EF4-FFF2-40B4-BE49-F238E27FC236}">
                <a16:creationId xmlns:a16="http://schemas.microsoft.com/office/drawing/2014/main" id="{50A8AE77-5FCC-2FE2-E096-E6073A8C3509}"/>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chemeClr val="bg1"/>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427667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ing" preserve="1" userDrawn="1">
  <p:cSld name="2_Section heading">
    <p:bg>
      <p:bgPr>
        <a:solidFill>
          <a:srgbClr val="002855"/>
        </a:solidFill>
        <a:effectLst/>
      </p:bgPr>
    </p:bg>
    <p:spTree>
      <p:nvGrpSpPr>
        <p:cNvPr id="1" name="Shape 34"/>
        <p:cNvGrpSpPr/>
        <p:nvPr/>
      </p:nvGrpSpPr>
      <p:grpSpPr>
        <a:xfrm>
          <a:off x="0" y="0"/>
          <a:ext cx="0" cy="0"/>
          <a:chOff x="0" y="0"/>
          <a:chExt cx="0" cy="0"/>
        </a:xfrm>
      </p:grpSpPr>
      <p:cxnSp>
        <p:nvCxnSpPr>
          <p:cNvPr id="37" name="Google Shape;37;p57"/>
          <p:cNvCxnSpPr>
            <a:cxnSpLocks/>
          </p:cNvCxnSpPr>
          <p:nvPr/>
        </p:nvCxnSpPr>
        <p:spPr>
          <a:xfrm>
            <a:off x="4734839" y="4133627"/>
            <a:ext cx="2722323" cy="0"/>
          </a:xfrm>
          <a:prstGeom prst="straightConnector1">
            <a:avLst/>
          </a:prstGeom>
          <a:noFill/>
          <a:ln w="57150" cap="flat" cmpd="sng">
            <a:solidFill>
              <a:srgbClr val="FF7049"/>
            </a:solidFill>
            <a:prstDash val="solid"/>
            <a:miter lim="800000"/>
            <a:headEnd type="none" w="sm" len="sm"/>
            <a:tailEnd type="none" w="sm" len="sm"/>
          </a:ln>
        </p:spPr>
      </p:cxnSp>
      <p:sp>
        <p:nvSpPr>
          <p:cNvPr id="38" name="Google Shape;38;p57"/>
          <p:cNvSpPr txBox="1">
            <a:spLocks noGrp="1"/>
          </p:cNvSpPr>
          <p:nvPr>
            <p:ph type="title" hasCustomPrompt="1"/>
          </p:nvPr>
        </p:nvSpPr>
        <p:spPr>
          <a:xfrm>
            <a:off x="311675" y="3336414"/>
            <a:ext cx="11568650" cy="64629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1"/>
              </a:buClr>
              <a:buSzPts val="4000"/>
              <a:buFont typeface="Domine"/>
              <a:buNone/>
              <a:defRPr sz="4000" b="1" i="0" u="none" strike="noStrike" cap="none">
                <a:solidFill>
                  <a:schemeClr val="bg1"/>
                </a:solidFill>
                <a:latin typeface="Domine"/>
                <a:ea typeface="Domine"/>
                <a:cs typeface="Domine"/>
                <a:sym typeface="Domi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latin typeface="Domine"/>
                <a:ea typeface="Domine"/>
                <a:cs typeface="Domine"/>
                <a:sym typeface="Domine"/>
              </a:rPr>
              <a:t>[ORGANIZATION]</a:t>
            </a:r>
            <a:endParaRPr dirty="0"/>
          </a:p>
        </p:txBody>
      </p:sp>
      <p:sp>
        <p:nvSpPr>
          <p:cNvPr id="8" name="TextBox 7">
            <a:extLst>
              <a:ext uri="{FF2B5EF4-FFF2-40B4-BE49-F238E27FC236}">
                <a16:creationId xmlns:a16="http://schemas.microsoft.com/office/drawing/2014/main" id="{5795B4BF-93AC-EB14-B72D-87DC36BE9681}"/>
              </a:ext>
            </a:extLst>
          </p:cNvPr>
          <p:cNvSpPr txBox="1"/>
          <p:nvPr userDrawn="1"/>
        </p:nvSpPr>
        <p:spPr>
          <a:xfrm>
            <a:off x="3045279" y="2658457"/>
            <a:ext cx="6101442"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chemeClr val="bg1"/>
                </a:solidFill>
                <a:effectLst/>
                <a:uLnTx/>
                <a:uFillTx/>
                <a:latin typeface="Work Sans" pitchFamily="2" charset="77"/>
                <a:ea typeface="Domine"/>
                <a:cs typeface="Domine"/>
                <a:sym typeface="Domine"/>
              </a:rPr>
              <a:t>A SOLUTION FOR </a:t>
            </a:r>
            <a:endParaRPr lang="en-US" sz="2400" b="1" i="0" dirty="0">
              <a:solidFill>
                <a:schemeClr val="bg1"/>
              </a:solidFill>
              <a:latin typeface="Work Sans" pitchFamily="2" charset="77"/>
            </a:endParaRPr>
          </a:p>
        </p:txBody>
      </p:sp>
      <p:sp>
        <p:nvSpPr>
          <p:cNvPr id="10" name="Freeform 9">
            <a:extLst>
              <a:ext uri="{FF2B5EF4-FFF2-40B4-BE49-F238E27FC236}">
                <a16:creationId xmlns:a16="http://schemas.microsoft.com/office/drawing/2014/main" id="{56A7D191-34D0-3E06-ED6A-3AC9B0D50073}"/>
              </a:ext>
            </a:extLst>
          </p:cNvPr>
          <p:cNvSpPr/>
          <p:nvPr/>
        </p:nvSpPr>
        <p:spPr>
          <a:xfrm>
            <a:off x="5728482" y="1881190"/>
            <a:ext cx="623148" cy="616648"/>
          </a:xfrm>
          <a:custGeom>
            <a:avLst/>
            <a:gdLst>
              <a:gd name="connsiteX0" fmla="*/ 614368 w 623148"/>
              <a:gd name="connsiteY0" fmla="*/ 338723 h 616648"/>
              <a:gd name="connsiteX1" fmla="*/ 609060 w 623148"/>
              <a:gd name="connsiteY1" fmla="*/ 337511 h 616648"/>
              <a:gd name="connsiteX2" fmla="*/ 598851 w 623148"/>
              <a:gd name="connsiteY2" fmla="*/ 341954 h 616648"/>
              <a:gd name="connsiteX3" fmla="*/ 570470 w 623148"/>
              <a:gd name="connsiteY3" fmla="*/ 370030 h 616648"/>
              <a:gd name="connsiteX4" fmla="*/ 566591 w 623148"/>
              <a:gd name="connsiteY4" fmla="*/ 379725 h 616648"/>
              <a:gd name="connsiteX5" fmla="*/ 566591 w 623148"/>
              <a:gd name="connsiteY5" fmla="*/ 491017 h 616648"/>
              <a:gd name="connsiteX6" fmla="*/ 545765 w 623148"/>
              <a:gd name="connsiteY6" fmla="*/ 540502 h 616648"/>
              <a:gd name="connsiteX7" fmla="*/ 495742 w 623148"/>
              <a:gd name="connsiteY7" fmla="*/ 561104 h 616648"/>
              <a:gd name="connsiteX8" fmla="*/ 127406 w 623148"/>
              <a:gd name="connsiteY8" fmla="*/ 561104 h 616648"/>
              <a:gd name="connsiteX9" fmla="*/ 77383 w 623148"/>
              <a:gd name="connsiteY9" fmla="*/ 540502 h 616648"/>
              <a:gd name="connsiteX10" fmla="*/ 56557 w 623148"/>
              <a:gd name="connsiteY10" fmla="*/ 491017 h 616648"/>
              <a:gd name="connsiteX11" fmla="*/ 56557 w 623148"/>
              <a:gd name="connsiteY11" fmla="*/ 126238 h 616648"/>
              <a:gd name="connsiteX12" fmla="*/ 77383 w 623148"/>
              <a:gd name="connsiteY12" fmla="*/ 76753 h 616648"/>
              <a:gd name="connsiteX13" fmla="*/ 127406 w 623148"/>
              <a:gd name="connsiteY13" fmla="*/ 56151 h 616648"/>
              <a:gd name="connsiteX14" fmla="*/ 495742 w 623148"/>
              <a:gd name="connsiteY14" fmla="*/ 56151 h 616648"/>
              <a:gd name="connsiteX15" fmla="*/ 515751 w 623148"/>
              <a:gd name="connsiteY15" fmla="*/ 58777 h 616648"/>
              <a:gd name="connsiteX16" fmla="*/ 519630 w 623148"/>
              <a:gd name="connsiteY16" fmla="*/ 59584 h 616648"/>
              <a:gd name="connsiteX17" fmla="*/ 529839 w 623148"/>
              <a:gd name="connsiteY17" fmla="*/ 55141 h 616648"/>
              <a:gd name="connsiteX18" fmla="*/ 551482 w 623148"/>
              <a:gd name="connsiteY18" fmla="*/ 33731 h 616648"/>
              <a:gd name="connsiteX19" fmla="*/ 555361 w 623148"/>
              <a:gd name="connsiteY19" fmla="*/ 21006 h 616648"/>
              <a:gd name="connsiteX20" fmla="*/ 547398 w 623148"/>
              <a:gd name="connsiteY20" fmla="*/ 10907 h 616648"/>
              <a:gd name="connsiteX21" fmla="*/ 495537 w 623148"/>
              <a:gd name="connsiteY21" fmla="*/ 0 h 616648"/>
              <a:gd name="connsiteX22" fmla="*/ 127406 w 623148"/>
              <a:gd name="connsiteY22" fmla="*/ 0 h 616648"/>
              <a:gd name="connsiteX23" fmla="*/ 37364 w 623148"/>
              <a:gd name="connsiteY23" fmla="*/ 36963 h 616648"/>
              <a:gd name="connsiteX24" fmla="*/ 0 w 623148"/>
              <a:gd name="connsiteY24" fmla="*/ 126238 h 616648"/>
              <a:gd name="connsiteX25" fmla="*/ 0 w 623148"/>
              <a:gd name="connsiteY25" fmla="*/ 490613 h 616648"/>
              <a:gd name="connsiteX26" fmla="*/ 37364 w 623148"/>
              <a:gd name="connsiteY26" fmla="*/ 579686 h 616648"/>
              <a:gd name="connsiteX27" fmla="*/ 127406 w 623148"/>
              <a:gd name="connsiteY27" fmla="*/ 616649 h 616648"/>
              <a:gd name="connsiteX28" fmla="*/ 495742 w 623148"/>
              <a:gd name="connsiteY28" fmla="*/ 616649 h 616648"/>
              <a:gd name="connsiteX29" fmla="*/ 585784 w 623148"/>
              <a:gd name="connsiteY29" fmla="*/ 579686 h 616648"/>
              <a:gd name="connsiteX30" fmla="*/ 623148 w 623148"/>
              <a:gd name="connsiteY30" fmla="*/ 490613 h 616648"/>
              <a:gd name="connsiteX31" fmla="*/ 623148 w 623148"/>
              <a:gd name="connsiteY31" fmla="*/ 351447 h 616648"/>
              <a:gd name="connsiteX32" fmla="*/ 614368 w 623148"/>
              <a:gd name="connsiteY32" fmla="*/ 338723 h 616648"/>
              <a:gd name="connsiteX33" fmla="*/ 614368 w 623148"/>
              <a:gd name="connsiteY33" fmla="*/ 338723 h 61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3148" h="616648">
                <a:moveTo>
                  <a:pt x="614368" y="338723"/>
                </a:moveTo>
                <a:cubicBezTo>
                  <a:pt x="612531" y="337915"/>
                  <a:pt x="610897" y="337511"/>
                  <a:pt x="609060" y="337511"/>
                </a:cubicBezTo>
                <a:cubicBezTo>
                  <a:pt x="605180" y="337511"/>
                  <a:pt x="601914" y="338925"/>
                  <a:pt x="598851" y="341954"/>
                </a:cubicBezTo>
                <a:lnTo>
                  <a:pt x="570470" y="370030"/>
                </a:lnTo>
                <a:cubicBezTo>
                  <a:pt x="567816" y="372656"/>
                  <a:pt x="566591" y="375887"/>
                  <a:pt x="566591" y="379725"/>
                </a:cubicBezTo>
                <a:lnTo>
                  <a:pt x="566591" y="491017"/>
                </a:lnTo>
                <a:cubicBezTo>
                  <a:pt x="566591" y="510205"/>
                  <a:pt x="559649" y="526767"/>
                  <a:pt x="545765" y="540502"/>
                </a:cubicBezTo>
                <a:cubicBezTo>
                  <a:pt x="531881" y="554237"/>
                  <a:pt x="515138" y="561104"/>
                  <a:pt x="495742" y="561104"/>
                </a:cubicBezTo>
                <a:lnTo>
                  <a:pt x="127406" y="561104"/>
                </a:lnTo>
                <a:cubicBezTo>
                  <a:pt x="108010" y="561104"/>
                  <a:pt x="91267" y="554237"/>
                  <a:pt x="77383" y="540502"/>
                </a:cubicBezTo>
                <a:cubicBezTo>
                  <a:pt x="63499" y="526767"/>
                  <a:pt x="56557" y="510205"/>
                  <a:pt x="56557" y="491017"/>
                </a:cubicBezTo>
                <a:lnTo>
                  <a:pt x="56557" y="126238"/>
                </a:lnTo>
                <a:cubicBezTo>
                  <a:pt x="56557" y="107050"/>
                  <a:pt x="63499" y="90488"/>
                  <a:pt x="77383" y="76753"/>
                </a:cubicBezTo>
                <a:cubicBezTo>
                  <a:pt x="91267" y="63018"/>
                  <a:pt x="108010" y="56151"/>
                  <a:pt x="127406" y="56151"/>
                </a:cubicBezTo>
                <a:lnTo>
                  <a:pt x="495742" y="56151"/>
                </a:lnTo>
                <a:cubicBezTo>
                  <a:pt x="502275" y="56151"/>
                  <a:pt x="508809" y="56959"/>
                  <a:pt x="515751" y="58777"/>
                </a:cubicBezTo>
                <a:cubicBezTo>
                  <a:pt x="517589" y="59383"/>
                  <a:pt x="518814" y="59584"/>
                  <a:pt x="519630" y="59584"/>
                </a:cubicBezTo>
                <a:cubicBezTo>
                  <a:pt x="523510" y="59584"/>
                  <a:pt x="526777" y="58171"/>
                  <a:pt x="529839" y="55141"/>
                </a:cubicBezTo>
                <a:lnTo>
                  <a:pt x="551482" y="33731"/>
                </a:lnTo>
                <a:cubicBezTo>
                  <a:pt x="554953" y="30297"/>
                  <a:pt x="556382" y="26056"/>
                  <a:pt x="555361" y="21006"/>
                </a:cubicBezTo>
                <a:cubicBezTo>
                  <a:pt x="554545" y="16360"/>
                  <a:pt x="551890" y="12927"/>
                  <a:pt x="547398" y="10907"/>
                </a:cubicBezTo>
                <a:cubicBezTo>
                  <a:pt x="531473" y="3636"/>
                  <a:pt x="514118" y="0"/>
                  <a:pt x="495537" y="0"/>
                </a:cubicBezTo>
                <a:lnTo>
                  <a:pt x="127406" y="0"/>
                </a:lnTo>
                <a:cubicBezTo>
                  <a:pt x="92288" y="0"/>
                  <a:pt x="62274" y="12321"/>
                  <a:pt x="37364" y="36963"/>
                </a:cubicBezTo>
                <a:cubicBezTo>
                  <a:pt x="12455" y="61806"/>
                  <a:pt x="0" y="91498"/>
                  <a:pt x="0" y="126238"/>
                </a:cubicBezTo>
                <a:lnTo>
                  <a:pt x="0" y="490613"/>
                </a:lnTo>
                <a:cubicBezTo>
                  <a:pt x="0" y="525353"/>
                  <a:pt x="12455" y="555045"/>
                  <a:pt x="37364" y="579686"/>
                </a:cubicBezTo>
                <a:cubicBezTo>
                  <a:pt x="62274" y="604328"/>
                  <a:pt x="92288" y="616649"/>
                  <a:pt x="127406" y="616649"/>
                </a:cubicBezTo>
                <a:lnTo>
                  <a:pt x="495742" y="616649"/>
                </a:lnTo>
                <a:cubicBezTo>
                  <a:pt x="530860" y="616649"/>
                  <a:pt x="560874" y="604328"/>
                  <a:pt x="585784" y="579686"/>
                </a:cubicBezTo>
                <a:cubicBezTo>
                  <a:pt x="610693" y="555045"/>
                  <a:pt x="623148" y="525353"/>
                  <a:pt x="623148" y="490613"/>
                </a:cubicBezTo>
                <a:lnTo>
                  <a:pt x="623148" y="351447"/>
                </a:lnTo>
                <a:cubicBezTo>
                  <a:pt x="623148" y="345388"/>
                  <a:pt x="620085" y="341146"/>
                  <a:pt x="614368" y="338723"/>
                </a:cubicBezTo>
                <a:lnTo>
                  <a:pt x="614368" y="338723"/>
                </a:lnTo>
                <a:close/>
              </a:path>
            </a:pathLst>
          </a:custGeom>
          <a:solidFill>
            <a:schemeClr val="bg1"/>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F4DB587-4F17-34E3-35B4-B3F84F6391E0}"/>
              </a:ext>
            </a:extLst>
          </p:cNvPr>
          <p:cNvSpPr/>
          <p:nvPr/>
        </p:nvSpPr>
        <p:spPr>
          <a:xfrm>
            <a:off x="5842004" y="1909871"/>
            <a:ext cx="622535" cy="475867"/>
          </a:xfrm>
          <a:custGeom>
            <a:avLst/>
            <a:gdLst>
              <a:gd name="connsiteX0" fmla="*/ 611918 w 622535"/>
              <a:gd name="connsiteY0" fmla="*/ 58575 h 475867"/>
              <a:gd name="connsiteX1" fmla="*/ 563324 w 622535"/>
              <a:gd name="connsiteY1" fmla="*/ 10503 h 475867"/>
              <a:gd name="connsiteX2" fmla="*/ 538006 w 622535"/>
              <a:gd name="connsiteY2" fmla="*/ 0 h 475867"/>
              <a:gd name="connsiteX3" fmla="*/ 512688 w 622535"/>
              <a:gd name="connsiteY3" fmla="*/ 10503 h 475867"/>
              <a:gd name="connsiteX4" fmla="*/ 226228 w 622535"/>
              <a:gd name="connsiteY4" fmla="*/ 293883 h 475867"/>
              <a:gd name="connsiteX5" fmla="*/ 109847 w 622535"/>
              <a:gd name="connsiteY5" fmla="*/ 178753 h 475867"/>
              <a:gd name="connsiteX6" fmla="*/ 84529 w 622535"/>
              <a:gd name="connsiteY6" fmla="*/ 168250 h 475867"/>
              <a:gd name="connsiteX7" fmla="*/ 59211 w 622535"/>
              <a:gd name="connsiteY7" fmla="*/ 178753 h 475867"/>
              <a:gd name="connsiteX8" fmla="*/ 10617 w 622535"/>
              <a:gd name="connsiteY8" fmla="*/ 227027 h 475867"/>
              <a:gd name="connsiteX9" fmla="*/ 0 w 622535"/>
              <a:gd name="connsiteY9" fmla="*/ 252073 h 475867"/>
              <a:gd name="connsiteX10" fmla="*/ 10617 w 622535"/>
              <a:gd name="connsiteY10" fmla="*/ 277118 h 475867"/>
              <a:gd name="connsiteX11" fmla="*/ 200910 w 622535"/>
              <a:gd name="connsiteY11" fmla="*/ 465365 h 475867"/>
              <a:gd name="connsiteX12" fmla="*/ 226228 w 622535"/>
              <a:gd name="connsiteY12" fmla="*/ 475868 h 475867"/>
              <a:gd name="connsiteX13" fmla="*/ 251546 w 622535"/>
              <a:gd name="connsiteY13" fmla="*/ 465365 h 475867"/>
              <a:gd name="connsiteX14" fmla="*/ 611918 w 622535"/>
              <a:gd name="connsiteY14" fmla="*/ 108666 h 475867"/>
              <a:gd name="connsiteX15" fmla="*/ 622536 w 622535"/>
              <a:gd name="connsiteY15" fmla="*/ 83620 h 475867"/>
              <a:gd name="connsiteX16" fmla="*/ 611918 w 622535"/>
              <a:gd name="connsiteY16" fmla="*/ 58575 h 475867"/>
              <a:gd name="connsiteX17" fmla="*/ 611918 w 622535"/>
              <a:gd name="connsiteY17" fmla="*/ 58575 h 47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2535" h="475867">
                <a:moveTo>
                  <a:pt x="611918" y="58575"/>
                </a:moveTo>
                <a:lnTo>
                  <a:pt x="563324" y="10503"/>
                </a:lnTo>
                <a:cubicBezTo>
                  <a:pt x="556178" y="3434"/>
                  <a:pt x="547807" y="0"/>
                  <a:pt x="538006" y="0"/>
                </a:cubicBezTo>
                <a:cubicBezTo>
                  <a:pt x="528206" y="0"/>
                  <a:pt x="519835" y="3434"/>
                  <a:pt x="512688" y="10503"/>
                </a:cubicBezTo>
                <a:lnTo>
                  <a:pt x="226228" y="293883"/>
                </a:lnTo>
                <a:lnTo>
                  <a:pt x="109847" y="178753"/>
                </a:lnTo>
                <a:cubicBezTo>
                  <a:pt x="102701" y="171684"/>
                  <a:pt x="94330" y="168250"/>
                  <a:pt x="84529" y="168250"/>
                </a:cubicBezTo>
                <a:cubicBezTo>
                  <a:pt x="74729" y="168250"/>
                  <a:pt x="66358" y="171684"/>
                  <a:pt x="59211" y="178753"/>
                </a:cubicBezTo>
                <a:lnTo>
                  <a:pt x="10617" y="227027"/>
                </a:lnTo>
                <a:cubicBezTo>
                  <a:pt x="3471" y="234096"/>
                  <a:pt x="0" y="242378"/>
                  <a:pt x="0" y="252073"/>
                </a:cubicBezTo>
                <a:cubicBezTo>
                  <a:pt x="0" y="261768"/>
                  <a:pt x="3471" y="270049"/>
                  <a:pt x="10617" y="277118"/>
                </a:cubicBezTo>
                <a:lnTo>
                  <a:pt x="200910" y="465365"/>
                </a:lnTo>
                <a:cubicBezTo>
                  <a:pt x="208056" y="472434"/>
                  <a:pt x="216428" y="475868"/>
                  <a:pt x="226228" y="475868"/>
                </a:cubicBezTo>
                <a:cubicBezTo>
                  <a:pt x="236029" y="475868"/>
                  <a:pt x="244400" y="472434"/>
                  <a:pt x="251546" y="465365"/>
                </a:cubicBezTo>
                <a:lnTo>
                  <a:pt x="611918" y="108666"/>
                </a:lnTo>
                <a:cubicBezTo>
                  <a:pt x="619065" y="101597"/>
                  <a:pt x="622536" y="93315"/>
                  <a:pt x="622536" y="83620"/>
                </a:cubicBezTo>
                <a:cubicBezTo>
                  <a:pt x="622536" y="73925"/>
                  <a:pt x="619065" y="65644"/>
                  <a:pt x="611918" y="58575"/>
                </a:cubicBezTo>
                <a:lnTo>
                  <a:pt x="611918" y="58575"/>
                </a:lnTo>
                <a:close/>
              </a:path>
            </a:pathLst>
          </a:custGeom>
          <a:solidFill>
            <a:srgbClr val="F77955"/>
          </a:solidFill>
          <a:ln w="0" cap="flat">
            <a:noFill/>
            <a:prstDash val="solid"/>
            <a:miter/>
          </a:ln>
        </p:spPr>
        <p:txBody>
          <a:bodyPr rtlCol="0" anchor="ctr"/>
          <a:lstStyle/>
          <a:p>
            <a:endParaRPr lang="en-US" dirty="0"/>
          </a:p>
        </p:txBody>
      </p:sp>
      <p:pic>
        <p:nvPicPr>
          <p:cNvPr id="2" name="Graphic 1">
            <a:extLst>
              <a:ext uri="{FF2B5EF4-FFF2-40B4-BE49-F238E27FC236}">
                <a16:creationId xmlns:a16="http://schemas.microsoft.com/office/drawing/2014/main" id="{049BE777-3A37-8A72-E399-2592114633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9442" y="6412693"/>
            <a:ext cx="1466741" cy="291771"/>
          </a:xfrm>
          <a:prstGeom prst="rect">
            <a:avLst/>
          </a:prstGeom>
        </p:spPr>
      </p:pic>
      <p:sp>
        <p:nvSpPr>
          <p:cNvPr id="3" name="Slide Number Placeholder 5">
            <a:extLst>
              <a:ext uri="{FF2B5EF4-FFF2-40B4-BE49-F238E27FC236}">
                <a16:creationId xmlns:a16="http://schemas.microsoft.com/office/drawing/2014/main" id="{3A846896-5A25-D163-6604-D7D6B29D4579}"/>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chemeClr val="bg1"/>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113857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icture background with white logo" preserve="1" userDrawn="1">
  <p:cSld name="1_picture background with white logo">
    <p:spTree>
      <p:nvGrpSpPr>
        <p:cNvPr id="1" name="Shape 42"/>
        <p:cNvGrpSpPr/>
        <p:nvPr/>
      </p:nvGrpSpPr>
      <p:grpSpPr>
        <a:xfrm>
          <a:off x="0" y="0"/>
          <a:ext cx="0" cy="0"/>
          <a:chOff x="0" y="0"/>
          <a:chExt cx="0" cy="0"/>
        </a:xfrm>
      </p:grpSpPr>
      <p:pic>
        <p:nvPicPr>
          <p:cNvPr id="2" name="Google Shape;336;p15" descr="A group of people wearing hardhats and reflectors&#10;&#10;Description automatically generated with low confidence">
            <a:extLst>
              <a:ext uri="{FF2B5EF4-FFF2-40B4-BE49-F238E27FC236}">
                <a16:creationId xmlns:a16="http://schemas.microsoft.com/office/drawing/2014/main" id="{4C137D5F-6C8A-3A03-3E61-CFD6D94715E6}"/>
              </a:ext>
            </a:extLst>
          </p:cNvPr>
          <p:cNvPicPr preferRelativeResize="0">
            <a:picLocks/>
          </p:cNvPicPr>
          <p:nvPr userDrawn="1"/>
        </p:nvPicPr>
        <p:blipFill rotWithShape="1">
          <a:blip r:embed="rId2">
            <a:alphaModFix/>
          </a:blip>
          <a:srcRect t="5527" b="5527"/>
          <a:stretch/>
        </p:blipFill>
        <p:spPr>
          <a:xfrm>
            <a:off x="0" y="0"/>
            <a:ext cx="12192000" cy="6858000"/>
          </a:xfrm>
          <a:prstGeom prst="rect">
            <a:avLst/>
          </a:prstGeom>
          <a:noFill/>
          <a:ln>
            <a:noFill/>
          </a:ln>
        </p:spPr>
      </p:pic>
      <p:sp>
        <p:nvSpPr>
          <p:cNvPr id="3" name="Google Shape;337;p15">
            <a:extLst>
              <a:ext uri="{FF2B5EF4-FFF2-40B4-BE49-F238E27FC236}">
                <a16:creationId xmlns:a16="http://schemas.microsoft.com/office/drawing/2014/main" id="{20EC4854-A502-F1CC-652D-8BD54246EDD4}"/>
              </a:ext>
            </a:extLst>
          </p:cNvPr>
          <p:cNvSpPr/>
          <p:nvPr userDrawn="1"/>
        </p:nvSpPr>
        <p:spPr>
          <a:xfrm flipH="1">
            <a:off x="-5" y="0"/>
            <a:ext cx="12192001" cy="6858000"/>
          </a:xfrm>
          <a:prstGeom prst="rect">
            <a:avLst/>
          </a:prstGeom>
          <a:gradFill>
            <a:gsLst>
              <a:gs pos="0">
                <a:srgbClr val="002855">
                  <a:alpha val="85882"/>
                </a:srgbClr>
              </a:gs>
              <a:gs pos="61000">
                <a:srgbClr val="002855">
                  <a:alpha val="85882"/>
                </a:srgbClr>
              </a:gs>
              <a:gs pos="100000">
                <a:srgbClr val="002855">
                  <a:alpha val="36862"/>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4" name="Google Shape;338;p15">
            <a:extLst>
              <a:ext uri="{FF2B5EF4-FFF2-40B4-BE49-F238E27FC236}">
                <a16:creationId xmlns:a16="http://schemas.microsoft.com/office/drawing/2014/main" id="{E038E609-FF94-97B1-8979-02CF6CDEA35F}"/>
              </a:ext>
            </a:extLst>
          </p:cNvPr>
          <p:cNvSpPr txBox="1"/>
          <p:nvPr userDrawn="1"/>
        </p:nvSpPr>
        <p:spPr>
          <a:xfrm>
            <a:off x="5434260" y="1935257"/>
            <a:ext cx="5791200" cy="1231066"/>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en-US" sz="3200" b="1">
                <a:solidFill>
                  <a:schemeClr val="lt1"/>
                </a:solidFill>
                <a:latin typeface="Domine"/>
                <a:ea typeface="Domine"/>
                <a:cs typeface="Domine"/>
                <a:sym typeface="Domine"/>
              </a:rPr>
              <a:t>You can prevent type 2 diabetes in your workforce.</a:t>
            </a:r>
            <a:endParaRPr sz="3200" b="1">
              <a:solidFill>
                <a:schemeClr val="lt1"/>
              </a:solidFill>
              <a:latin typeface="Domine"/>
              <a:ea typeface="Domine"/>
              <a:cs typeface="Domine"/>
              <a:sym typeface="Domine"/>
            </a:endParaRPr>
          </a:p>
        </p:txBody>
      </p:sp>
      <p:sp>
        <p:nvSpPr>
          <p:cNvPr id="5" name="Google Shape;339;p15">
            <a:extLst>
              <a:ext uri="{FF2B5EF4-FFF2-40B4-BE49-F238E27FC236}">
                <a16:creationId xmlns:a16="http://schemas.microsoft.com/office/drawing/2014/main" id="{134095F7-E2BB-768F-AE22-578AB4E5560C}"/>
              </a:ext>
            </a:extLst>
          </p:cNvPr>
          <p:cNvSpPr txBox="1"/>
          <p:nvPr userDrawn="1"/>
        </p:nvSpPr>
        <p:spPr>
          <a:xfrm>
            <a:off x="5510694" y="3719060"/>
            <a:ext cx="5129425" cy="1809658"/>
          </a:xfrm>
          <a:prstGeom prst="rect">
            <a:avLst/>
          </a:prstGeom>
          <a:noFill/>
          <a:ln>
            <a:noFill/>
          </a:ln>
        </p:spPr>
        <p:txBody>
          <a:bodyPr spcFirstLastPara="1" wrap="square" lIns="67725" tIns="67725" rIns="67725" bIns="67725" anchor="t" anchorCtr="0">
            <a:noAutofit/>
          </a:bodyPr>
          <a:lstStyle/>
          <a:p>
            <a:pPr marL="0" marR="0" lvl="0" indent="0" algn="l" rtl="0">
              <a:spcBef>
                <a:spcPts val="0"/>
              </a:spcBef>
              <a:spcAft>
                <a:spcPts val="0"/>
              </a:spcAft>
              <a:buNone/>
            </a:pPr>
            <a:r>
              <a:rPr lang="en-US" sz="2000">
                <a:solidFill>
                  <a:schemeClr val="lt1"/>
                </a:solidFill>
                <a:latin typeface="Work Sans"/>
                <a:ea typeface="Work Sans"/>
                <a:cs typeface="Work Sans"/>
                <a:sym typeface="Work Sans"/>
              </a:rPr>
              <a:t>The National Diabetes Prevention Program lifestyle change program can help your organization improve the lives of your workers and reduce your healthcare costs.</a:t>
            </a:r>
            <a:endParaRPr sz="2000">
              <a:solidFill>
                <a:schemeClr val="lt1"/>
              </a:solidFill>
              <a:latin typeface="Work Sans"/>
              <a:ea typeface="Work Sans"/>
              <a:cs typeface="Work Sans"/>
              <a:sym typeface="Work Sans"/>
            </a:endParaRPr>
          </a:p>
        </p:txBody>
      </p:sp>
      <p:cxnSp>
        <p:nvCxnSpPr>
          <p:cNvPr id="6" name="Google Shape;340;p15">
            <a:extLst>
              <a:ext uri="{FF2B5EF4-FFF2-40B4-BE49-F238E27FC236}">
                <a16:creationId xmlns:a16="http://schemas.microsoft.com/office/drawing/2014/main" id="{ACFE85CF-8F76-723B-0A0A-F5A9F63A0265}"/>
              </a:ext>
            </a:extLst>
          </p:cNvPr>
          <p:cNvCxnSpPr/>
          <p:nvPr userDrawn="1"/>
        </p:nvCxnSpPr>
        <p:spPr>
          <a:xfrm>
            <a:off x="5667108" y="3398703"/>
            <a:ext cx="2135061" cy="0"/>
          </a:xfrm>
          <a:prstGeom prst="straightConnector1">
            <a:avLst/>
          </a:prstGeom>
          <a:noFill/>
          <a:ln w="57150" cap="flat" cmpd="sng">
            <a:solidFill>
              <a:srgbClr val="E5E793"/>
            </a:solidFill>
            <a:prstDash val="solid"/>
            <a:miter lim="800000"/>
            <a:headEnd type="none" w="sm" len="sm"/>
            <a:tailEnd type="none" w="sm" len="sm"/>
          </a:ln>
        </p:spPr>
      </p:cxnSp>
      <p:pic>
        <p:nvPicPr>
          <p:cNvPr id="8" name="Graphic 7">
            <a:extLst>
              <a:ext uri="{FF2B5EF4-FFF2-40B4-BE49-F238E27FC236}">
                <a16:creationId xmlns:a16="http://schemas.microsoft.com/office/drawing/2014/main" id="{7160C1E5-E248-43FD-6B85-DB6D9CB051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832" y="6413779"/>
            <a:ext cx="1466741" cy="291771"/>
          </a:xfrm>
          <a:prstGeom prst="rect">
            <a:avLst/>
          </a:prstGeom>
        </p:spPr>
      </p:pic>
      <p:sp>
        <p:nvSpPr>
          <p:cNvPr id="7" name="Slide Number Placeholder 5">
            <a:extLst>
              <a:ext uri="{FF2B5EF4-FFF2-40B4-BE49-F238E27FC236}">
                <a16:creationId xmlns:a16="http://schemas.microsoft.com/office/drawing/2014/main" id="{065D5C4A-B884-7B19-1C36-F00DA4CDFEAC}"/>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chemeClr val="bg1"/>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632686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background with white logo" preserve="1" userDrawn="1">
  <p:cSld name="1_picture background with white logo">
    <p:spTree>
      <p:nvGrpSpPr>
        <p:cNvPr id="1" name="Shape 42"/>
        <p:cNvGrpSpPr/>
        <p:nvPr/>
      </p:nvGrpSpPr>
      <p:grpSpPr>
        <a:xfrm>
          <a:off x="0" y="0"/>
          <a:ext cx="0" cy="0"/>
          <a:chOff x="0" y="0"/>
          <a:chExt cx="0" cy="0"/>
        </a:xfrm>
      </p:grpSpPr>
      <p:pic>
        <p:nvPicPr>
          <p:cNvPr id="2" name="Google Shape;219;p8" descr="A picture containing indoor, floor&#10;&#10;Description automatically generated">
            <a:extLst>
              <a:ext uri="{FF2B5EF4-FFF2-40B4-BE49-F238E27FC236}">
                <a16:creationId xmlns:a16="http://schemas.microsoft.com/office/drawing/2014/main" id="{2B4A950D-7095-E38C-6657-FF9B75F0973C}"/>
              </a:ext>
            </a:extLst>
          </p:cNvPr>
          <p:cNvPicPr preferRelativeResize="0">
            <a:picLocks/>
          </p:cNvPicPr>
          <p:nvPr userDrawn="1"/>
        </p:nvPicPr>
        <p:blipFill rotWithShape="1">
          <a:blip r:embed="rId2">
            <a:alphaModFix/>
          </a:blip>
          <a:srcRect/>
          <a:stretch/>
        </p:blipFill>
        <p:spPr>
          <a:xfrm>
            <a:off x="0" y="-21056"/>
            <a:ext cx="12192000" cy="6910860"/>
          </a:xfrm>
          <a:prstGeom prst="rect">
            <a:avLst/>
          </a:prstGeom>
          <a:noFill/>
          <a:ln>
            <a:noFill/>
          </a:ln>
        </p:spPr>
      </p:pic>
      <p:sp>
        <p:nvSpPr>
          <p:cNvPr id="3" name="Google Shape;220;p8">
            <a:extLst>
              <a:ext uri="{FF2B5EF4-FFF2-40B4-BE49-F238E27FC236}">
                <a16:creationId xmlns:a16="http://schemas.microsoft.com/office/drawing/2014/main" id="{94690F31-1ED9-7CEB-1D51-EB4A46E5D830}"/>
              </a:ext>
            </a:extLst>
          </p:cNvPr>
          <p:cNvSpPr/>
          <p:nvPr userDrawn="1"/>
        </p:nvSpPr>
        <p:spPr>
          <a:xfrm>
            <a:off x="1" y="-26431"/>
            <a:ext cx="12192000" cy="6910862"/>
          </a:xfrm>
          <a:prstGeom prst="rect">
            <a:avLst/>
          </a:prstGeom>
          <a:solidFill>
            <a:schemeClr val="dk1">
              <a:alpha val="6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Calibri"/>
              <a:ea typeface="Calibri"/>
              <a:cs typeface="Calibri"/>
              <a:sym typeface="Calibri"/>
            </a:endParaRPr>
          </a:p>
        </p:txBody>
      </p:sp>
      <p:sp>
        <p:nvSpPr>
          <p:cNvPr id="45" name="Google Shape;45;p58"/>
          <p:cNvSpPr txBox="1"/>
          <p:nvPr/>
        </p:nvSpPr>
        <p:spPr>
          <a:xfrm>
            <a:off x="11265764" y="6307456"/>
            <a:ext cx="731600" cy="26544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Work Sans"/>
                <a:ea typeface="Work Sans"/>
                <a:cs typeface="Work Sans"/>
                <a:sym typeface="Work Sans"/>
              </a:rPr>
              <a:t>‹#›</a:t>
            </a:fld>
            <a:endParaRPr sz="1200">
              <a:solidFill>
                <a:schemeClr val="lt1"/>
              </a:solidFill>
              <a:latin typeface="Work Sans"/>
              <a:ea typeface="Work Sans"/>
              <a:cs typeface="Work Sans"/>
              <a:sym typeface="Work Sans"/>
            </a:endParaRPr>
          </a:p>
        </p:txBody>
      </p:sp>
      <p:sp>
        <p:nvSpPr>
          <p:cNvPr id="4" name="Google Shape;221;p8">
            <a:extLst>
              <a:ext uri="{FF2B5EF4-FFF2-40B4-BE49-F238E27FC236}">
                <a16:creationId xmlns:a16="http://schemas.microsoft.com/office/drawing/2014/main" id="{265EF4B3-2716-93B0-AD61-3E75B54CF2A2}"/>
              </a:ext>
            </a:extLst>
          </p:cNvPr>
          <p:cNvSpPr txBox="1"/>
          <p:nvPr userDrawn="1"/>
        </p:nvSpPr>
        <p:spPr>
          <a:xfrm>
            <a:off x="826835" y="913288"/>
            <a:ext cx="6281536" cy="181569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3733" b="1" dirty="0">
                <a:solidFill>
                  <a:schemeClr val="lt1"/>
                </a:solidFill>
                <a:latin typeface="Domine"/>
                <a:ea typeface="Domine"/>
                <a:cs typeface="Domine"/>
                <a:sym typeface="Domine"/>
              </a:rPr>
              <a:t>Over 1 in 3 U.S. adults have prediabetes. That’s 97.6 million people.</a:t>
            </a:r>
            <a:endParaRPr dirty="0"/>
          </a:p>
        </p:txBody>
      </p:sp>
      <p:cxnSp>
        <p:nvCxnSpPr>
          <p:cNvPr id="5" name="Google Shape;222;p8">
            <a:extLst>
              <a:ext uri="{FF2B5EF4-FFF2-40B4-BE49-F238E27FC236}">
                <a16:creationId xmlns:a16="http://schemas.microsoft.com/office/drawing/2014/main" id="{93D7727F-1807-3B73-F6DA-9AEBE92DFE84}"/>
              </a:ext>
            </a:extLst>
          </p:cNvPr>
          <p:cNvCxnSpPr/>
          <p:nvPr userDrawn="1"/>
        </p:nvCxnSpPr>
        <p:spPr>
          <a:xfrm>
            <a:off x="960447" y="3210488"/>
            <a:ext cx="2722323" cy="0"/>
          </a:xfrm>
          <a:prstGeom prst="straightConnector1">
            <a:avLst/>
          </a:prstGeom>
          <a:noFill/>
          <a:ln w="57150" cap="flat" cmpd="sng">
            <a:solidFill>
              <a:srgbClr val="F77955"/>
            </a:solidFill>
            <a:prstDash val="solid"/>
            <a:miter lim="800000"/>
            <a:headEnd type="none" w="sm" len="sm"/>
            <a:tailEnd type="none" w="sm" len="sm"/>
          </a:ln>
        </p:spPr>
      </p:cxnSp>
      <p:sp>
        <p:nvSpPr>
          <p:cNvPr id="6" name="Google Shape;223;p8">
            <a:extLst>
              <a:ext uri="{FF2B5EF4-FFF2-40B4-BE49-F238E27FC236}">
                <a16:creationId xmlns:a16="http://schemas.microsoft.com/office/drawing/2014/main" id="{76ADF8DE-F7C6-5C59-0D3B-5A1525ADEF53}"/>
              </a:ext>
            </a:extLst>
          </p:cNvPr>
          <p:cNvSpPr txBox="1"/>
          <p:nvPr userDrawn="1"/>
        </p:nvSpPr>
        <p:spPr>
          <a:xfrm>
            <a:off x="826835" y="3638114"/>
            <a:ext cx="5079327" cy="12412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733" b="1" dirty="0">
                <a:solidFill>
                  <a:schemeClr val="lt1"/>
                </a:solidFill>
                <a:latin typeface="Domine"/>
                <a:ea typeface="Domine"/>
                <a:cs typeface="Domine"/>
                <a:sym typeface="Domine"/>
              </a:rPr>
              <a:t>Most don’t know they have it.</a:t>
            </a:r>
            <a:endParaRPr dirty="0"/>
          </a:p>
        </p:txBody>
      </p:sp>
      <p:sp>
        <p:nvSpPr>
          <p:cNvPr id="7" name="Google Shape;225;p8">
            <a:extLst>
              <a:ext uri="{FF2B5EF4-FFF2-40B4-BE49-F238E27FC236}">
                <a16:creationId xmlns:a16="http://schemas.microsoft.com/office/drawing/2014/main" id="{51AEF5A2-2FC3-E088-7B4F-0DD354862EEB}"/>
              </a:ext>
            </a:extLst>
          </p:cNvPr>
          <p:cNvSpPr/>
          <p:nvPr userDrawn="1"/>
        </p:nvSpPr>
        <p:spPr>
          <a:xfrm>
            <a:off x="7688486" y="-21057"/>
            <a:ext cx="4573169" cy="6910861"/>
          </a:xfrm>
          <a:prstGeom prst="rect">
            <a:avLst/>
          </a:prstGeom>
          <a:solidFill>
            <a:srgbClr val="00285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 name="Google Shape;226;p8">
            <a:extLst>
              <a:ext uri="{FF2B5EF4-FFF2-40B4-BE49-F238E27FC236}">
                <a16:creationId xmlns:a16="http://schemas.microsoft.com/office/drawing/2014/main" id="{43541B70-4AC5-C83D-043B-0DF285BAEB4B}"/>
              </a:ext>
            </a:extLst>
          </p:cNvPr>
          <p:cNvSpPr txBox="1"/>
          <p:nvPr userDrawn="1"/>
        </p:nvSpPr>
        <p:spPr>
          <a:xfrm>
            <a:off x="8294603" y="1888526"/>
            <a:ext cx="3444405" cy="48335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latin typeface="Work Sans"/>
                <a:ea typeface="Work Sans"/>
                <a:cs typeface="Work Sans"/>
                <a:sym typeface="Work Sans"/>
              </a:rPr>
              <a:t>Prediabetes means that your blood sugar level is </a:t>
            </a:r>
            <a:r>
              <a:rPr lang="en-US" sz="2400" b="1" dirty="0">
                <a:solidFill>
                  <a:schemeClr val="lt1"/>
                </a:solidFill>
                <a:latin typeface="Work Sans"/>
                <a:ea typeface="Work Sans"/>
                <a:cs typeface="Work Sans"/>
                <a:sym typeface="Work Sans"/>
              </a:rPr>
              <a:t>higher than normal</a:t>
            </a:r>
            <a:r>
              <a:rPr lang="en-US" sz="2400" dirty="0">
                <a:solidFill>
                  <a:schemeClr val="lt1"/>
                </a:solidFill>
                <a:latin typeface="Work Sans"/>
                <a:ea typeface="Work Sans"/>
                <a:cs typeface="Work Sans"/>
                <a:sym typeface="Work Sans"/>
              </a:rPr>
              <a:t>, but not high enough to be type 2 diabetes.</a:t>
            </a:r>
          </a:p>
          <a:p>
            <a:pPr marL="0" marR="0" lvl="0" indent="0" algn="l" rtl="0">
              <a:lnSpc>
                <a:spcPct val="90000"/>
              </a:lnSpc>
              <a:spcBef>
                <a:spcPts val="1000"/>
              </a:spcBef>
              <a:spcAft>
                <a:spcPts val="0"/>
              </a:spcAft>
              <a:buClr>
                <a:schemeClr val="lt1"/>
              </a:buClr>
              <a:buSzPts val="2400"/>
              <a:buFont typeface="Arial"/>
              <a:buNone/>
            </a:pPr>
            <a:r>
              <a:rPr lang="en-US" sz="2400" dirty="0">
                <a:solidFill>
                  <a:schemeClr val="lt1"/>
                </a:solidFill>
                <a:latin typeface="Work Sans"/>
                <a:ea typeface="Work Sans"/>
                <a:cs typeface="Work Sans"/>
                <a:sym typeface="Work Sans"/>
              </a:rPr>
              <a:t>Without lifestyle interventions, prediabetes </a:t>
            </a:r>
            <a:r>
              <a:rPr lang="en-US" sz="2400" b="1" dirty="0">
                <a:solidFill>
                  <a:schemeClr val="lt1"/>
                </a:solidFill>
                <a:latin typeface="Work Sans"/>
                <a:ea typeface="Work Sans"/>
                <a:cs typeface="Work Sans"/>
                <a:sym typeface="Work Sans"/>
              </a:rPr>
              <a:t>can progress </a:t>
            </a:r>
            <a:r>
              <a:rPr lang="en-US" sz="2400" dirty="0">
                <a:solidFill>
                  <a:schemeClr val="lt1"/>
                </a:solidFill>
                <a:latin typeface="Work Sans"/>
                <a:ea typeface="Work Sans"/>
                <a:cs typeface="Work Sans"/>
                <a:sym typeface="Work Sans"/>
              </a:rPr>
              <a:t>to type 2 diabetes.</a:t>
            </a:r>
            <a:endParaRPr dirty="0"/>
          </a:p>
        </p:txBody>
      </p:sp>
      <p:sp>
        <p:nvSpPr>
          <p:cNvPr id="9" name="Google Shape;228;p8">
            <a:extLst>
              <a:ext uri="{FF2B5EF4-FFF2-40B4-BE49-F238E27FC236}">
                <a16:creationId xmlns:a16="http://schemas.microsoft.com/office/drawing/2014/main" id="{484653BA-31DE-471D-C53C-BD6A176EC07B}"/>
              </a:ext>
            </a:extLst>
          </p:cNvPr>
          <p:cNvSpPr/>
          <p:nvPr userDrawn="1"/>
        </p:nvSpPr>
        <p:spPr>
          <a:xfrm>
            <a:off x="6812288" y="609605"/>
            <a:ext cx="4201363" cy="797411"/>
          </a:xfrm>
          <a:custGeom>
            <a:avLst/>
            <a:gdLst/>
            <a:ahLst/>
            <a:cxnLst/>
            <a:rect l="l" t="t" r="r" b="b"/>
            <a:pathLst>
              <a:path w="1803388" h="633151" extrusionOk="0">
                <a:moveTo>
                  <a:pt x="0" y="0"/>
                </a:moveTo>
                <a:lnTo>
                  <a:pt x="1803388" y="0"/>
                </a:lnTo>
                <a:lnTo>
                  <a:pt x="1765288" y="633151"/>
                </a:lnTo>
                <a:lnTo>
                  <a:pt x="740828" y="633151"/>
                </a:lnTo>
                <a:lnTo>
                  <a:pt x="296331" y="633151"/>
                </a:lnTo>
                <a:lnTo>
                  <a:pt x="25400" y="633151"/>
                </a:lnTo>
                <a:lnTo>
                  <a:pt x="0" y="0"/>
                </a:lnTo>
                <a:close/>
              </a:path>
            </a:pathLst>
          </a:custGeom>
          <a:solidFill>
            <a:schemeClr val="dk2"/>
          </a:solidFill>
          <a:ln>
            <a:noFill/>
          </a:ln>
        </p:spPr>
        <p:txBody>
          <a:bodyPr spcFirstLastPara="1" wrap="square" lIns="91425" tIns="91425" rIns="91425" bIns="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10" name="Google Shape;229;p8">
            <a:extLst>
              <a:ext uri="{FF2B5EF4-FFF2-40B4-BE49-F238E27FC236}">
                <a16:creationId xmlns:a16="http://schemas.microsoft.com/office/drawing/2014/main" id="{6806185A-7C83-58DC-E1CC-5F8ED97581B2}"/>
              </a:ext>
            </a:extLst>
          </p:cNvPr>
          <p:cNvSpPr/>
          <p:nvPr userDrawn="1"/>
        </p:nvSpPr>
        <p:spPr>
          <a:xfrm>
            <a:off x="6854910" y="720630"/>
            <a:ext cx="39652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bg1"/>
                </a:solidFill>
                <a:latin typeface="Domine"/>
                <a:ea typeface="Domine"/>
                <a:cs typeface="Domine"/>
                <a:sym typeface="Domine"/>
              </a:rPr>
              <a:t>What is prediabetes?</a:t>
            </a:r>
            <a:endParaRPr dirty="0">
              <a:solidFill>
                <a:schemeClr val="bg1"/>
              </a:solidFill>
            </a:endParaRPr>
          </a:p>
        </p:txBody>
      </p:sp>
      <p:sp>
        <p:nvSpPr>
          <p:cNvPr id="11" name="Google Shape;230;p8">
            <a:extLst>
              <a:ext uri="{FF2B5EF4-FFF2-40B4-BE49-F238E27FC236}">
                <a16:creationId xmlns:a16="http://schemas.microsoft.com/office/drawing/2014/main" id="{5BF08EA9-661A-A1AC-A765-687E1F7C93C7}"/>
              </a:ext>
            </a:extLst>
          </p:cNvPr>
          <p:cNvSpPr/>
          <p:nvPr userDrawn="1"/>
        </p:nvSpPr>
        <p:spPr>
          <a:xfrm>
            <a:off x="6742633" y="523750"/>
            <a:ext cx="4189830" cy="797412"/>
          </a:xfrm>
          <a:custGeom>
            <a:avLst/>
            <a:gdLst/>
            <a:ahLst/>
            <a:cxnLst/>
            <a:rect l="l" t="t" r="r" b="b"/>
            <a:pathLst>
              <a:path w="1803388" h="633151" extrusionOk="0">
                <a:moveTo>
                  <a:pt x="0" y="0"/>
                </a:moveTo>
                <a:lnTo>
                  <a:pt x="1803388" y="0"/>
                </a:lnTo>
                <a:lnTo>
                  <a:pt x="1765288" y="633151"/>
                </a:lnTo>
                <a:lnTo>
                  <a:pt x="740828" y="633151"/>
                </a:lnTo>
                <a:lnTo>
                  <a:pt x="296331" y="633151"/>
                </a:lnTo>
                <a:lnTo>
                  <a:pt x="25400" y="633151"/>
                </a:lnTo>
                <a:lnTo>
                  <a:pt x="0" y="0"/>
                </a:lnTo>
                <a:close/>
              </a:path>
            </a:pathLst>
          </a:custGeom>
          <a:noFill/>
          <a:ln w="38100" cap="flat" cmpd="sng">
            <a:solidFill>
              <a:srgbClr val="76A4C0"/>
            </a:solidFill>
            <a:prstDash val="solid"/>
            <a:miter lim="800000"/>
            <a:headEnd type="none" w="sm" len="sm"/>
            <a:tailEnd type="none" w="sm" len="sm"/>
          </a:ln>
        </p:spPr>
        <p:txBody>
          <a:bodyPr spcFirstLastPara="1" wrap="square" lIns="91425" tIns="91425" rIns="91425" bIns="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pic>
        <p:nvPicPr>
          <p:cNvPr id="15" name="Graphic 14">
            <a:extLst>
              <a:ext uri="{FF2B5EF4-FFF2-40B4-BE49-F238E27FC236}">
                <a16:creationId xmlns:a16="http://schemas.microsoft.com/office/drawing/2014/main" id="{EF492B10-B019-79D6-A98C-C9F2272F14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832" y="6413779"/>
            <a:ext cx="1466741" cy="291771"/>
          </a:xfrm>
          <a:prstGeom prst="rect">
            <a:avLst/>
          </a:prstGeom>
        </p:spPr>
      </p:pic>
      <p:sp>
        <p:nvSpPr>
          <p:cNvPr id="12" name="Slide Number Placeholder 5">
            <a:extLst>
              <a:ext uri="{FF2B5EF4-FFF2-40B4-BE49-F238E27FC236}">
                <a16:creationId xmlns:a16="http://schemas.microsoft.com/office/drawing/2014/main" id="{52148594-13C5-6F77-8F43-2A9969A96AAA}"/>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chemeClr val="bg1"/>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90991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12" name="Text Placeholder 11">
            <a:extLst>
              <a:ext uri="{FF2B5EF4-FFF2-40B4-BE49-F238E27FC236}">
                <a16:creationId xmlns:a16="http://schemas.microsoft.com/office/drawing/2014/main" id="{797681A2-90A2-0946-BBBE-B97C3D6CC56B}"/>
              </a:ext>
            </a:extLst>
          </p:cNvPr>
          <p:cNvSpPr>
            <a:spLocks noGrp="1"/>
          </p:cNvSpPr>
          <p:nvPr>
            <p:ph type="body" sz="quarter" idx="14"/>
          </p:nvPr>
        </p:nvSpPr>
        <p:spPr>
          <a:xfrm>
            <a:off x="1527799" y="3402767"/>
            <a:ext cx="2794740" cy="2289175"/>
          </a:xfrm>
          <a:prstGeom prst="rect">
            <a:avLst/>
          </a:prstGeom>
        </p:spPr>
        <p:txBody>
          <a:bodyPr/>
          <a:lstStyle>
            <a:lvl1pPr marL="0" indent="0" algn="ctr">
              <a:buNone/>
              <a:defRPr lang="en-US" sz="1600" b="1" i="0" kern="1200" spc="-5" dirty="0" smtClean="0">
                <a:solidFill>
                  <a:srgbClr val="002855"/>
                </a:solidFill>
                <a:latin typeface="Work Sans SemiBold" pitchFamily="2" charset="77"/>
                <a:ea typeface="Open Sans" panose="020B0606030504020204" pitchFamily="34" charset="0"/>
                <a:cs typeface="Open Sans" panose="020B0606030504020204" pitchFamily="34" charset="0"/>
              </a:defRPr>
            </a:lvl1pPr>
            <a:lvl2pPr marL="4572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2pPr>
            <a:lvl3pPr marL="9144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3pPr>
            <a:lvl4pPr marL="13716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4pPr>
            <a:lvl5pPr marL="1828800" indent="0">
              <a:buNone/>
              <a:defRPr lang="en-US" sz="1600" b="1" i="0" kern="1200" spc="-5" dirty="0">
                <a:solidFill>
                  <a:prstClr val="black"/>
                </a:solidFill>
                <a:latin typeface="Work Sans SemiBold" pitchFamily="2" charset="77"/>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13" name="Text Placeholder 11">
            <a:extLst>
              <a:ext uri="{FF2B5EF4-FFF2-40B4-BE49-F238E27FC236}">
                <a16:creationId xmlns:a16="http://schemas.microsoft.com/office/drawing/2014/main" id="{BB69D4CC-8141-A111-03B0-F2A4CDE64100}"/>
              </a:ext>
            </a:extLst>
          </p:cNvPr>
          <p:cNvSpPr>
            <a:spLocks noGrp="1"/>
          </p:cNvSpPr>
          <p:nvPr>
            <p:ph type="body" sz="quarter" idx="15"/>
          </p:nvPr>
        </p:nvSpPr>
        <p:spPr>
          <a:xfrm>
            <a:off x="4705069" y="3402766"/>
            <a:ext cx="2794740" cy="2289175"/>
          </a:xfrm>
          <a:prstGeom prst="rect">
            <a:avLst/>
          </a:prstGeom>
        </p:spPr>
        <p:txBody>
          <a:bodyPr/>
          <a:lstStyle>
            <a:lvl1pPr marL="0" indent="0" algn="ctr">
              <a:buNone/>
              <a:defRPr lang="en-US" sz="1600" b="1" i="0" kern="1200" spc="-5" dirty="0" smtClean="0">
                <a:solidFill>
                  <a:srgbClr val="002855"/>
                </a:solidFill>
                <a:latin typeface="Work Sans SemiBold" pitchFamily="2" charset="77"/>
                <a:ea typeface="Open Sans" panose="020B0606030504020204" pitchFamily="34" charset="0"/>
                <a:cs typeface="Open Sans" panose="020B0606030504020204" pitchFamily="34" charset="0"/>
              </a:defRPr>
            </a:lvl1pPr>
            <a:lvl2pPr marL="4572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2pPr>
            <a:lvl3pPr marL="9144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3pPr>
            <a:lvl4pPr marL="13716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4pPr>
            <a:lvl5pPr marL="1828800" indent="0">
              <a:buNone/>
              <a:defRPr lang="en-US" sz="1600" b="1" i="0" kern="1200" spc="-5" dirty="0">
                <a:solidFill>
                  <a:prstClr val="black"/>
                </a:solidFill>
                <a:latin typeface="Work Sans SemiBold" pitchFamily="2" charset="77"/>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14" name="Text Placeholder 11">
            <a:extLst>
              <a:ext uri="{FF2B5EF4-FFF2-40B4-BE49-F238E27FC236}">
                <a16:creationId xmlns:a16="http://schemas.microsoft.com/office/drawing/2014/main" id="{09072FD3-C197-AC5B-E2B5-C5FE400B3A29}"/>
              </a:ext>
            </a:extLst>
          </p:cNvPr>
          <p:cNvSpPr>
            <a:spLocks noGrp="1"/>
          </p:cNvSpPr>
          <p:nvPr>
            <p:ph type="body" sz="quarter" idx="16"/>
          </p:nvPr>
        </p:nvSpPr>
        <p:spPr>
          <a:xfrm>
            <a:off x="7882339" y="3402765"/>
            <a:ext cx="2794740" cy="2289175"/>
          </a:xfrm>
          <a:prstGeom prst="rect">
            <a:avLst/>
          </a:prstGeom>
        </p:spPr>
        <p:txBody>
          <a:bodyPr/>
          <a:lstStyle>
            <a:lvl1pPr marL="0" indent="0" algn="ctr">
              <a:buNone/>
              <a:defRPr lang="en-US" sz="1600" b="1" i="0" kern="1200" spc="-5" dirty="0" smtClean="0">
                <a:solidFill>
                  <a:srgbClr val="002855"/>
                </a:solidFill>
                <a:latin typeface="Work Sans SemiBold" pitchFamily="2" charset="77"/>
                <a:ea typeface="Open Sans" panose="020B0606030504020204" pitchFamily="34" charset="0"/>
                <a:cs typeface="Open Sans" panose="020B0606030504020204" pitchFamily="34" charset="0"/>
              </a:defRPr>
            </a:lvl1pPr>
            <a:lvl2pPr marL="4572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2pPr>
            <a:lvl3pPr marL="9144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3pPr>
            <a:lvl4pPr marL="13716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4pPr>
            <a:lvl5pPr marL="1828800" indent="0">
              <a:buNone/>
              <a:defRPr lang="en-US" sz="1600" b="1" i="0" kern="1200" spc="-5" dirty="0">
                <a:solidFill>
                  <a:prstClr val="black"/>
                </a:solidFill>
                <a:latin typeface="Work Sans SemiBold" pitchFamily="2" charset="77"/>
                <a:ea typeface="Open Sans" panose="020B0606030504020204" pitchFamily="34" charset="0"/>
                <a:cs typeface="Open Sans" panose="020B0606030504020204" pitchFamily="34" charset="0"/>
              </a:defRPr>
            </a:lvl5pPr>
          </a:lstStyle>
          <a:p>
            <a:pPr lvl="0"/>
            <a:r>
              <a:rPr lang="en-US" dirty="0"/>
              <a:t>Click to edit Master text styles</a:t>
            </a:r>
          </a:p>
        </p:txBody>
      </p:sp>
      <p:grpSp>
        <p:nvGrpSpPr>
          <p:cNvPr id="38" name="Graphic 19">
            <a:extLst>
              <a:ext uri="{FF2B5EF4-FFF2-40B4-BE49-F238E27FC236}">
                <a16:creationId xmlns:a16="http://schemas.microsoft.com/office/drawing/2014/main" id="{EC6B8DAE-6A98-F61E-223C-C8E30B9417A4}"/>
              </a:ext>
            </a:extLst>
          </p:cNvPr>
          <p:cNvGrpSpPr/>
          <p:nvPr/>
        </p:nvGrpSpPr>
        <p:grpSpPr>
          <a:xfrm>
            <a:off x="5498893" y="1993833"/>
            <a:ext cx="1194215" cy="1212988"/>
            <a:chOff x="5246558" y="1993833"/>
            <a:chExt cx="1194215" cy="1212988"/>
          </a:xfrm>
          <a:solidFill>
            <a:srgbClr val="000000"/>
          </a:solidFill>
        </p:grpSpPr>
        <p:grpSp>
          <p:nvGrpSpPr>
            <p:cNvPr id="39" name="Graphic 19">
              <a:extLst>
                <a:ext uri="{FF2B5EF4-FFF2-40B4-BE49-F238E27FC236}">
                  <a16:creationId xmlns:a16="http://schemas.microsoft.com/office/drawing/2014/main" id="{085633AC-41F6-AF76-31EB-6EAB8F8EB928}"/>
                </a:ext>
              </a:extLst>
            </p:cNvPr>
            <p:cNvGrpSpPr/>
            <p:nvPr/>
          </p:nvGrpSpPr>
          <p:grpSpPr>
            <a:xfrm>
              <a:off x="5246558" y="1993833"/>
              <a:ext cx="1194215" cy="1212988"/>
              <a:chOff x="5246558" y="1993833"/>
              <a:chExt cx="1194215" cy="1212988"/>
            </a:xfrm>
            <a:solidFill>
              <a:srgbClr val="000000"/>
            </a:solidFill>
          </p:grpSpPr>
          <p:sp>
            <p:nvSpPr>
              <p:cNvPr id="40" name="Freeform 39">
                <a:extLst>
                  <a:ext uri="{FF2B5EF4-FFF2-40B4-BE49-F238E27FC236}">
                    <a16:creationId xmlns:a16="http://schemas.microsoft.com/office/drawing/2014/main" id="{51CEC7BD-64D5-7655-54D2-E7D79777CF39}"/>
                  </a:ext>
                </a:extLst>
              </p:cNvPr>
              <p:cNvSpPr/>
              <p:nvPr/>
            </p:nvSpPr>
            <p:spPr>
              <a:xfrm>
                <a:off x="5937631" y="2819942"/>
                <a:ext cx="503142" cy="272390"/>
              </a:xfrm>
              <a:custGeom>
                <a:avLst/>
                <a:gdLst>
                  <a:gd name="connsiteX0" fmla="*/ 483551 w 503142"/>
                  <a:gd name="connsiteY0" fmla="*/ 272390 h 272390"/>
                  <a:gd name="connsiteX1" fmla="*/ 177052 w 503142"/>
                  <a:gd name="connsiteY1" fmla="*/ 272390 h 272390"/>
                  <a:gd name="connsiteX2" fmla="*/ 157025 w 503142"/>
                  <a:gd name="connsiteY2" fmla="*/ 252812 h 272390"/>
                  <a:gd name="connsiteX3" fmla="*/ 177052 w 503142"/>
                  <a:gd name="connsiteY3" fmla="*/ 233234 h 272390"/>
                  <a:gd name="connsiteX4" fmla="*/ 463089 w 503142"/>
                  <a:gd name="connsiteY4" fmla="*/ 233234 h 272390"/>
                  <a:gd name="connsiteX5" fmla="*/ 255418 w 503142"/>
                  <a:gd name="connsiteY5" fmla="*/ 40007 h 272390"/>
                  <a:gd name="connsiteX6" fmla="*/ 92155 w 503142"/>
                  <a:gd name="connsiteY6" fmla="*/ 117043 h 272390"/>
                  <a:gd name="connsiteX7" fmla="*/ 38169 w 503142"/>
                  <a:gd name="connsiteY7" fmla="*/ 200462 h 272390"/>
                  <a:gd name="connsiteX8" fmla="*/ 11176 w 503142"/>
                  <a:gd name="connsiteY8" fmla="*/ 209400 h 272390"/>
                  <a:gd name="connsiteX9" fmla="*/ 2033 w 503142"/>
                  <a:gd name="connsiteY9" fmla="*/ 183012 h 272390"/>
                  <a:gd name="connsiteX10" fmla="*/ 60808 w 503142"/>
                  <a:gd name="connsiteY10" fmla="*/ 92357 h 272390"/>
                  <a:gd name="connsiteX11" fmla="*/ 255418 w 503142"/>
                  <a:gd name="connsiteY11" fmla="*/ 0 h 272390"/>
                  <a:gd name="connsiteX12" fmla="*/ 503143 w 503142"/>
                  <a:gd name="connsiteY12" fmla="*/ 242172 h 272390"/>
                  <a:gd name="connsiteX13" fmla="*/ 503143 w 503142"/>
                  <a:gd name="connsiteY13" fmla="*/ 251536 h 272390"/>
                  <a:gd name="connsiteX14" fmla="*/ 483116 w 503142"/>
                  <a:gd name="connsiteY14" fmla="*/ 271114 h 2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142" h="272390">
                    <a:moveTo>
                      <a:pt x="483551" y="272390"/>
                    </a:moveTo>
                    <a:lnTo>
                      <a:pt x="177052" y="272390"/>
                    </a:lnTo>
                    <a:cubicBezTo>
                      <a:pt x="166167" y="272390"/>
                      <a:pt x="157025" y="263453"/>
                      <a:pt x="157025" y="252812"/>
                    </a:cubicBezTo>
                    <a:cubicBezTo>
                      <a:pt x="157025" y="242172"/>
                      <a:pt x="166167" y="233234"/>
                      <a:pt x="177052" y="233234"/>
                    </a:cubicBezTo>
                    <a:lnTo>
                      <a:pt x="463089" y="233234"/>
                    </a:lnTo>
                    <a:cubicBezTo>
                      <a:pt x="457864" y="125981"/>
                      <a:pt x="366872" y="40007"/>
                      <a:pt x="255418" y="40007"/>
                    </a:cubicBezTo>
                    <a:cubicBezTo>
                      <a:pt x="191419" y="40007"/>
                      <a:pt x="132209" y="68098"/>
                      <a:pt x="92155" y="117043"/>
                    </a:cubicBezTo>
                    <a:cubicBezTo>
                      <a:pt x="92155" y="117043"/>
                      <a:pt x="57761" y="160881"/>
                      <a:pt x="38169" y="200462"/>
                    </a:cubicBezTo>
                    <a:cubicBezTo>
                      <a:pt x="33380" y="210251"/>
                      <a:pt x="21190" y="214082"/>
                      <a:pt x="11176" y="209400"/>
                    </a:cubicBezTo>
                    <a:cubicBezTo>
                      <a:pt x="1163" y="204718"/>
                      <a:pt x="-2756" y="192801"/>
                      <a:pt x="2033" y="183012"/>
                    </a:cubicBezTo>
                    <a:cubicBezTo>
                      <a:pt x="23802" y="139600"/>
                      <a:pt x="59067" y="94485"/>
                      <a:pt x="60808" y="92357"/>
                    </a:cubicBezTo>
                    <a:cubicBezTo>
                      <a:pt x="108263" y="33623"/>
                      <a:pt x="179228" y="0"/>
                      <a:pt x="255418" y="0"/>
                    </a:cubicBezTo>
                    <a:cubicBezTo>
                      <a:pt x="392124" y="0"/>
                      <a:pt x="503143" y="108531"/>
                      <a:pt x="503143" y="242172"/>
                    </a:cubicBezTo>
                    <a:lnTo>
                      <a:pt x="503143" y="251536"/>
                    </a:lnTo>
                    <a:cubicBezTo>
                      <a:pt x="503143" y="262176"/>
                      <a:pt x="494000" y="271114"/>
                      <a:pt x="483116" y="271114"/>
                    </a:cubicBezTo>
                    <a:close/>
                  </a:path>
                </a:pathLst>
              </a:custGeom>
              <a:solidFill>
                <a:srgbClr val="0A5CBA"/>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8984CAC-F2DA-14EC-9FC1-0A8EB73F4456}"/>
                  </a:ext>
                </a:extLst>
              </p:cNvPr>
              <p:cNvSpPr/>
              <p:nvPr/>
            </p:nvSpPr>
            <p:spPr>
              <a:xfrm>
                <a:off x="5618798" y="2958690"/>
                <a:ext cx="450171" cy="248130"/>
              </a:xfrm>
              <a:custGeom>
                <a:avLst/>
                <a:gdLst>
                  <a:gd name="connsiteX0" fmla="*/ 429709 w 450171"/>
                  <a:gd name="connsiteY0" fmla="*/ 248131 h 248130"/>
                  <a:gd name="connsiteX1" fmla="*/ 20027 w 450171"/>
                  <a:gd name="connsiteY1" fmla="*/ 248131 h 248130"/>
                  <a:gd name="connsiteX2" fmla="*/ 0 w 450171"/>
                  <a:gd name="connsiteY2" fmla="*/ 228553 h 248130"/>
                  <a:gd name="connsiteX3" fmla="*/ 0 w 450171"/>
                  <a:gd name="connsiteY3" fmla="*/ 220040 h 248130"/>
                  <a:gd name="connsiteX4" fmla="*/ 225086 w 450171"/>
                  <a:gd name="connsiteY4" fmla="*/ 0 h 248130"/>
                  <a:gd name="connsiteX5" fmla="*/ 450171 w 450171"/>
                  <a:gd name="connsiteY5" fmla="*/ 220040 h 248130"/>
                  <a:gd name="connsiteX6" fmla="*/ 450171 w 450171"/>
                  <a:gd name="connsiteY6" fmla="*/ 228553 h 248130"/>
                  <a:gd name="connsiteX7" fmla="*/ 430144 w 450171"/>
                  <a:gd name="connsiteY7" fmla="*/ 248131 h 248130"/>
                  <a:gd name="connsiteX8" fmla="*/ 40489 w 450171"/>
                  <a:gd name="connsiteY8" fmla="*/ 208975 h 248130"/>
                  <a:gd name="connsiteX9" fmla="*/ 409682 w 450171"/>
                  <a:gd name="connsiteY9" fmla="*/ 208975 h 248130"/>
                  <a:gd name="connsiteX10" fmla="*/ 225086 w 450171"/>
                  <a:gd name="connsiteY10" fmla="*/ 39156 h 248130"/>
                  <a:gd name="connsiteX11" fmla="*/ 40489 w 450171"/>
                  <a:gd name="connsiteY11" fmla="*/ 208975 h 24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171" h="248130">
                    <a:moveTo>
                      <a:pt x="429709" y="248131"/>
                    </a:moveTo>
                    <a:lnTo>
                      <a:pt x="20027" y="248131"/>
                    </a:lnTo>
                    <a:cubicBezTo>
                      <a:pt x="9143" y="248131"/>
                      <a:pt x="0" y="239193"/>
                      <a:pt x="0" y="228553"/>
                    </a:cubicBezTo>
                    <a:lnTo>
                      <a:pt x="0" y="220040"/>
                    </a:lnTo>
                    <a:cubicBezTo>
                      <a:pt x="0" y="98742"/>
                      <a:pt x="101005" y="0"/>
                      <a:pt x="225086" y="0"/>
                    </a:cubicBezTo>
                    <a:cubicBezTo>
                      <a:pt x="349166" y="0"/>
                      <a:pt x="450171" y="98742"/>
                      <a:pt x="450171" y="220040"/>
                    </a:cubicBezTo>
                    <a:lnTo>
                      <a:pt x="450171" y="228553"/>
                    </a:lnTo>
                    <a:cubicBezTo>
                      <a:pt x="450171" y="239193"/>
                      <a:pt x="441028" y="248131"/>
                      <a:pt x="430144" y="248131"/>
                    </a:cubicBezTo>
                    <a:close/>
                    <a:moveTo>
                      <a:pt x="40489" y="208975"/>
                    </a:moveTo>
                    <a:lnTo>
                      <a:pt x="409682" y="208975"/>
                    </a:lnTo>
                    <a:cubicBezTo>
                      <a:pt x="404022" y="114489"/>
                      <a:pt x="323479" y="39156"/>
                      <a:pt x="225086" y="39156"/>
                    </a:cubicBezTo>
                    <a:cubicBezTo>
                      <a:pt x="126692" y="39156"/>
                      <a:pt x="46584" y="114489"/>
                      <a:pt x="40489" y="208975"/>
                    </a:cubicBezTo>
                    <a:close/>
                  </a:path>
                </a:pathLst>
              </a:custGeom>
              <a:solidFill>
                <a:srgbClr val="0A5CBA"/>
              </a:solidFill>
              <a:ln w="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56F6CDE-5E4B-FD05-A59A-5075015C695A}"/>
                  </a:ext>
                </a:extLst>
              </p:cNvPr>
              <p:cNvSpPr/>
              <p:nvPr/>
            </p:nvSpPr>
            <p:spPr>
              <a:xfrm>
                <a:off x="5726769" y="2700345"/>
                <a:ext cx="234228" cy="228978"/>
              </a:xfrm>
              <a:custGeom>
                <a:avLst/>
                <a:gdLst>
                  <a:gd name="connsiteX0" fmla="*/ 117114 w 234228"/>
                  <a:gd name="connsiteY0" fmla="*/ 228978 h 228978"/>
                  <a:gd name="connsiteX1" fmla="*/ 0 w 234228"/>
                  <a:gd name="connsiteY1" fmla="*/ 114489 h 228978"/>
                  <a:gd name="connsiteX2" fmla="*/ 117114 w 234228"/>
                  <a:gd name="connsiteY2" fmla="*/ 0 h 228978"/>
                  <a:gd name="connsiteX3" fmla="*/ 234228 w 234228"/>
                  <a:gd name="connsiteY3" fmla="*/ 114489 h 228978"/>
                  <a:gd name="connsiteX4" fmla="*/ 117114 w 234228"/>
                  <a:gd name="connsiteY4" fmla="*/ 228978 h 228978"/>
                  <a:gd name="connsiteX5" fmla="*/ 117114 w 234228"/>
                  <a:gd name="connsiteY5" fmla="*/ 38731 h 228978"/>
                  <a:gd name="connsiteX6" fmla="*/ 40054 w 234228"/>
                  <a:gd name="connsiteY6" fmla="*/ 114063 h 228978"/>
                  <a:gd name="connsiteX7" fmla="*/ 117114 w 234228"/>
                  <a:gd name="connsiteY7" fmla="*/ 189396 h 228978"/>
                  <a:gd name="connsiteX8" fmla="*/ 194174 w 234228"/>
                  <a:gd name="connsiteY8" fmla="*/ 114063 h 228978"/>
                  <a:gd name="connsiteX9" fmla="*/ 117114 w 234228"/>
                  <a:gd name="connsiteY9" fmla="*/ 38731 h 2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28" h="228978">
                    <a:moveTo>
                      <a:pt x="117114" y="228978"/>
                    </a:moveTo>
                    <a:cubicBezTo>
                      <a:pt x="52680" y="228978"/>
                      <a:pt x="0" y="177479"/>
                      <a:pt x="0" y="114489"/>
                    </a:cubicBezTo>
                    <a:cubicBezTo>
                      <a:pt x="0" y="51499"/>
                      <a:pt x="52680" y="0"/>
                      <a:pt x="117114" y="0"/>
                    </a:cubicBezTo>
                    <a:cubicBezTo>
                      <a:pt x="181549" y="0"/>
                      <a:pt x="234228" y="51499"/>
                      <a:pt x="234228" y="114489"/>
                    </a:cubicBezTo>
                    <a:cubicBezTo>
                      <a:pt x="234228" y="177479"/>
                      <a:pt x="181549" y="228978"/>
                      <a:pt x="117114" y="228978"/>
                    </a:cubicBezTo>
                    <a:close/>
                    <a:moveTo>
                      <a:pt x="117114" y="38731"/>
                    </a:moveTo>
                    <a:cubicBezTo>
                      <a:pt x="74448" y="38731"/>
                      <a:pt x="40054" y="72354"/>
                      <a:pt x="40054" y="114063"/>
                    </a:cubicBezTo>
                    <a:cubicBezTo>
                      <a:pt x="40054" y="155773"/>
                      <a:pt x="74883" y="189396"/>
                      <a:pt x="117114" y="189396"/>
                    </a:cubicBezTo>
                    <a:cubicBezTo>
                      <a:pt x="159345" y="189396"/>
                      <a:pt x="194174" y="155773"/>
                      <a:pt x="194174" y="114063"/>
                    </a:cubicBezTo>
                    <a:cubicBezTo>
                      <a:pt x="194174" y="72354"/>
                      <a:pt x="159780" y="38731"/>
                      <a:pt x="117114" y="38731"/>
                    </a:cubicBezTo>
                    <a:close/>
                  </a:path>
                </a:pathLst>
              </a:custGeom>
              <a:solidFill>
                <a:srgbClr val="0A5CBA"/>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5562710-46E4-D61D-A7FF-EA349ADBECF3}"/>
                  </a:ext>
                </a:extLst>
              </p:cNvPr>
              <p:cNvSpPr/>
              <p:nvPr/>
            </p:nvSpPr>
            <p:spPr>
              <a:xfrm>
                <a:off x="6065050" y="2533506"/>
                <a:ext cx="255996" cy="250258"/>
              </a:xfrm>
              <a:custGeom>
                <a:avLst/>
                <a:gdLst>
                  <a:gd name="connsiteX0" fmla="*/ 127998 w 255996"/>
                  <a:gd name="connsiteY0" fmla="*/ 250259 h 250258"/>
                  <a:gd name="connsiteX1" fmla="*/ 0 w 255996"/>
                  <a:gd name="connsiteY1" fmla="*/ 125129 h 250258"/>
                  <a:gd name="connsiteX2" fmla="*/ 127998 w 255996"/>
                  <a:gd name="connsiteY2" fmla="*/ 0 h 250258"/>
                  <a:gd name="connsiteX3" fmla="*/ 255997 w 255996"/>
                  <a:gd name="connsiteY3" fmla="*/ 125129 h 250258"/>
                  <a:gd name="connsiteX4" fmla="*/ 127998 w 255996"/>
                  <a:gd name="connsiteY4" fmla="*/ 250259 h 250258"/>
                  <a:gd name="connsiteX5" fmla="*/ 127998 w 255996"/>
                  <a:gd name="connsiteY5" fmla="*/ 38731 h 250258"/>
                  <a:gd name="connsiteX6" fmla="*/ 40054 w 255996"/>
                  <a:gd name="connsiteY6" fmla="*/ 124704 h 250258"/>
                  <a:gd name="connsiteX7" fmla="*/ 127998 w 255996"/>
                  <a:gd name="connsiteY7" fmla="*/ 210677 h 250258"/>
                  <a:gd name="connsiteX8" fmla="*/ 215943 w 255996"/>
                  <a:gd name="connsiteY8" fmla="*/ 124704 h 250258"/>
                  <a:gd name="connsiteX9" fmla="*/ 127998 w 255996"/>
                  <a:gd name="connsiteY9" fmla="*/ 38731 h 25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96" h="250258">
                    <a:moveTo>
                      <a:pt x="127998" y="250259"/>
                    </a:moveTo>
                    <a:cubicBezTo>
                      <a:pt x="57469" y="250259"/>
                      <a:pt x="0" y="194078"/>
                      <a:pt x="0" y="125129"/>
                    </a:cubicBezTo>
                    <a:cubicBezTo>
                      <a:pt x="0" y="56181"/>
                      <a:pt x="57469" y="0"/>
                      <a:pt x="127998" y="0"/>
                    </a:cubicBezTo>
                    <a:cubicBezTo>
                      <a:pt x="198528" y="0"/>
                      <a:pt x="255997" y="56181"/>
                      <a:pt x="255997" y="125129"/>
                    </a:cubicBezTo>
                    <a:cubicBezTo>
                      <a:pt x="255997" y="194078"/>
                      <a:pt x="198528" y="250259"/>
                      <a:pt x="127998" y="250259"/>
                    </a:cubicBezTo>
                    <a:close/>
                    <a:moveTo>
                      <a:pt x="127998" y="38731"/>
                    </a:moveTo>
                    <a:cubicBezTo>
                      <a:pt x="79237" y="38731"/>
                      <a:pt x="40054" y="77461"/>
                      <a:pt x="40054" y="124704"/>
                    </a:cubicBezTo>
                    <a:cubicBezTo>
                      <a:pt x="40054" y="171946"/>
                      <a:pt x="79672" y="210677"/>
                      <a:pt x="127998" y="210677"/>
                    </a:cubicBezTo>
                    <a:cubicBezTo>
                      <a:pt x="176324" y="210677"/>
                      <a:pt x="215943" y="171946"/>
                      <a:pt x="215943" y="124704"/>
                    </a:cubicBezTo>
                    <a:cubicBezTo>
                      <a:pt x="215943" y="77461"/>
                      <a:pt x="176324" y="38731"/>
                      <a:pt x="127998" y="38731"/>
                    </a:cubicBezTo>
                    <a:close/>
                  </a:path>
                </a:pathLst>
              </a:custGeom>
              <a:solidFill>
                <a:srgbClr val="0A5CBA"/>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2C92CF0-3363-D9BF-5AA6-76FDDE16A48D}"/>
                  </a:ext>
                </a:extLst>
              </p:cNvPr>
              <p:cNvSpPr/>
              <p:nvPr/>
            </p:nvSpPr>
            <p:spPr>
              <a:xfrm>
                <a:off x="5246558" y="2821218"/>
                <a:ext cx="503142" cy="271539"/>
              </a:xfrm>
              <a:custGeom>
                <a:avLst/>
                <a:gdLst>
                  <a:gd name="connsiteX0" fmla="*/ 326526 w 503142"/>
                  <a:gd name="connsiteY0" fmla="*/ 271114 h 271539"/>
                  <a:gd name="connsiteX1" fmla="*/ 20027 w 503142"/>
                  <a:gd name="connsiteY1" fmla="*/ 271114 h 271539"/>
                  <a:gd name="connsiteX2" fmla="*/ 0 w 503142"/>
                  <a:gd name="connsiteY2" fmla="*/ 251536 h 271539"/>
                  <a:gd name="connsiteX3" fmla="*/ 0 w 503142"/>
                  <a:gd name="connsiteY3" fmla="*/ 242172 h 271539"/>
                  <a:gd name="connsiteX4" fmla="*/ 247725 w 503142"/>
                  <a:gd name="connsiteY4" fmla="*/ 0 h 271539"/>
                  <a:gd name="connsiteX5" fmla="*/ 442334 w 503142"/>
                  <a:gd name="connsiteY5" fmla="*/ 91932 h 271539"/>
                  <a:gd name="connsiteX6" fmla="*/ 501109 w 503142"/>
                  <a:gd name="connsiteY6" fmla="*/ 182587 h 271539"/>
                  <a:gd name="connsiteX7" fmla="*/ 491966 w 503142"/>
                  <a:gd name="connsiteY7" fmla="*/ 208975 h 271539"/>
                  <a:gd name="connsiteX8" fmla="*/ 464974 w 503142"/>
                  <a:gd name="connsiteY8" fmla="*/ 200037 h 271539"/>
                  <a:gd name="connsiteX9" fmla="*/ 410553 w 503142"/>
                  <a:gd name="connsiteY9" fmla="*/ 116192 h 271539"/>
                  <a:gd name="connsiteX10" fmla="*/ 247725 w 503142"/>
                  <a:gd name="connsiteY10" fmla="*/ 39156 h 271539"/>
                  <a:gd name="connsiteX11" fmla="*/ 40054 w 503142"/>
                  <a:gd name="connsiteY11" fmla="*/ 232383 h 271539"/>
                  <a:gd name="connsiteX12" fmla="*/ 326091 w 503142"/>
                  <a:gd name="connsiteY12" fmla="*/ 232383 h 271539"/>
                  <a:gd name="connsiteX13" fmla="*/ 346118 w 503142"/>
                  <a:gd name="connsiteY13" fmla="*/ 251961 h 271539"/>
                  <a:gd name="connsiteX14" fmla="*/ 326091 w 503142"/>
                  <a:gd name="connsiteY14" fmla="*/ 271539 h 2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142" h="271539">
                    <a:moveTo>
                      <a:pt x="326526" y="271114"/>
                    </a:moveTo>
                    <a:lnTo>
                      <a:pt x="20027" y="271114"/>
                    </a:lnTo>
                    <a:cubicBezTo>
                      <a:pt x="9143" y="271114"/>
                      <a:pt x="0" y="262176"/>
                      <a:pt x="0" y="251536"/>
                    </a:cubicBezTo>
                    <a:lnTo>
                      <a:pt x="0" y="242172"/>
                    </a:lnTo>
                    <a:cubicBezTo>
                      <a:pt x="0" y="108531"/>
                      <a:pt x="111019" y="0"/>
                      <a:pt x="247725" y="0"/>
                    </a:cubicBezTo>
                    <a:cubicBezTo>
                      <a:pt x="323914" y="0"/>
                      <a:pt x="394879" y="33623"/>
                      <a:pt x="442334" y="91932"/>
                    </a:cubicBezTo>
                    <a:cubicBezTo>
                      <a:pt x="444076" y="94060"/>
                      <a:pt x="479341" y="139174"/>
                      <a:pt x="501109" y="182587"/>
                    </a:cubicBezTo>
                    <a:cubicBezTo>
                      <a:pt x="505898" y="192376"/>
                      <a:pt x="501980" y="203867"/>
                      <a:pt x="491966" y="208975"/>
                    </a:cubicBezTo>
                    <a:cubicBezTo>
                      <a:pt x="481953" y="213656"/>
                      <a:pt x="470198" y="209826"/>
                      <a:pt x="464974" y="200037"/>
                    </a:cubicBezTo>
                    <a:cubicBezTo>
                      <a:pt x="444947" y="160029"/>
                      <a:pt x="410988" y="116617"/>
                      <a:pt x="410553" y="116192"/>
                    </a:cubicBezTo>
                    <a:cubicBezTo>
                      <a:pt x="370934" y="67246"/>
                      <a:pt x="311724" y="39156"/>
                      <a:pt x="247725" y="39156"/>
                    </a:cubicBezTo>
                    <a:cubicBezTo>
                      <a:pt x="136706" y="39156"/>
                      <a:pt x="45714" y="125129"/>
                      <a:pt x="40054" y="232383"/>
                    </a:cubicBezTo>
                    <a:lnTo>
                      <a:pt x="326091" y="232383"/>
                    </a:lnTo>
                    <a:cubicBezTo>
                      <a:pt x="336975" y="232383"/>
                      <a:pt x="346118" y="241321"/>
                      <a:pt x="346118" y="251961"/>
                    </a:cubicBezTo>
                    <a:cubicBezTo>
                      <a:pt x="346118" y="262601"/>
                      <a:pt x="336975" y="271539"/>
                      <a:pt x="326091" y="271539"/>
                    </a:cubicBezTo>
                    <a:close/>
                  </a:path>
                </a:pathLst>
              </a:custGeom>
              <a:solidFill>
                <a:srgbClr val="0A5CBA"/>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28500CA-9BC0-9A31-77BB-3426E7F12792}"/>
                  </a:ext>
                </a:extLst>
              </p:cNvPr>
              <p:cNvSpPr/>
              <p:nvPr/>
            </p:nvSpPr>
            <p:spPr>
              <a:xfrm>
                <a:off x="5366284" y="2533506"/>
                <a:ext cx="255996" cy="250258"/>
              </a:xfrm>
              <a:custGeom>
                <a:avLst/>
                <a:gdLst>
                  <a:gd name="connsiteX0" fmla="*/ 127998 w 255996"/>
                  <a:gd name="connsiteY0" fmla="*/ 250259 h 250258"/>
                  <a:gd name="connsiteX1" fmla="*/ 0 w 255996"/>
                  <a:gd name="connsiteY1" fmla="*/ 125129 h 250258"/>
                  <a:gd name="connsiteX2" fmla="*/ 127998 w 255996"/>
                  <a:gd name="connsiteY2" fmla="*/ 0 h 250258"/>
                  <a:gd name="connsiteX3" fmla="*/ 255997 w 255996"/>
                  <a:gd name="connsiteY3" fmla="*/ 125129 h 250258"/>
                  <a:gd name="connsiteX4" fmla="*/ 127998 w 255996"/>
                  <a:gd name="connsiteY4" fmla="*/ 250259 h 250258"/>
                  <a:gd name="connsiteX5" fmla="*/ 127998 w 255996"/>
                  <a:gd name="connsiteY5" fmla="*/ 38731 h 250258"/>
                  <a:gd name="connsiteX6" fmla="*/ 40054 w 255996"/>
                  <a:gd name="connsiteY6" fmla="*/ 124704 h 250258"/>
                  <a:gd name="connsiteX7" fmla="*/ 127998 w 255996"/>
                  <a:gd name="connsiteY7" fmla="*/ 210677 h 250258"/>
                  <a:gd name="connsiteX8" fmla="*/ 215943 w 255996"/>
                  <a:gd name="connsiteY8" fmla="*/ 124704 h 250258"/>
                  <a:gd name="connsiteX9" fmla="*/ 127998 w 255996"/>
                  <a:gd name="connsiteY9" fmla="*/ 38731 h 25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96" h="250258">
                    <a:moveTo>
                      <a:pt x="127998" y="250259"/>
                    </a:moveTo>
                    <a:cubicBezTo>
                      <a:pt x="57469" y="250259"/>
                      <a:pt x="0" y="194078"/>
                      <a:pt x="0" y="125129"/>
                    </a:cubicBezTo>
                    <a:cubicBezTo>
                      <a:pt x="0" y="56181"/>
                      <a:pt x="57469" y="0"/>
                      <a:pt x="127998" y="0"/>
                    </a:cubicBezTo>
                    <a:cubicBezTo>
                      <a:pt x="198528" y="0"/>
                      <a:pt x="255997" y="56181"/>
                      <a:pt x="255997" y="125129"/>
                    </a:cubicBezTo>
                    <a:cubicBezTo>
                      <a:pt x="255997" y="194078"/>
                      <a:pt x="198528" y="250259"/>
                      <a:pt x="127998" y="250259"/>
                    </a:cubicBezTo>
                    <a:close/>
                    <a:moveTo>
                      <a:pt x="127998" y="38731"/>
                    </a:moveTo>
                    <a:cubicBezTo>
                      <a:pt x="79237" y="38731"/>
                      <a:pt x="40054" y="77461"/>
                      <a:pt x="40054" y="124704"/>
                    </a:cubicBezTo>
                    <a:cubicBezTo>
                      <a:pt x="40054" y="171946"/>
                      <a:pt x="79672" y="210677"/>
                      <a:pt x="127998" y="210677"/>
                    </a:cubicBezTo>
                    <a:cubicBezTo>
                      <a:pt x="176324" y="210677"/>
                      <a:pt x="215943" y="171946"/>
                      <a:pt x="215943" y="124704"/>
                    </a:cubicBezTo>
                    <a:cubicBezTo>
                      <a:pt x="215943" y="77461"/>
                      <a:pt x="176324" y="38731"/>
                      <a:pt x="127998" y="38731"/>
                    </a:cubicBezTo>
                    <a:close/>
                  </a:path>
                </a:pathLst>
              </a:custGeom>
              <a:solidFill>
                <a:srgbClr val="0A5CBA"/>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1DE71E9-21A7-CB8D-7DC1-45815B2C8447}"/>
                  </a:ext>
                </a:extLst>
              </p:cNvPr>
              <p:cNvSpPr/>
              <p:nvPr/>
            </p:nvSpPr>
            <p:spPr>
              <a:xfrm>
                <a:off x="5532595" y="1993833"/>
                <a:ext cx="622577" cy="608622"/>
              </a:xfrm>
              <a:custGeom>
                <a:avLst/>
                <a:gdLst>
                  <a:gd name="connsiteX0" fmla="*/ 311289 w 622577"/>
                  <a:gd name="connsiteY0" fmla="*/ 608197 h 608622"/>
                  <a:gd name="connsiteX1" fmla="*/ 0 w 622577"/>
                  <a:gd name="connsiteY1" fmla="*/ 303886 h 608622"/>
                  <a:gd name="connsiteX2" fmla="*/ 311289 w 622577"/>
                  <a:gd name="connsiteY2" fmla="*/ 0 h 608622"/>
                  <a:gd name="connsiteX3" fmla="*/ 622577 w 622577"/>
                  <a:gd name="connsiteY3" fmla="*/ 304311 h 608622"/>
                  <a:gd name="connsiteX4" fmla="*/ 311289 w 622577"/>
                  <a:gd name="connsiteY4" fmla="*/ 608622 h 608622"/>
                  <a:gd name="connsiteX5" fmla="*/ 311289 w 622577"/>
                  <a:gd name="connsiteY5" fmla="*/ 39156 h 608622"/>
                  <a:gd name="connsiteX6" fmla="*/ 40489 w 622577"/>
                  <a:gd name="connsiteY6" fmla="*/ 303886 h 608622"/>
                  <a:gd name="connsiteX7" fmla="*/ 311289 w 622577"/>
                  <a:gd name="connsiteY7" fmla="*/ 568615 h 608622"/>
                  <a:gd name="connsiteX8" fmla="*/ 582088 w 622577"/>
                  <a:gd name="connsiteY8" fmla="*/ 303886 h 608622"/>
                  <a:gd name="connsiteX9" fmla="*/ 311289 w 622577"/>
                  <a:gd name="connsiteY9" fmla="*/ 39156 h 6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577" h="608622">
                    <a:moveTo>
                      <a:pt x="311289" y="608197"/>
                    </a:moveTo>
                    <a:cubicBezTo>
                      <a:pt x="139753" y="608197"/>
                      <a:pt x="0" y="471576"/>
                      <a:pt x="0" y="303886"/>
                    </a:cubicBezTo>
                    <a:cubicBezTo>
                      <a:pt x="0" y="136195"/>
                      <a:pt x="139753" y="0"/>
                      <a:pt x="311289" y="0"/>
                    </a:cubicBezTo>
                    <a:cubicBezTo>
                      <a:pt x="482824" y="0"/>
                      <a:pt x="622577" y="136621"/>
                      <a:pt x="622577" y="304311"/>
                    </a:cubicBezTo>
                    <a:cubicBezTo>
                      <a:pt x="622577" y="472002"/>
                      <a:pt x="482824" y="608622"/>
                      <a:pt x="311289" y="608622"/>
                    </a:cubicBezTo>
                    <a:close/>
                    <a:moveTo>
                      <a:pt x="311289" y="39156"/>
                    </a:moveTo>
                    <a:cubicBezTo>
                      <a:pt x="161957" y="39156"/>
                      <a:pt x="40489" y="157901"/>
                      <a:pt x="40489" y="303886"/>
                    </a:cubicBezTo>
                    <a:cubicBezTo>
                      <a:pt x="40489" y="449870"/>
                      <a:pt x="161957" y="568615"/>
                      <a:pt x="311289" y="568615"/>
                    </a:cubicBezTo>
                    <a:cubicBezTo>
                      <a:pt x="460620" y="568615"/>
                      <a:pt x="582088" y="449870"/>
                      <a:pt x="582088" y="303886"/>
                    </a:cubicBezTo>
                    <a:cubicBezTo>
                      <a:pt x="582088" y="157901"/>
                      <a:pt x="460620" y="39156"/>
                      <a:pt x="311289" y="39156"/>
                    </a:cubicBezTo>
                    <a:close/>
                  </a:path>
                </a:pathLst>
              </a:custGeom>
              <a:solidFill>
                <a:srgbClr val="0A5CBA"/>
              </a:solidFill>
              <a:ln w="0"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1CCD8A0-B87D-6BAA-E211-33B210B67555}"/>
                </a:ext>
              </a:extLst>
            </p:cNvPr>
            <p:cNvSpPr/>
            <p:nvPr/>
          </p:nvSpPr>
          <p:spPr>
            <a:xfrm>
              <a:off x="5675236" y="2120983"/>
              <a:ext cx="360988" cy="353788"/>
            </a:xfrm>
            <a:custGeom>
              <a:avLst/>
              <a:gdLst>
                <a:gd name="connsiteX0" fmla="*/ 358032 w 360988"/>
                <a:gd name="connsiteY0" fmla="*/ 166094 h 353788"/>
                <a:gd name="connsiteX1" fmla="*/ 324074 w 360988"/>
                <a:gd name="connsiteY1" fmla="*/ 295905 h 353788"/>
                <a:gd name="connsiteX2" fmla="*/ 249190 w 360988"/>
                <a:gd name="connsiteY2" fmla="*/ 353788 h 353788"/>
                <a:gd name="connsiteX3" fmla="*/ 227857 w 360988"/>
                <a:gd name="connsiteY3" fmla="*/ 350809 h 353788"/>
                <a:gd name="connsiteX4" fmla="*/ 215231 w 360988"/>
                <a:gd name="connsiteY4" fmla="*/ 345702 h 353788"/>
                <a:gd name="connsiteX5" fmla="*/ 146443 w 360988"/>
                <a:gd name="connsiteY5" fmla="*/ 345702 h 353788"/>
                <a:gd name="connsiteX6" fmla="*/ 133817 w 360988"/>
                <a:gd name="connsiteY6" fmla="*/ 350809 h 353788"/>
                <a:gd name="connsiteX7" fmla="*/ 112484 w 360988"/>
                <a:gd name="connsiteY7" fmla="*/ 353788 h 353788"/>
                <a:gd name="connsiteX8" fmla="*/ 37166 w 360988"/>
                <a:gd name="connsiteY8" fmla="*/ 295905 h 353788"/>
                <a:gd name="connsiteX9" fmla="*/ 2772 w 360988"/>
                <a:gd name="connsiteY9" fmla="*/ 166094 h 353788"/>
                <a:gd name="connsiteX10" fmla="*/ 57193 w 360988"/>
                <a:gd name="connsiteY10" fmla="*/ 69481 h 353788"/>
                <a:gd name="connsiteX11" fmla="*/ 107260 w 360988"/>
                <a:gd name="connsiteY11" fmla="*/ 72460 h 353788"/>
                <a:gd name="connsiteX12" fmla="*/ 161681 w 360988"/>
                <a:gd name="connsiteY12" fmla="*/ 69906 h 353788"/>
                <a:gd name="connsiteX13" fmla="*/ 139913 w 360988"/>
                <a:gd name="connsiteY13" fmla="*/ 28197 h 353788"/>
                <a:gd name="connsiteX14" fmla="*/ 140783 w 360988"/>
                <a:gd name="connsiteY14" fmla="*/ 4788 h 353788"/>
                <a:gd name="connsiteX15" fmla="*/ 164729 w 360988"/>
                <a:gd name="connsiteY15" fmla="*/ 4788 h 353788"/>
                <a:gd name="connsiteX16" fmla="*/ 196511 w 360988"/>
                <a:gd name="connsiteY16" fmla="*/ 70758 h 353788"/>
                <a:gd name="connsiteX17" fmla="*/ 252238 w 360988"/>
                <a:gd name="connsiteY17" fmla="*/ 72886 h 353788"/>
                <a:gd name="connsiteX18" fmla="*/ 304047 w 360988"/>
                <a:gd name="connsiteY18" fmla="*/ 69481 h 353788"/>
                <a:gd name="connsiteX19" fmla="*/ 358032 w 360988"/>
                <a:gd name="connsiteY19" fmla="*/ 166094 h 353788"/>
                <a:gd name="connsiteX20" fmla="*/ 294904 w 360988"/>
                <a:gd name="connsiteY20" fmla="*/ 101402 h 353788"/>
                <a:gd name="connsiteX21" fmla="*/ 294904 w 360988"/>
                <a:gd name="connsiteY21" fmla="*/ 101402 h 353788"/>
                <a:gd name="connsiteX22" fmla="*/ 260945 w 360988"/>
                <a:gd name="connsiteY22" fmla="*/ 106083 h 353788"/>
                <a:gd name="connsiteX23" fmla="*/ 243530 w 360988"/>
                <a:gd name="connsiteY23" fmla="*/ 106083 h 353788"/>
                <a:gd name="connsiteX24" fmla="*/ 192157 w 360988"/>
                <a:gd name="connsiteY24" fmla="*/ 111616 h 353788"/>
                <a:gd name="connsiteX25" fmla="*/ 169082 w 360988"/>
                <a:gd name="connsiteY25" fmla="*/ 111616 h 353788"/>
                <a:gd name="connsiteX26" fmla="*/ 117709 w 360988"/>
                <a:gd name="connsiteY26" fmla="*/ 106083 h 353788"/>
                <a:gd name="connsiteX27" fmla="*/ 116838 w 360988"/>
                <a:gd name="connsiteY27" fmla="*/ 106083 h 353788"/>
                <a:gd name="connsiteX28" fmla="*/ 110743 w 360988"/>
                <a:gd name="connsiteY28" fmla="*/ 112042 h 353788"/>
                <a:gd name="connsiteX29" fmla="*/ 102906 w 360988"/>
                <a:gd name="connsiteY29" fmla="*/ 150347 h 353788"/>
                <a:gd name="connsiteX30" fmla="*/ 133382 w 360988"/>
                <a:gd name="connsiteY30" fmla="*/ 243555 h 353788"/>
                <a:gd name="connsiteX31" fmla="*/ 122498 w 360988"/>
                <a:gd name="connsiteY31" fmla="*/ 264410 h 353788"/>
                <a:gd name="connsiteX32" fmla="*/ 117273 w 360988"/>
                <a:gd name="connsiteY32" fmla="*/ 265261 h 353788"/>
                <a:gd name="connsiteX33" fmla="*/ 101165 w 360988"/>
                <a:gd name="connsiteY33" fmla="*/ 253770 h 353788"/>
                <a:gd name="connsiteX34" fmla="*/ 70254 w 360988"/>
                <a:gd name="connsiteY34" fmla="*/ 160136 h 353788"/>
                <a:gd name="connsiteX35" fmla="*/ 78526 w 360988"/>
                <a:gd name="connsiteY35" fmla="*/ 100125 h 353788"/>
                <a:gd name="connsiteX36" fmla="*/ 65900 w 360988"/>
                <a:gd name="connsiteY36" fmla="*/ 101402 h 353788"/>
                <a:gd name="connsiteX37" fmla="*/ 35424 w 360988"/>
                <a:gd name="connsiteY37" fmla="*/ 157582 h 353788"/>
                <a:gd name="connsiteX38" fmla="*/ 69818 w 360988"/>
                <a:gd name="connsiteY38" fmla="*/ 287393 h 353788"/>
                <a:gd name="connsiteX39" fmla="*/ 124239 w 360988"/>
                <a:gd name="connsiteY39" fmla="*/ 318888 h 353788"/>
                <a:gd name="connsiteX40" fmla="*/ 136865 w 360988"/>
                <a:gd name="connsiteY40" fmla="*/ 312930 h 353788"/>
                <a:gd name="connsiteX41" fmla="*/ 156021 w 360988"/>
                <a:gd name="connsiteY41" fmla="*/ 312930 h 353788"/>
                <a:gd name="connsiteX42" fmla="*/ 205218 w 360988"/>
                <a:gd name="connsiteY42" fmla="*/ 312930 h 353788"/>
                <a:gd name="connsiteX43" fmla="*/ 214796 w 360988"/>
                <a:gd name="connsiteY43" fmla="*/ 309951 h 353788"/>
                <a:gd name="connsiteX44" fmla="*/ 224374 w 360988"/>
                <a:gd name="connsiteY44" fmla="*/ 312930 h 353788"/>
                <a:gd name="connsiteX45" fmla="*/ 237000 w 360988"/>
                <a:gd name="connsiteY45" fmla="*/ 318888 h 353788"/>
                <a:gd name="connsiteX46" fmla="*/ 291421 w 360988"/>
                <a:gd name="connsiteY46" fmla="*/ 287393 h 353788"/>
                <a:gd name="connsiteX47" fmla="*/ 325380 w 360988"/>
                <a:gd name="connsiteY47" fmla="*/ 157582 h 353788"/>
                <a:gd name="connsiteX48" fmla="*/ 294468 w 360988"/>
                <a:gd name="connsiteY48" fmla="*/ 100976 h 35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60988" h="353788">
                  <a:moveTo>
                    <a:pt x="358032" y="166094"/>
                  </a:moveTo>
                  <a:lnTo>
                    <a:pt x="324074" y="295905"/>
                  </a:lnTo>
                  <a:cubicBezTo>
                    <a:pt x="315366" y="329954"/>
                    <a:pt x="284455" y="353788"/>
                    <a:pt x="249190" y="353788"/>
                  </a:cubicBezTo>
                  <a:cubicBezTo>
                    <a:pt x="242224" y="353788"/>
                    <a:pt x="234823" y="352937"/>
                    <a:pt x="227857" y="350809"/>
                  </a:cubicBezTo>
                  <a:cubicBezTo>
                    <a:pt x="223503" y="349532"/>
                    <a:pt x="219150" y="347830"/>
                    <a:pt x="215231" y="345702"/>
                  </a:cubicBezTo>
                  <a:cubicBezTo>
                    <a:pt x="193898" y="355916"/>
                    <a:pt x="167776" y="355916"/>
                    <a:pt x="146443" y="345702"/>
                  </a:cubicBezTo>
                  <a:cubicBezTo>
                    <a:pt x="142089" y="347830"/>
                    <a:pt x="137736" y="349532"/>
                    <a:pt x="133817" y="350809"/>
                  </a:cubicBezTo>
                  <a:cubicBezTo>
                    <a:pt x="126852" y="352937"/>
                    <a:pt x="119886" y="353788"/>
                    <a:pt x="112484" y="353788"/>
                  </a:cubicBezTo>
                  <a:cubicBezTo>
                    <a:pt x="77220" y="353788"/>
                    <a:pt x="46308" y="329954"/>
                    <a:pt x="37166" y="295905"/>
                  </a:cubicBezTo>
                  <a:lnTo>
                    <a:pt x="2772" y="166094"/>
                  </a:lnTo>
                  <a:cubicBezTo>
                    <a:pt x="-8548" y="124385"/>
                    <a:pt x="15833" y="80972"/>
                    <a:pt x="57193" y="69481"/>
                  </a:cubicBezTo>
                  <a:cubicBezTo>
                    <a:pt x="74172" y="64799"/>
                    <a:pt x="92022" y="66076"/>
                    <a:pt x="107260" y="72460"/>
                  </a:cubicBezTo>
                  <a:cubicBezTo>
                    <a:pt x="110308" y="70758"/>
                    <a:pt x="130335" y="60543"/>
                    <a:pt x="161681" y="69906"/>
                  </a:cubicBezTo>
                  <a:cubicBezTo>
                    <a:pt x="158633" y="47349"/>
                    <a:pt x="139913" y="28622"/>
                    <a:pt x="139913" y="28197"/>
                  </a:cubicBezTo>
                  <a:cubicBezTo>
                    <a:pt x="133817" y="21813"/>
                    <a:pt x="134253" y="11172"/>
                    <a:pt x="140783" y="4788"/>
                  </a:cubicBezTo>
                  <a:cubicBezTo>
                    <a:pt x="147314" y="-1596"/>
                    <a:pt x="158198" y="-1596"/>
                    <a:pt x="164729" y="4788"/>
                  </a:cubicBezTo>
                  <a:cubicBezTo>
                    <a:pt x="166035" y="6065"/>
                    <a:pt x="193898" y="34155"/>
                    <a:pt x="196511" y="70758"/>
                  </a:cubicBezTo>
                  <a:cubicBezTo>
                    <a:pt x="214361" y="64374"/>
                    <a:pt x="234388" y="64799"/>
                    <a:pt x="252238" y="72886"/>
                  </a:cubicBezTo>
                  <a:cubicBezTo>
                    <a:pt x="268782" y="65650"/>
                    <a:pt x="287067" y="64374"/>
                    <a:pt x="304047" y="69481"/>
                  </a:cubicBezTo>
                  <a:cubicBezTo>
                    <a:pt x="345407" y="80972"/>
                    <a:pt x="369787" y="124385"/>
                    <a:pt x="358032" y="166094"/>
                  </a:cubicBezTo>
                  <a:close/>
                  <a:moveTo>
                    <a:pt x="294904" y="101402"/>
                  </a:moveTo>
                  <a:lnTo>
                    <a:pt x="294904" y="101402"/>
                  </a:lnTo>
                  <a:cubicBezTo>
                    <a:pt x="283584" y="97997"/>
                    <a:pt x="271394" y="99699"/>
                    <a:pt x="260945" y="106083"/>
                  </a:cubicBezTo>
                  <a:cubicBezTo>
                    <a:pt x="255721" y="109063"/>
                    <a:pt x="248755" y="109063"/>
                    <a:pt x="243530" y="106083"/>
                  </a:cubicBezTo>
                  <a:cubicBezTo>
                    <a:pt x="226551" y="96294"/>
                    <a:pt x="206524" y="98848"/>
                    <a:pt x="192157" y="111616"/>
                  </a:cubicBezTo>
                  <a:cubicBezTo>
                    <a:pt x="185626" y="117575"/>
                    <a:pt x="175613" y="117575"/>
                    <a:pt x="169082" y="111616"/>
                  </a:cubicBezTo>
                  <a:cubicBezTo>
                    <a:pt x="155151" y="98848"/>
                    <a:pt x="135124" y="96294"/>
                    <a:pt x="117709" y="106083"/>
                  </a:cubicBezTo>
                  <a:cubicBezTo>
                    <a:pt x="117709" y="106083"/>
                    <a:pt x="117273" y="106083"/>
                    <a:pt x="116838" y="106083"/>
                  </a:cubicBezTo>
                  <a:cubicBezTo>
                    <a:pt x="114661" y="108211"/>
                    <a:pt x="112484" y="109914"/>
                    <a:pt x="110743" y="112042"/>
                  </a:cubicBezTo>
                  <a:cubicBezTo>
                    <a:pt x="102471" y="122682"/>
                    <a:pt x="99423" y="138004"/>
                    <a:pt x="102906" y="150347"/>
                  </a:cubicBezTo>
                  <a:lnTo>
                    <a:pt x="133382" y="243555"/>
                  </a:lnTo>
                  <a:cubicBezTo>
                    <a:pt x="136430" y="252068"/>
                    <a:pt x="131205" y="261431"/>
                    <a:pt x="122498" y="264410"/>
                  </a:cubicBezTo>
                  <a:cubicBezTo>
                    <a:pt x="120756" y="264836"/>
                    <a:pt x="119015" y="265261"/>
                    <a:pt x="117273" y="265261"/>
                  </a:cubicBezTo>
                  <a:cubicBezTo>
                    <a:pt x="110308" y="265261"/>
                    <a:pt x="103342" y="260580"/>
                    <a:pt x="101165" y="253770"/>
                  </a:cubicBezTo>
                  <a:lnTo>
                    <a:pt x="70254" y="160136"/>
                  </a:lnTo>
                  <a:cubicBezTo>
                    <a:pt x="64594" y="139281"/>
                    <a:pt x="68077" y="118426"/>
                    <a:pt x="78526" y="100125"/>
                  </a:cubicBezTo>
                  <a:cubicBezTo>
                    <a:pt x="74172" y="100125"/>
                    <a:pt x="69818" y="100125"/>
                    <a:pt x="65900" y="101402"/>
                  </a:cubicBezTo>
                  <a:cubicBezTo>
                    <a:pt x="42825" y="108211"/>
                    <a:pt x="28894" y="133322"/>
                    <a:pt x="35424" y="157582"/>
                  </a:cubicBezTo>
                  <a:lnTo>
                    <a:pt x="69818" y="287393"/>
                  </a:lnTo>
                  <a:cubicBezTo>
                    <a:pt x="76349" y="310802"/>
                    <a:pt x="101165" y="325272"/>
                    <a:pt x="124239" y="318888"/>
                  </a:cubicBezTo>
                  <a:cubicBezTo>
                    <a:pt x="128158" y="317611"/>
                    <a:pt x="132511" y="315909"/>
                    <a:pt x="136865" y="312930"/>
                  </a:cubicBezTo>
                  <a:cubicBezTo>
                    <a:pt x="142525" y="309099"/>
                    <a:pt x="150361" y="309099"/>
                    <a:pt x="156021" y="312930"/>
                  </a:cubicBezTo>
                  <a:cubicBezTo>
                    <a:pt x="170824" y="323144"/>
                    <a:pt x="190851" y="323144"/>
                    <a:pt x="205218" y="312930"/>
                  </a:cubicBezTo>
                  <a:cubicBezTo>
                    <a:pt x="208265" y="310802"/>
                    <a:pt x="211313" y="309951"/>
                    <a:pt x="214796" y="309951"/>
                  </a:cubicBezTo>
                  <a:cubicBezTo>
                    <a:pt x="218279" y="309951"/>
                    <a:pt x="221327" y="310802"/>
                    <a:pt x="224374" y="312930"/>
                  </a:cubicBezTo>
                  <a:cubicBezTo>
                    <a:pt x="228728" y="315909"/>
                    <a:pt x="233081" y="318037"/>
                    <a:pt x="237000" y="318888"/>
                  </a:cubicBezTo>
                  <a:cubicBezTo>
                    <a:pt x="260074" y="325272"/>
                    <a:pt x="285326" y="310802"/>
                    <a:pt x="291421" y="287393"/>
                  </a:cubicBezTo>
                  <a:lnTo>
                    <a:pt x="325380" y="157582"/>
                  </a:lnTo>
                  <a:cubicBezTo>
                    <a:pt x="331910" y="132897"/>
                    <a:pt x="317978" y="107786"/>
                    <a:pt x="294468" y="100976"/>
                  </a:cubicBezTo>
                  <a:close/>
                </a:path>
              </a:pathLst>
            </a:custGeom>
            <a:solidFill>
              <a:srgbClr val="F77955"/>
            </a:solidFill>
            <a:ln w="0" cap="flat">
              <a:noFill/>
              <a:prstDash val="solid"/>
              <a:miter/>
            </a:ln>
          </p:spPr>
          <p:txBody>
            <a:bodyPr rtlCol="0" anchor="ctr"/>
            <a:lstStyle/>
            <a:p>
              <a:endParaRPr lang="en-US" dirty="0"/>
            </a:p>
          </p:txBody>
        </p:sp>
      </p:grpSp>
      <p:grpSp>
        <p:nvGrpSpPr>
          <p:cNvPr id="48" name="Graphic 23">
            <a:extLst>
              <a:ext uri="{FF2B5EF4-FFF2-40B4-BE49-F238E27FC236}">
                <a16:creationId xmlns:a16="http://schemas.microsoft.com/office/drawing/2014/main" id="{5EDDD9E2-90B8-6B20-5E99-311D0B821826}"/>
              </a:ext>
            </a:extLst>
          </p:cNvPr>
          <p:cNvGrpSpPr/>
          <p:nvPr/>
        </p:nvGrpSpPr>
        <p:grpSpPr>
          <a:xfrm>
            <a:off x="8550432" y="1993833"/>
            <a:ext cx="1458555" cy="1097869"/>
            <a:chOff x="8267265" y="1993833"/>
            <a:chExt cx="1458555" cy="1097869"/>
          </a:xfrm>
          <a:solidFill>
            <a:srgbClr val="000000"/>
          </a:solidFill>
        </p:grpSpPr>
        <p:sp>
          <p:nvSpPr>
            <p:cNvPr id="49" name="Freeform 48">
              <a:extLst>
                <a:ext uri="{FF2B5EF4-FFF2-40B4-BE49-F238E27FC236}">
                  <a16:creationId xmlns:a16="http://schemas.microsoft.com/office/drawing/2014/main" id="{B8C432D5-34A5-955F-0DE1-388D636009A9}"/>
                </a:ext>
              </a:extLst>
            </p:cNvPr>
            <p:cNvSpPr/>
            <p:nvPr/>
          </p:nvSpPr>
          <p:spPr>
            <a:xfrm>
              <a:off x="8346625" y="1993833"/>
              <a:ext cx="1310695" cy="955310"/>
            </a:xfrm>
            <a:custGeom>
              <a:avLst/>
              <a:gdLst>
                <a:gd name="connsiteX0" fmla="*/ 1228829 w 1310695"/>
                <a:gd name="connsiteY0" fmla="*/ 0 h 955310"/>
                <a:gd name="connsiteX1" fmla="*/ 81866 w 1310695"/>
                <a:gd name="connsiteY1" fmla="*/ 0 h 955310"/>
                <a:gd name="connsiteX2" fmla="*/ 0 w 1310695"/>
                <a:gd name="connsiteY2" fmla="*/ 80292 h 955310"/>
                <a:gd name="connsiteX3" fmla="*/ 0 w 1310695"/>
                <a:gd name="connsiteY3" fmla="*/ 875018 h 955310"/>
                <a:gd name="connsiteX4" fmla="*/ 81866 w 1310695"/>
                <a:gd name="connsiteY4" fmla="*/ 955310 h 955310"/>
                <a:gd name="connsiteX5" fmla="*/ 1228829 w 1310695"/>
                <a:gd name="connsiteY5" fmla="*/ 955310 h 955310"/>
                <a:gd name="connsiteX6" fmla="*/ 1310696 w 1310695"/>
                <a:gd name="connsiteY6" fmla="*/ 875018 h 955310"/>
                <a:gd name="connsiteX7" fmla="*/ 1310696 w 1310695"/>
                <a:gd name="connsiteY7" fmla="*/ 80292 h 955310"/>
                <a:gd name="connsiteX8" fmla="*/ 1228829 w 1310695"/>
                <a:gd name="connsiteY8" fmla="*/ 0 h 955310"/>
                <a:gd name="connsiteX9" fmla="*/ 1262244 w 1310695"/>
                <a:gd name="connsiteY9" fmla="*/ 875018 h 955310"/>
                <a:gd name="connsiteX10" fmla="*/ 1228829 w 1310695"/>
                <a:gd name="connsiteY10" fmla="*/ 907790 h 955310"/>
                <a:gd name="connsiteX11" fmla="*/ 81866 w 1310695"/>
                <a:gd name="connsiteY11" fmla="*/ 907790 h 955310"/>
                <a:gd name="connsiteX12" fmla="*/ 48451 w 1310695"/>
                <a:gd name="connsiteY12" fmla="*/ 875018 h 955310"/>
                <a:gd name="connsiteX13" fmla="*/ 48451 w 1310695"/>
                <a:gd name="connsiteY13" fmla="*/ 80292 h 955310"/>
                <a:gd name="connsiteX14" fmla="*/ 81866 w 1310695"/>
                <a:gd name="connsiteY14" fmla="*/ 47520 h 955310"/>
                <a:gd name="connsiteX15" fmla="*/ 1228829 w 1310695"/>
                <a:gd name="connsiteY15" fmla="*/ 47520 h 955310"/>
                <a:gd name="connsiteX16" fmla="*/ 1262244 w 1310695"/>
                <a:gd name="connsiteY16" fmla="*/ 80292 h 955310"/>
                <a:gd name="connsiteX17" fmla="*/ 1262244 w 1310695"/>
                <a:gd name="connsiteY17" fmla="*/ 875018 h 9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0695" h="955310">
                  <a:moveTo>
                    <a:pt x="1228829" y="0"/>
                  </a:moveTo>
                  <a:lnTo>
                    <a:pt x="81866" y="0"/>
                  </a:lnTo>
                  <a:cubicBezTo>
                    <a:pt x="36756" y="0"/>
                    <a:pt x="0" y="36049"/>
                    <a:pt x="0" y="80292"/>
                  </a:cubicBezTo>
                  <a:lnTo>
                    <a:pt x="0" y="875018"/>
                  </a:lnTo>
                  <a:cubicBezTo>
                    <a:pt x="0" y="919261"/>
                    <a:pt x="36756" y="955310"/>
                    <a:pt x="81866" y="955310"/>
                  </a:cubicBezTo>
                  <a:lnTo>
                    <a:pt x="1228829" y="955310"/>
                  </a:lnTo>
                  <a:cubicBezTo>
                    <a:pt x="1273939" y="955310"/>
                    <a:pt x="1310696" y="919261"/>
                    <a:pt x="1310696" y="875018"/>
                  </a:cubicBezTo>
                  <a:lnTo>
                    <a:pt x="1310696" y="80292"/>
                  </a:lnTo>
                  <a:cubicBezTo>
                    <a:pt x="1310696" y="36049"/>
                    <a:pt x="1273939" y="0"/>
                    <a:pt x="1228829" y="0"/>
                  </a:cubicBezTo>
                  <a:close/>
                  <a:moveTo>
                    <a:pt x="1262244" y="875018"/>
                  </a:moveTo>
                  <a:cubicBezTo>
                    <a:pt x="1262244" y="893043"/>
                    <a:pt x="1247207" y="907790"/>
                    <a:pt x="1228829" y="907790"/>
                  </a:cubicBezTo>
                  <a:lnTo>
                    <a:pt x="81866" y="907790"/>
                  </a:lnTo>
                  <a:cubicBezTo>
                    <a:pt x="63488" y="907790"/>
                    <a:pt x="48451" y="893043"/>
                    <a:pt x="48451" y="875018"/>
                  </a:cubicBezTo>
                  <a:lnTo>
                    <a:pt x="48451" y="80292"/>
                  </a:lnTo>
                  <a:cubicBezTo>
                    <a:pt x="48451" y="62267"/>
                    <a:pt x="63488" y="47520"/>
                    <a:pt x="81866" y="47520"/>
                  </a:cubicBezTo>
                  <a:lnTo>
                    <a:pt x="1228829" y="47520"/>
                  </a:lnTo>
                  <a:cubicBezTo>
                    <a:pt x="1247207" y="47520"/>
                    <a:pt x="1262244" y="62267"/>
                    <a:pt x="1262244" y="80292"/>
                  </a:cubicBezTo>
                  <a:lnTo>
                    <a:pt x="1262244" y="875018"/>
                  </a:lnTo>
                  <a:close/>
                </a:path>
              </a:pathLst>
            </a:custGeom>
            <a:solidFill>
              <a:srgbClr val="0A5CBA"/>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0ED2D30-AF38-4310-0452-B9DCE59E6E27}"/>
                </a:ext>
              </a:extLst>
            </p:cNvPr>
            <p:cNvSpPr/>
            <p:nvPr/>
          </p:nvSpPr>
          <p:spPr>
            <a:xfrm>
              <a:off x="8472766" y="2110993"/>
              <a:ext cx="1057578" cy="728362"/>
            </a:xfrm>
            <a:custGeom>
              <a:avLst/>
              <a:gdLst>
                <a:gd name="connsiteX0" fmla="*/ 1014975 w 1057578"/>
                <a:gd name="connsiteY0" fmla="*/ 728362 h 728362"/>
                <a:gd name="connsiteX1" fmla="*/ 42604 w 1057578"/>
                <a:gd name="connsiteY1" fmla="*/ 728362 h 728362"/>
                <a:gd name="connsiteX2" fmla="*/ 0 w 1057578"/>
                <a:gd name="connsiteY2" fmla="*/ 686578 h 728362"/>
                <a:gd name="connsiteX3" fmla="*/ 0 w 1057578"/>
                <a:gd name="connsiteY3" fmla="*/ 42604 h 728362"/>
                <a:gd name="connsiteX4" fmla="*/ 42604 w 1057578"/>
                <a:gd name="connsiteY4" fmla="*/ 819 h 728362"/>
                <a:gd name="connsiteX5" fmla="*/ 791931 w 1057578"/>
                <a:gd name="connsiteY5" fmla="*/ 819 h 728362"/>
                <a:gd name="connsiteX6" fmla="*/ 816156 w 1057578"/>
                <a:gd name="connsiteY6" fmla="*/ 24579 h 728362"/>
                <a:gd name="connsiteX7" fmla="*/ 791931 w 1057578"/>
                <a:gd name="connsiteY7" fmla="*/ 48339 h 728362"/>
                <a:gd name="connsiteX8" fmla="*/ 48451 w 1057578"/>
                <a:gd name="connsiteY8" fmla="*/ 48339 h 728362"/>
                <a:gd name="connsiteX9" fmla="*/ 48451 w 1057578"/>
                <a:gd name="connsiteY9" fmla="*/ 681662 h 728362"/>
                <a:gd name="connsiteX10" fmla="*/ 1009962 w 1057578"/>
                <a:gd name="connsiteY10" fmla="*/ 681662 h 728362"/>
                <a:gd name="connsiteX11" fmla="*/ 1009962 w 1057578"/>
                <a:gd name="connsiteY11" fmla="*/ 47520 h 728362"/>
                <a:gd name="connsiteX12" fmla="*/ 936450 w 1057578"/>
                <a:gd name="connsiteY12" fmla="*/ 47520 h 728362"/>
                <a:gd name="connsiteX13" fmla="*/ 912224 w 1057578"/>
                <a:gd name="connsiteY13" fmla="*/ 23760 h 728362"/>
                <a:gd name="connsiteX14" fmla="*/ 936450 w 1057578"/>
                <a:gd name="connsiteY14" fmla="*/ 0 h 728362"/>
                <a:gd name="connsiteX15" fmla="*/ 1014975 w 1057578"/>
                <a:gd name="connsiteY15" fmla="*/ 0 h 728362"/>
                <a:gd name="connsiteX16" fmla="*/ 1057578 w 1057578"/>
                <a:gd name="connsiteY16" fmla="*/ 41785 h 728362"/>
                <a:gd name="connsiteX17" fmla="*/ 1057578 w 1057578"/>
                <a:gd name="connsiteY17" fmla="*/ 686578 h 728362"/>
                <a:gd name="connsiteX18" fmla="*/ 1014975 w 1057578"/>
                <a:gd name="connsiteY18" fmla="*/ 728362 h 72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578" h="728362">
                  <a:moveTo>
                    <a:pt x="1014975" y="728362"/>
                  </a:moveTo>
                  <a:lnTo>
                    <a:pt x="42604" y="728362"/>
                  </a:lnTo>
                  <a:cubicBezTo>
                    <a:pt x="19214" y="728362"/>
                    <a:pt x="0" y="709519"/>
                    <a:pt x="0" y="686578"/>
                  </a:cubicBezTo>
                  <a:lnTo>
                    <a:pt x="0" y="42604"/>
                  </a:lnTo>
                  <a:cubicBezTo>
                    <a:pt x="0" y="19663"/>
                    <a:pt x="19214" y="819"/>
                    <a:pt x="42604" y="819"/>
                  </a:cubicBezTo>
                  <a:lnTo>
                    <a:pt x="791931" y="819"/>
                  </a:lnTo>
                  <a:cubicBezTo>
                    <a:pt x="805297" y="819"/>
                    <a:pt x="816156" y="11470"/>
                    <a:pt x="816156" y="24579"/>
                  </a:cubicBezTo>
                  <a:cubicBezTo>
                    <a:pt x="816156" y="37688"/>
                    <a:pt x="805297" y="48339"/>
                    <a:pt x="791931" y="48339"/>
                  </a:cubicBezTo>
                  <a:lnTo>
                    <a:pt x="48451" y="48339"/>
                  </a:lnTo>
                  <a:lnTo>
                    <a:pt x="48451" y="681662"/>
                  </a:lnTo>
                  <a:lnTo>
                    <a:pt x="1009962" y="681662"/>
                  </a:lnTo>
                  <a:lnTo>
                    <a:pt x="1009962" y="47520"/>
                  </a:lnTo>
                  <a:lnTo>
                    <a:pt x="936450" y="47520"/>
                  </a:lnTo>
                  <a:cubicBezTo>
                    <a:pt x="923084" y="47520"/>
                    <a:pt x="912224" y="36869"/>
                    <a:pt x="912224" y="23760"/>
                  </a:cubicBezTo>
                  <a:cubicBezTo>
                    <a:pt x="912224" y="10651"/>
                    <a:pt x="923084" y="0"/>
                    <a:pt x="936450" y="0"/>
                  </a:cubicBezTo>
                  <a:lnTo>
                    <a:pt x="1014975" y="0"/>
                  </a:lnTo>
                  <a:cubicBezTo>
                    <a:pt x="1038365" y="0"/>
                    <a:pt x="1057578" y="18844"/>
                    <a:pt x="1057578" y="41785"/>
                  </a:cubicBezTo>
                  <a:lnTo>
                    <a:pt x="1057578" y="686578"/>
                  </a:lnTo>
                  <a:cubicBezTo>
                    <a:pt x="1057578" y="709519"/>
                    <a:pt x="1038365" y="728362"/>
                    <a:pt x="1014975" y="728362"/>
                  </a:cubicBezTo>
                  <a:close/>
                </a:path>
              </a:pathLst>
            </a:custGeom>
            <a:solidFill>
              <a:srgbClr val="0A5CBA"/>
            </a:solidFill>
            <a:ln w="0"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041AD47-E924-A3A7-F68A-5D1FBC0E26A1}"/>
                </a:ext>
              </a:extLst>
            </p:cNvPr>
            <p:cNvSpPr/>
            <p:nvPr/>
          </p:nvSpPr>
          <p:spPr>
            <a:xfrm>
              <a:off x="8267265" y="2902442"/>
              <a:ext cx="1458555" cy="189259"/>
            </a:xfrm>
            <a:custGeom>
              <a:avLst/>
              <a:gdLst>
                <a:gd name="connsiteX0" fmla="*/ 1314037 w 1458555"/>
                <a:gd name="connsiteY0" fmla="*/ 189260 h 189259"/>
                <a:gd name="connsiteX1" fmla="*/ 145354 w 1458555"/>
                <a:gd name="connsiteY1" fmla="*/ 189260 h 189259"/>
                <a:gd name="connsiteX2" fmla="*/ 0 w 1458555"/>
                <a:gd name="connsiteY2" fmla="*/ 46700 h 189259"/>
                <a:gd name="connsiteX3" fmla="*/ 47616 w 1458555"/>
                <a:gd name="connsiteY3" fmla="*/ 0 h 189259"/>
                <a:gd name="connsiteX4" fmla="*/ 1410940 w 1458555"/>
                <a:gd name="connsiteY4" fmla="*/ 0 h 189259"/>
                <a:gd name="connsiteX5" fmla="*/ 1458556 w 1458555"/>
                <a:gd name="connsiteY5" fmla="*/ 46700 h 189259"/>
                <a:gd name="connsiteX6" fmla="*/ 1313202 w 1458555"/>
                <a:gd name="connsiteY6" fmla="*/ 189260 h 189259"/>
                <a:gd name="connsiteX7" fmla="*/ 47616 w 1458555"/>
                <a:gd name="connsiteY7" fmla="*/ 46700 h 189259"/>
                <a:gd name="connsiteX8" fmla="*/ 145354 w 1458555"/>
                <a:gd name="connsiteY8" fmla="*/ 141740 h 189259"/>
                <a:gd name="connsiteX9" fmla="*/ 1314037 w 1458555"/>
                <a:gd name="connsiteY9" fmla="*/ 141740 h 189259"/>
                <a:gd name="connsiteX10" fmla="*/ 1410940 w 1458555"/>
                <a:gd name="connsiteY10" fmla="*/ 46700 h 189259"/>
                <a:gd name="connsiteX11" fmla="*/ 47616 w 1458555"/>
                <a:gd name="connsiteY11" fmla="*/ 46700 h 18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55" h="189259">
                  <a:moveTo>
                    <a:pt x="1314037" y="189260"/>
                  </a:moveTo>
                  <a:lnTo>
                    <a:pt x="145354" y="189260"/>
                  </a:lnTo>
                  <a:cubicBezTo>
                    <a:pt x="65159" y="189260"/>
                    <a:pt x="0" y="125354"/>
                    <a:pt x="0" y="46700"/>
                  </a:cubicBezTo>
                  <a:cubicBezTo>
                    <a:pt x="0" y="20483"/>
                    <a:pt x="21720" y="0"/>
                    <a:pt x="47616" y="0"/>
                  </a:cubicBezTo>
                  <a:lnTo>
                    <a:pt x="1410940" y="0"/>
                  </a:lnTo>
                  <a:cubicBezTo>
                    <a:pt x="1437672" y="0"/>
                    <a:pt x="1458556" y="21302"/>
                    <a:pt x="1458556" y="46700"/>
                  </a:cubicBezTo>
                  <a:cubicBezTo>
                    <a:pt x="1458556" y="125354"/>
                    <a:pt x="1393397" y="189260"/>
                    <a:pt x="1313202" y="189260"/>
                  </a:cubicBezTo>
                  <a:close/>
                  <a:moveTo>
                    <a:pt x="47616" y="46700"/>
                  </a:moveTo>
                  <a:cubicBezTo>
                    <a:pt x="47616" y="99136"/>
                    <a:pt x="91891" y="141740"/>
                    <a:pt x="145354" y="141740"/>
                  </a:cubicBezTo>
                  <a:lnTo>
                    <a:pt x="1314037" y="141740"/>
                  </a:lnTo>
                  <a:cubicBezTo>
                    <a:pt x="1367501" y="141740"/>
                    <a:pt x="1410940" y="99136"/>
                    <a:pt x="1410940" y="46700"/>
                  </a:cubicBezTo>
                  <a:lnTo>
                    <a:pt x="47616" y="46700"/>
                  </a:lnTo>
                  <a:close/>
                </a:path>
              </a:pathLst>
            </a:custGeom>
            <a:solidFill>
              <a:srgbClr val="0A5CBA"/>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A0F19D3-11ED-28A8-4046-0362BBFEACA1}"/>
                </a:ext>
              </a:extLst>
            </p:cNvPr>
            <p:cNvSpPr/>
            <p:nvPr/>
          </p:nvSpPr>
          <p:spPr>
            <a:xfrm>
              <a:off x="8716694" y="2226515"/>
              <a:ext cx="570557" cy="489944"/>
            </a:xfrm>
            <a:custGeom>
              <a:avLst/>
              <a:gdLst>
                <a:gd name="connsiteX0" fmla="*/ 53464 w 570557"/>
                <a:gd name="connsiteY0" fmla="*/ 411291 h 489944"/>
                <a:gd name="connsiteX1" fmla="*/ 80196 w 570557"/>
                <a:gd name="connsiteY1" fmla="*/ 437509 h 489944"/>
                <a:gd name="connsiteX2" fmla="*/ 543826 w 570557"/>
                <a:gd name="connsiteY2" fmla="*/ 437509 h 489944"/>
                <a:gd name="connsiteX3" fmla="*/ 570558 w 570557"/>
                <a:gd name="connsiteY3" fmla="*/ 463727 h 489944"/>
                <a:gd name="connsiteX4" fmla="*/ 543826 w 570557"/>
                <a:gd name="connsiteY4" fmla="*/ 489945 h 489944"/>
                <a:gd name="connsiteX5" fmla="*/ 80196 w 570557"/>
                <a:gd name="connsiteY5" fmla="*/ 489945 h 489944"/>
                <a:gd name="connsiteX6" fmla="*/ 0 w 570557"/>
                <a:gd name="connsiteY6" fmla="*/ 411291 h 489944"/>
                <a:gd name="connsiteX7" fmla="*/ 0 w 570557"/>
                <a:gd name="connsiteY7" fmla="*/ 26218 h 489944"/>
                <a:gd name="connsiteX8" fmla="*/ 26732 w 570557"/>
                <a:gd name="connsiteY8" fmla="*/ 0 h 489944"/>
                <a:gd name="connsiteX9" fmla="*/ 53464 w 570557"/>
                <a:gd name="connsiteY9" fmla="*/ 26218 h 489944"/>
                <a:gd name="connsiteX10" fmla="*/ 53464 w 570557"/>
                <a:gd name="connsiteY10" fmla="*/ 410472 h 489944"/>
                <a:gd name="connsiteX11" fmla="*/ 382599 w 570557"/>
                <a:gd name="connsiteY11" fmla="*/ 104871 h 489944"/>
                <a:gd name="connsiteX12" fmla="*/ 507070 w 570557"/>
                <a:gd name="connsiteY12" fmla="*/ 104871 h 489944"/>
                <a:gd name="connsiteX13" fmla="*/ 533801 w 570557"/>
                <a:gd name="connsiteY13" fmla="*/ 131089 h 489944"/>
                <a:gd name="connsiteX14" fmla="*/ 533801 w 570557"/>
                <a:gd name="connsiteY14" fmla="*/ 253165 h 489944"/>
                <a:gd name="connsiteX15" fmla="*/ 507070 w 570557"/>
                <a:gd name="connsiteY15" fmla="*/ 279383 h 489944"/>
                <a:gd name="connsiteX16" fmla="*/ 480338 w 570557"/>
                <a:gd name="connsiteY16" fmla="*/ 253165 h 489944"/>
                <a:gd name="connsiteX17" fmla="*/ 480338 w 570557"/>
                <a:gd name="connsiteY17" fmla="*/ 194175 h 489944"/>
                <a:gd name="connsiteX18" fmla="*/ 355868 w 570557"/>
                <a:gd name="connsiteY18" fmla="*/ 314613 h 489944"/>
                <a:gd name="connsiteX19" fmla="*/ 319111 w 570557"/>
                <a:gd name="connsiteY19" fmla="*/ 314613 h 489944"/>
                <a:gd name="connsiteX20" fmla="*/ 229727 w 570557"/>
                <a:gd name="connsiteY20" fmla="*/ 229406 h 489944"/>
                <a:gd name="connsiteX21" fmla="*/ 159556 w 570557"/>
                <a:gd name="connsiteY21" fmla="*/ 297408 h 489944"/>
                <a:gd name="connsiteX22" fmla="*/ 122799 w 570557"/>
                <a:gd name="connsiteY22" fmla="*/ 297408 h 489944"/>
                <a:gd name="connsiteX23" fmla="*/ 122799 w 570557"/>
                <a:gd name="connsiteY23" fmla="*/ 261358 h 489944"/>
                <a:gd name="connsiteX24" fmla="*/ 212184 w 570557"/>
                <a:gd name="connsiteY24" fmla="*/ 173693 h 489944"/>
                <a:gd name="connsiteX25" fmla="*/ 248940 w 570557"/>
                <a:gd name="connsiteY25" fmla="*/ 173693 h 489944"/>
                <a:gd name="connsiteX26" fmla="*/ 338325 w 570557"/>
                <a:gd name="connsiteY26" fmla="*/ 259720 h 489944"/>
                <a:gd name="connsiteX27" fmla="*/ 443581 w 570557"/>
                <a:gd name="connsiteY27" fmla="*/ 157307 h 489944"/>
                <a:gd name="connsiteX28" fmla="*/ 383435 w 570557"/>
                <a:gd name="connsiteY28" fmla="*/ 157307 h 489944"/>
                <a:gd name="connsiteX29" fmla="*/ 356703 w 570557"/>
                <a:gd name="connsiteY29" fmla="*/ 131089 h 489944"/>
                <a:gd name="connsiteX30" fmla="*/ 383435 w 570557"/>
                <a:gd name="connsiteY30" fmla="*/ 104871 h 48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0557" h="489944">
                  <a:moveTo>
                    <a:pt x="53464" y="411291"/>
                  </a:moveTo>
                  <a:cubicBezTo>
                    <a:pt x="53464" y="426039"/>
                    <a:pt x="65159" y="437509"/>
                    <a:pt x="80196" y="437509"/>
                  </a:cubicBezTo>
                  <a:lnTo>
                    <a:pt x="543826" y="437509"/>
                  </a:lnTo>
                  <a:cubicBezTo>
                    <a:pt x="558863" y="437509"/>
                    <a:pt x="570558" y="448979"/>
                    <a:pt x="570558" y="463727"/>
                  </a:cubicBezTo>
                  <a:cubicBezTo>
                    <a:pt x="570558" y="478474"/>
                    <a:pt x="558863" y="489945"/>
                    <a:pt x="543826" y="489945"/>
                  </a:cubicBezTo>
                  <a:lnTo>
                    <a:pt x="80196" y="489945"/>
                  </a:lnTo>
                  <a:cubicBezTo>
                    <a:pt x="35921" y="489945"/>
                    <a:pt x="0" y="454715"/>
                    <a:pt x="0" y="411291"/>
                  </a:cubicBezTo>
                  <a:lnTo>
                    <a:pt x="0" y="26218"/>
                  </a:lnTo>
                  <a:cubicBezTo>
                    <a:pt x="0" y="11470"/>
                    <a:pt x="11695" y="0"/>
                    <a:pt x="26732" y="0"/>
                  </a:cubicBezTo>
                  <a:cubicBezTo>
                    <a:pt x="41769" y="0"/>
                    <a:pt x="53464" y="11470"/>
                    <a:pt x="53464" y="26218"/>
                  </a:cubicBezTo>
                  <a:lnTo>
                    <a:pt x="53464" y="410472"/>
                  </a:lnTo>
                  <a:close/>
                  <a:moveTo>
                    <a:pt x="382599" y="104871"/>
                  </a:moveTo>
                  <a:lnTo>
                    <a:pt x="507070" y="104871"/>
                  </a:lnTo>
                  <a:cubicBezTo>
                    <a:pt x="522106" y="104871"/>
                    <a:pt x="533801" y="116341"/>
                    <a:pt x="533801" y="131089"/>
                  </a:cubicBezTo>
                  <a:lnTo>
                    <a:pt x="533801" y="253165"/>
                  </a:lnTo>
                  <a:cubicBezTo>
                    <a:pt x="533801" y="267913"/>
                    <a:pt x="522106" y="279383"/>
                    <a:pt x="507070" y="279383"/>
                  </a:cubicBezTo>
                  <a:cubicBezTo>
                    <a:pt x="492033" y="279383"/>
                    <a:pt x="480338" y="267913"/>
                    <a:pt x="480338" y="253165"/>
                  </a:cubicBezTo>
                  <a:lnTo>
                    <a:pt x="480338" y="194175"/>
                  </a:lnTo>
                  <a:lnTo>
                    <a:pt x="355868" y="314613"/>
                  </a:lnTo>
                  <a:cubicBezTo>
                    <a:pt x="346679" y="326084"/>
                    <a:pt x="329136" y="326084"/>
                    <a:pt x="319111" y="314613"/>
                  </a:cubicBezTo>
                  <a:lnTo>
                    <a:pt x="229727" y="229406"/>
                  </a:lnTo>
                  <a:lnTo>
                    <a:pt x="159556" y="297408"/>
                  </a:lnTo>
                  <a:cubicBezTo>
                    <a:pt x="150367" y="308878"/>
                    <a:pt x="132824" y="308878"/>
                    <a:pt x="122799" y="297408"/>
                  </a:cubicBezTo>
                  <a:cubicBezTo>
                    <a:pt x="112775" y="288396"/>
                    <a:pt x="112775" y="271190"/>
                    <a:pt x="122799" y="261358"/>
                  </a:cubicBezTo>
                  <a:lnTo>
                    <a:pt x="212184" y="173693"/>
                  </a:lnTo>
                  <a:cubicBezTo>
                    <a:pt x="223044" y="163861"/>
                    <a:pt x="239751" y="163861"/>
                    <a:pt x="248940" y="173693"/>
                  </a:cubicBezTo>
                  <a:lnTo>
                    <a:pt x="338325" y="259720"/>
                  </a:lnTo>
                  <a:lnTo>
                    <a:pt x="443581" y="157307"/>
                  </a:lnTo>
                  <a:lnTo>
                    <a:pt x="383435" y="157307"/>
                  </a:lnTo>
                  <a:cubicBezTo>
                    <a:pt x="368398" y="157307"/>
                    <a:pt x="356703" y="145836"/>
                    <a:pt x="356703" y="131089"/>
                  </a:cubicBezTo>
                  <a:cubicBezTo>
                    <a:pt x="356703" y="116341"/>
                    <a:pt x="368398" y="104871"/>
                    <a:pt x="383435" y="104871"/>
                  </a:cubicBezTo>
                  <a:close/>
                </a:path>
              </a:pathLst>
            </a:custGeom>
            <a:solidFill>
              <a:srgbClr val="F77955"/>
            </a:solidFill>
            <a:ln w="0" cap="flat">
              <a:noFill/>
              <a:prstDash val="solid"/>
              <a:miter/>
            </a:ln>
          </p:spPr>
          <p:txBody>
            <a:bodyPr rtlCol="0" anchor="ctr"/>
            <a:lstStyle/>
            <a:p>
              <a:endParaRPr lang="en-US" dirty="0"/>
            </a:p>
          </p:txBody>
        </p:sp>
      </p:grpSp>
      <p:grpSp>
        <p:nvGrpSpPr>
          <p:cNvPr id="25" name="Graphic 21">
            <a:extLst>
              <a:ext uri="{FF2B5EF4-FFF2-40B4-BE49-F238E27FC236}">
                <a16:creationId xmlns:a16="http://schemas.microsoft.com/office/drawing/2014/main" id="{09C3EA51-E1B9-9998-A39F-36DD8017B217}"/>
              </a:ext>
            </a:extLst>
          </p:cNvPr>
          <p:cNvGrpSpPr/>
          <p:nvPr/>
        </p:nvGrpSpPr>
        <p:grpSpPr>
          <a:xfrm>
            <a:off x="2428409" y="1878259"/>
            <a:ext cx="993521" cy="1274094"/>
            <a:chOff x="2207302" y="1814555"/>
            <a:chExt cx="993521" cy="1401503"/>
          </a:xfrm>
          <a:solidFill>
            <a:srgbClr val="000000"/>
          </a:solidFill>
        </p:grpSpPr>
        <p:sp>
          <p:nvSpPr>
            <p:cNvPr id="26" name="Freeform 25">
              <a:extLst>
                <a:ext uri="{FF2B5EF4-FFF2-40B4-BE49-F238E27FC236}">
                  <a16:creationId xmlns:a16="http://schemas.microsoft.com/office/drawing/2014/main" id="{B806D0CB-428E-03B9-E7A8-DE64B05F09DA}"/>
                </a:ext>
              </a:extLst>
            </p:cNvPr>
            <p:cNvSpPr/>
            <p:nvPr/>
          </p:nvSpPr>
          <p:spPr>
            <a:xfrm>
              <a:off x="2313443" y="1930819"/>
              <a:ext cx="887042" cy="1285238"/>
            </a:xfrm>
            <a:custGeom>
              <a:avLst/>
              <a:gdLst>
                <a:gd name="connsiteX0" fmla="*/ 865814 w 887042"/>
                <a:gd name="connsiteY0" fmla="*/ 1285239 h 1285238"/>
                <a:gd name="connsiteX1" fmla="*/ 21987 w 887042"/>
                <a:gd name="connsiteY1" fmla="*/ 1285239 h 1285238"/>
                <a:gd name="connsiteX2" fmla="*/ 0 w 887042"/>
                <a:gd name="connsiteY2" fmla="*/ 1262302 h 1285238"/>
                <a:gd name="connsiteX3" fmla="*/ 0 w 887042"/>
                <a:gd name="connsiteY3" fmla="*/ 22937 h 1285238"/>
                <a:gd name="connsiteX4" fmla="*/ 21987 w 887042"/>
                <a:gd name="connsiteY4" fmla="*/ 0 h 1285238"/>
                <a:gd name="connsiteX5" fmla="*/ 611074 w 887042"/>
                <a:gd name="connsiteY5" fmla="*/ 0 h 1285238"/>
                <a:gd name="connsiteX6" fmla="*/ 626237 w 887042"/>
                <a:gd name="connsiteY6" fmla="*/ 6327 h 1285238"/>
                <a:gd name="connsiteX7" fmla="*/ 880978 w 887042"/>
                <a:gd name="connsiteY7" fmla="*/ 272075 h 1285238"/>
                <a:gd name="connsiteX8" fmla="*/ 887043 w 887042"/>
                <a:gd name="connsiteY8" fmla="*/ 287893 h 1285238"/>
                <a:gd name="connsiteX9" fmla="*/ 887043 w 887042"/>
                <a:gd name="connsiteY9" fmla="*/ 1262302 h 1285238"/>
                <a:gd name="connsiteX10" fmla="*/ 865056 w 887042"/>
                <a:gd name="connsiteY10" fmla="*/ 1285239 h 1285238"/>
                <a:gd name="connsiteX11" fmla="*/ 43215 w 887042"/>
                <a:gd name="connsiteY11" fmla="*/ 1239366 h 1285238"/>
                <a:gd name="connsiteX12" fmla="*/ 843070 w 887042"/>
                <a:gd name="connsiteY12" fmla="*/ 1239366 h 1285238"/>
                <a:gd name="connsiteX13" fmla="*/ 843070 w 887042"/>
                <a:gd name="connsiteY13" fmla="*/ 298175 h 1285238"/>
                <a:gd name="connsiteX14" fmla="*/ 601218 w 887042"/>
                <a:gd name="connsiteY14" fmla="*/ 45873 h 1285238"/>
                <a:gd name="connsiteX15" fmla="*/ 43215 w 887042"/>
                <a:gd name="connsiteY15" fmla="*/ 45873 h 1285238"/>
                <a:gd name="connsiteX16" fmla="*/ 43215 w 887042"/>
                <a:gd name="connsiteY16" fmla="*/ 1240156 h 128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042" h="1285238">
                  <a:moveTo>
                    <a:pt x="865814" y="1285239"/>
                  </a:moveTo>
                  <a:lnTo>
                    <a:pt x="21987" y="1285239"/>
                  </a:lnTo>
                  <a:cubicBezTo>
                    <a:pt x="9856" y="1285239"/>
                    <a:pt x="0" y="1274957"/>
                    <a:pt x="0" y="1262302"/>
                  </a:cubicBezTo>
                  <a:lnTo>
                    <a:pt x="0" y="22937"/>
                  </a:lnTo>
                  <a:cubicBezTo>
                    <a:pt x="0" y="10282"/>
                    <a:pt x="9856" y="0"/>
                    <a:pt x="21987" y="0"/>
                  </a:cubicBezTo>
                  <a:lnTo>
                    <a:pt x="611074" y="0"/>
                  </a:lnTo>
                  <a:cubicBezTo>
                    <a:pt x="617139" y="0"/>
                    <a:pt x="622446" y="2373"/>
                    <a:pt x="626237" y="6327"/>
                  </a:cubicBezTo>
                  <a:lnTo>
                    <a:pt x="880978" y="272075"/>
                  </a:lnTo>
                  <a:cubicBezTo>
                    <a:pt x="884768" y="276030"/>
                    <a:pt x="887043" y="282357"/>
                    <a:pt x="887043" y="287893"/>
                  </a:cubicBezTo>
                  <a:lnTo>
                    <a:pt x="887043" y="1262302"/>
                  </a:lnTo>
                  <a:cubicBezTo>
                    <a:pt x="887043" y="1274957"/>
                    <a:pt x="877187" y="1285239"/>
                    <a:pt x="865056" y="1285239"/>
                  </a:cubicBezTo>
                  <a:close/>
                  <a:moveTo>
                    <a:pt x="43215" y="1239366"/>
                  </a:moveTo>
                  <a:lnTo>
                    <a:pt x="843070" y="1239366"/>
                  </a:lnTo>
                  <a:lnTo>
                    <a:pt x="843070" y="298175"/>
                  </a:lnTo>
                  <a:lnTo>
                    <a:pt x="601218" y="45873"/>
                  </a:lnTo>
                  <a:lnTo>
                    <a:pt x="43215" y="45873"/>
                  </a:lnTo>
                  <a:lnTo>
                    <a:pt x="43215" y="1240156"/>
                  </a:lnTo>
                  <a:close/>
                </a:path>
              </a:pathLst>
            </a:custGeom>
            <a:solidFill>
              <a:srgbClr val="0A5CBA"/>
            </a:solidFill>
            <a:ln w="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91884F4-8B34-0402-F069-AC04EACE4EE2}"/>
                </a:ext>
              </a:extLst>
            </p:cNvPr>
            <p:cNvSpPr/>
            <p:nvPr/>
          </p:nvSpPr>
          <p:spPr>
            <a:xfrm>
              <a:off x="2207302" y="1814555"/>
              <a:ext cx="633060" cy="1286029"/>
            </a:xfrm>
            <a:custGeom>
              <a:avLst/>
              <a:gdLst>
                <a:gd name="connsiteX0" fmla="*/ 21987 w 633060"/>
                <a:gd name="connsiteY0" fmla="*/ 1285239 h 1286029"/>
                <a:gd name="connsiteX1" fmla="*/ 0 w 633060"/>
                <a:gd name="connsiteY1" fmla="*/ 1262302 h 1286029"/>
                <a:gd name="connsiteX2" fmla="*/ 0 w 633060"/>
                <a:gd name="connsiteY2" fmla="*/ 22937 h 1286029"/>
                <a:gd name="connsiteX3" fmla="*/ 21987 w 633060"/>
                <a:gd name="connsiteY3" fmla="*/ 0 h 1286029"/>
                <a:gd name="connsiteX4" fmla="*/ 611074 w 633060"/>
                <a:gd name="connsiteY4" fmla="*/ 0 h 1286029"/>
                <a:gd name="connsiteX5" fmla="*/ 633060 w 633060"/>
                <a:gd name="connsiteY5" fmla="*/ 22937 h 1286029"/>
                <a:gd name="connsiteX6" fmla="*/ 611074 w 633060"/>
                <a:gd name="connsiteY6" fmla="*/ 45873 h 1286029"/>
                <a:gd name="connsiteX7" fmla="*/ 43973 w 633060"/>
                <a:gd name="connsiteY7" fmla="*/ 45873 h 1286029"/>
                <a:gd name="connsiteX8" fmla="*/ 43973 w 633060"/>
                <a:gd name="connsiteY8" fmla="*/ 1263093 h 1286029"/>
                <a:gd name="connsiteX9" fmla="*/ 21987 w 633060"/>
                <a:gd name="connsiteY9" fmla="*/ 1286030 h 128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060" h="1286029">
                  <a:moveTo>
                    <a:pt x="21987" y="1285239"/>
                  </a:moveTo>
                  <a:cubicBezTo>
                    <a:pt x="9856" y="1285239"/>
                    <a:pt x="0" y="1274957"/>
                    <a:pt x="0" y="1262302"/>
                  </a:cubicBezTo>
                  <a:lnTo>
                    <a:pt x="0" y="22937"/>
                  </a:lnTo>
                  <a:cubicBezTo>
                    <a:pt x="0" y="10282"/>
                    <a:pt x="9856" y="0"/>
                    <a:pt x="21987" y="0"/>
                  </a:cubicBezTo>
                  <a:lnTo>
                    <a:pt x="611074" y="0"/>
                  </a:lnTo>
                  <a:cubicBezTo>
                    <a:pt x="623204" y="0"/>
                    <a:pt x="633060" y="10282"/>
                    <a:pt x="633060" y="22937"/>
                  </a:cubicBezTo>
                  <a:cubicBezTo>
                    <a:pt x="633060" y="35591"/>
                    <a:pt x="623204" y="45873"/>
                    <a:pt x="611074" y="45873"/>
                  </a:cubicBezTo>
                  <a:lnTo>
                    <a:pt x="43973" y="45873"/>
                  </a:lnTo>
                  <a:lnTo>
                    <a:pt x="43973" y="1263093"/>
                  </a:lnTo>
                  <a:cubicBezTo>
                    <a:pt x="43973" y="1275748"/>
                    <a:pt x="34117" y="1286030"/>
                    <a:pt x="21987" y="1286030"/>
                  </a:cubicBezTo>
                  <a:close/>
                </a:path>
              </a:pathLst>
            </a:custGeom>
            <a:solidFill>
              <a:srgbClr val="0A5CBA"/>
            </a:solidFill>
            <a:ln w="0"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B9F0E141-AE4D-6DBD-7CD6-B69817EAB24A}"/>
                </a:ext>
              </a:extLst>
            </p:cNvPr>
            <p:cNvSpPr/>
            <p:nvPr/>
          </p:nvSpPr>
          <p:spPr>
            <a:xfrm>
              <a:off x="2902531" y="1930819"/>
              <a:ext cx="298292" cy="311620"/>
            </a:xfrm>
            <a:custGeom>
              <a:avLst/>
              <a:gdLst>
                <a:gd name="connsiteX0" fmla="*/ 276727 w 298292"/>
                <a:gd name="connsiteY0" fmla="*/ 311621 h 311620"/>
                <a:gd name="connsiteX1" fmla="*/ 21987 w 298292"/>
                <a:gd name="connsiteY1" fmla="*/ 311621 h 311620"/>
                <a:gd name="connsiteX2" fmla="*/ 0 w 298292"/>
                <a:gd name="connsiteY2" fmla="*/ 288684 h 311620"/>
                <a:gd name="connsiteX3" fmla="*/ 0 w 298292"/>
                <a:gd name="connsiteY3" fmla="*/ 22937 h 311620"/>
                <a:gd name="connsiteX4" fmla="*/ 13647 w 298292"/>
                <a:gd name="connsiteY4" fmla="*/ 1582 h 311620"/>
                <a:gd name="connsiteX5" fmla="*/ 37150 w 298292"/>
                <a:gd name="connsiteY5" fmla="*/ 6327 h 311620"/>
                <a:gd name="connsiteX6" fmla="*/ 291890 w 298292"/>
                <a:gd name="connsiteY6" fmla="*/ 272075 h 311620"/>
                <a:gd name="connsiteX7" fmla="*/ 296439 w 298292"/>
                <a:gd name="connsiteY7" fmla="*/ 296594 h 311620"/>
                <a:gd name="connsiteX8" fmla="*/ 275969 w 298292"/>
                <a:gd name="connsiteY8" fmla="*/ 310830 h 311620"/>
                <a:gd name="connsiteX9" fmla="*/ 43973 w 298292"/>
                <a:gd name="connsiteY9" fmla="*/ 265748 h 311620"/>
                <a:gd name="connsiteX10" fmla="*/ 223656 w 298292"/>
                <a:gd name="connsiteY10" fmla="*/ 265748 h 311620"/>
                <a:gd name="connsiteX11" fmla="*/ 43973 w 298292"/>
                <a:gd name="connsiteY11" fmla="*/ 78301 h 311620"/>
                <a:gd name="connsiteX12" fmla="*/ 43973 w 298292"/>
                <a:gd name="connsiteY12" fmla="*/ 265748 h 3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292" h="311620">
                  <a:moveTo>
                    <a:pt x="276727" y="311621"/>
                  </a:moveTo>
                  <a:lnTo>
                    <a:pt x="21987" y="311621"/>
                  </a:lnTo>
                  <a:cubicBezTo>
                    <a:pt x="9856" y="311621"/>
                    <a:pt x="0" y="301339"/>
                    <a:pt x="0" y="288684"/>
                  </a:cubicBezTo>
                  <a:lnTo>
                    <a:pt x="0" y="22937"/>
                  </a:lnTo>
                  <a:cubicBezTo>
                    <a:pt x="0" y="13446"/>
                    <a:pt x="5307" y="5536"/>
                    <a:pt x="13647" y="1582"/>
                  </a:cubicBezTo>
                  <a:cubicBezTo>
                    <a:pt x="21987" y="-1582"/>
                    <a:pt x="31084" y="0"/>
                    <a:pt x="37150" y="6327"/>
                  </a:cubicBezTo>
                  <a:lnTo>
                    <a:pt x="291890" y="272075"/>
                  </a:lnTo>
                  <a:cubicBezTo>
                    <a:pt x="297955" y="278402"/>
                    <a:pt x="300230" y="288684"/>
                    <a:pt x="296439" y="296594"/>
                  </a:cubicBezTo>
                  <a:cubicBezTo>
                    <a:pt x="293406" y="305294"/>
                    <a:pt x="285067" y="310830"/>
                    <a:pt x="275969" y="310830"/>
                  </a:cubicBezTo>
                  <a:close/>
                  <a:moveTo>
                    <a:pt x="43973" y="265748"/>
                  </a:moveTo>
                  <a:lnTo>
                    <a:pt x="223656" y="265748"/>
                  </a:lnTo>
                  <a:lnTo>
                    <a:pt x="43973" y="78301"/>
                  </a:lnTo>
                  <a:lnTo>
                    <a:pt x="43973" y="265748"/>
                  </a:lnTo>
                  <a:close/>
                </a:path>
              </a:pathLst>
            </a:custGeom>
            <a:solidFill>
              <a:srgbClr val="0A5CBA"/>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1E0C567-52FB-2DD3-E6BB-A53514641EF8}"/>
                </a:ext>
              </a:extLst>
            </p:cNvPr>
            <p:cNvSpPr/>
            <p:nvPr/>
          </p:nvSpPr>
          <p:spPr>
            <a:xfrm>
              <a:off x="2433232" y="2140412"/>
              <a:ext cx="396515" cy="45873"/>
            </a:xfrm>
            <a:custGeom>
              <a:avLst/>
              <a:gdLst>
                <a:gd name="connsiteX0" fmla="*/ 374529 w 396515"/>
                <a:gd name="connsiteY0" fmla="*/ 45873 h 45873"/>
                <a:gd name="connsiteX1" fmla="*/ 21987 w 396515"/>
                <a:gd name="connsiteY1" fmla="*/ 45873 h 45873"/>
                <a:gd name="connsiteX2" fmla="*/ 0 w 396515"/>
                <a:gd name="connsiteY2" fmla="*/ 22937 h 45873"/>
                <a:gd name="connsiteX3" fmla="*/ 21987 w 396515"/>
                <a:gd name="connsiteY3" fmla="*/ 0 h 45873"/>
                <a:gd name="connsiteX4" fmla="*/ 374529 w 396515"/>
                <a:gd name="connsiteY4" fmla="*/ 0 h 45873"/>
                <a:gd name="connsiteX5" fmla="*/ 396516 w 396515"/>
                <a:gd name="connsiteY5" fmla="*/ 22937 h 45873"/>
                <a:gd name="connsiteX6" fmla="*/ 374529 w 396515"/>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515" h="45873">
                  <a:moveTo>
                    <a:pt x="374529" y="45873"/>
                  </a:moveTo>
                  <a:lnTo>
                    <a:pt x="21987" y="45873"/>
                  </a:lnTo>
                  <a:cubicBezTo>
                    <a:pt x="9856" y="45873"/>
                    <a:pt x="0" y="35591"/>
                    <a:pt x="0" y="22937"/>
                  </a:cubicBezTo>
                  <a:cubicBezTo>
                    <a:pt x="0" y="10282"/>
                    <a:pt x="9856" y="0"/>
                    <a:pt x="21987" y="0"/>
                  </a:cubicBezTo>
                  <a:lnTo>
                    <a:pt x="374529" y="0"/>
                  </a:lnTo>
                  <a:cubicBezTo>
                    <a:pt x="386660" y="0"/>
                    <a:pt x="396516" y="10282"/>
                    <a:pt x="396516" y="22937"/>
                  </a:cubicBezTo>
                  <a:cubicBezTo>
                    <a:pt x="396516" y="35591"/>
                    <a:pt x="386660" y="45873"/>
                    <a:pt x="374529" y="45873"/>
                  </a:cubicBezTo>
                  <a:close/>
                </a:path>
              </a:pathLst>
            </a:custGeom>
            <a:solidFill>
              <a:srgbClr val="0A5CBA"/>
            </a:solidFill>
            <a:ln w="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6D517DD-77DD-287A-F62E-F8F5493C0DF9}"/>
                </a:ext>
              </a:extLst>
            </p:cNvPr>
            <p:cNvSpPr/>
            <p:nvPr/>
          </p:nvSpPr>
          <p:spPr>
            <a:xfrm>
              <a:off x="2433232" y="2269331"/>
              <a:ext cx="396515" cy="45873"/>
            </a:xfrm>
            <a:custGeom>
              <a:avLst/>
              <a:gdLst>
                <a:gd name="connsiteX0" fmla="*/ 374529 w 396515"/>
                <a:gd name="connsiteY0" fmla="*/ 45873 h 45873"/>
                <a:gd name="connsiteX1" fmla="*/ 21987 w 396515"/>
                <a:gd name="connsiteY1" fmla="*/ 45873 h 45873"/>
                <a:gd name="connsiteX2" fmla="*/ 0 w 396515"/>
                <a:gd name="connsiteY2" fmla="*/ 22937 h 45873"/>
                <a:gd name="connsiteX3" fmla="*/ 21987 w 396515"/>
                <a:gd name="connsiteY3" fmla="*/ 0 h 45873"/>
                <a:gd name="connsiteX4" fmla="*/ 374529 w 396515"/>
                <a:gd name="connsiteY4" fmla="*/ 0 h 45873"/>
                <a:gd name="connsiteX5" fmla="*/ 396516 w 396515"/>
                <a:gd name="connsiteY5" fmla="*/ 22937 h 45873"/>
                <a:gd name="connsiteX6" fmla="*/ 374529 w 396515"/>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515" h="45873">
                  <a:moveTo>
                    <a:pt x="374529" y="45873"/>
                  </a:moveTo>
                  <a:lnTo>
                    <a:pt x="21987" y="45873"/>
                  </a:lnTo>
                  <a:cubicBezTo>
                    <a:pt x="9856" y="45873"/>
                    <a:pt x="0" y="35591"/>
                    <a:pt x="0" y="22937"/>
                  </a:cubicBezTo>
                  <a:cubicBezTo>
                    <a:pt x="0" y="10282"/>
                    <a:pt x="9856" y="0"/>
                    <a:pt x="21987" y="0"/>
                  </a:cubicBezTo>
                  <a:lnTo>
                    <a:pt x="374529" y="0"/>
                  </a:lnTo>
                  <a:cubicBezTo>
                    <a:pt x="386660" y="0"/>
                    <a:pt x="396516" y="10282"/>
                    <a:pt x="396516" y="22937"/>
                  </a:cubicBezTo>
                  <a:cubicBezTo>
                    <a:pt x="396516" y="35591"/>
                    <a:pt x="386660" y="45873"/>
                    <a:pt x="374529" y="45873"/>
                  </a:cubicBezTo>
                  <a:close/>
                </a:path>
              </a:pathLst>
            </a:custGeom>
            <a:solidFill>
              <a:srgbClr val="0A5CBA"/>
            </a:solidFill>
            <a:ln w="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0B10565-CDE0-B9E6-554D-02A269B42D7E}"/>
                </a:ext>
              </a:extLst>
            </p:cNvPr>
            <p:cNvSpPr/>
            <p:nvPr/>
          </p:nvSpPr>
          <p:spPr>
            <a:xfrm>
              <a:off x="2433232" y="2399041"/>
              <a:ext cx="647465" cy="45873"/>
            </a:xfrm>
            <a:custGeom>
              <a:avLst/>
              <a:gdLst>
                <a:gd name="connsiteX0" fmla="*/ 625479 w 647465"/>
                <a:gd name="connsiteY0" fmla="*/ 45873 h 45873"/>
                <a:gd name="connsiteX1" fmla="*/ 21987 w 647465"/>
                <a:gd name="connsiteY1" fmla="*/ 45873 h 45873"/>
                <a:gd name="connsiteX2" fmla="*/ 0 w 647465"/>
                <a:gd name="connsiteY2" fmla="*/ 22937 h 45873"/>
                <a:gd name="connsiteX3" fmla="*/ 21987 w 647465"/>
                <a:gd name="connsiteY3" fmla="*/ 0 h 45873"/>
                <a:gd name="connsiteX4" fmla="*/ 625479 w 647465"/>
                <a:gd name="connsiteY4" fmla="*/ 0 h 45873"/>
                <a:gd name="connsiteX5" fmla="*/ 647465 w 647465"/>
                <a:gd name="connsiteY5" fmla="*/ 22937 h 45873"/>
                <a:gd name="connsiteX6" fmla="*/ 625479 w 647465"/>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65" h="45873">
                  <a:moveTo>
                    <a:pt x="625479" y="45873"/>
                  </a:moveTo>
                  <a:lnTo>
                    <a:pt x="21987" y="45873"/>
                  </a:lnTo>
                  <a:cubicBezTo>
                    <a:pt x="9856" y="45873"/>
                    <a:pt x="0" y="35591"/>
                    <a:pt x="0" y="22937"/>
                  </a:cubicBezTo>
                  <a:cubicBezTo>
                    <a:pt x="0" y="10282"/>
                    <a:pt x="9856" y="0"/>
                    <a:pt x="21987" y="0"/>
                  </a:cubicBezTo>
                  <a:lnTo>
                    <a:pt x="625479" y="0"/>
                  </a:lnTo>
                  <a:cubicBezTo>
                    <a:pt x="637609" y="0"/>
                    <a:pt x="647465" y="10282"/>
                    <a:pt x="647465" y="22937"/>
                  </a:cubicBezTo>
                  <a:cubicBezTo>
                    <a:pt x="647465" y="35591"/>
                    <a:pt x="637609" y="45873"/>
                    <a:pt x="625479" y="45873"/>
                  </a:cubicBezTo>
                  <a:close/>
                </a:path>
              </a:pathLst>
            </a:custGeom>
            <a:solidFill>
              <a:srgbClr val="0A5CBA"/>
            </a:solidFill>
            <a:ln w="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B82D7D5-6C4C-4EEC-3A83-1B1F6DB7321B}"/>
                </a:ext>
              </a:extLst>
            </p:cNvPr>
            <p:cNvSpPr/>
            <p:nvPr/>
          </p:nvSpPr>
          <p:spPr>
            <a:xfrm>
              <a:off x="2433232" y="2527961"/>
              <a:ext cx="647465" cy="45873"/>
            </a:xfrm>
            <a:custGeom>
              <a:avLst/>
              <a:gdLst>
                <a:gd name="connsiteX0" fmla="*/ 625479 w 647465"/>
                <a:gd name="connsiteY0" fmla="*/ 45873 h 45873"/>
                <a:gd name="connsiteX1" fmla="*/ 21987 w 647465"/>
                <a:gd name="connsiteY1" fmla="*/ 45873 h 45873"/>
                <a:gd name="connsiteX2" fmla="*/ 0 w 647465"/>
                <a:gd name="connsiteY2" fmla="*/ 22937 h 45873"/>
                <a:gd name="connsiteX3" fmla="*/ 21987 w 647465"/>
                <a:gd name="connsiteY3" fmla="*/ 0 h 45873"/>
                <a:gd name="connsiteX4" fmla="*/ 625479 w 647465"/>
                <a:gd name="connsiteY4" fmla="*/ 0 h 45873"/>
                <a:gd name="connsiteX5" fmla="*/ 647465 w 647465"/>
                <a:gd name="connsiteY5" fmla="*/ 22937 h 45873"/>
                <a:gd name="connsiteX6" fmla="*/ 625479 w 647465"/>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465" h="45873">
                  <a:moveTo>
                    <a:pt x="625479" y="45873"/>
                  </a:moveTo>
                  <a:lnTo>
                    <a:pt x="21987" y="45873"/>
                  </a:lnTo>
                  <a:cubicBezTo>
                    <a:pt x="9856" y="45873"/>
                    <a:pt x="0" y="35591"/>
                    <a:pt x="0" y="22937"/>
                  </a:cubicBezTo>
                  <a:cubicBezTo>
                    <a:pt x="0" y="10282"/>
                    <a:pt x="9856" y="0"/>
                    <a:pt x="21987" y="0"/>
                  </a:cubicBezTo>
                  <a:lnTo>
                    <a:pt x="625479" y="0"/>
                  </a:lnTo>
                  <a:cubicBezTo>
                    <a:pt x="637609" y="0"/>
                    <a:pt x="647465" y="10282"/>
                    <a:pt x="647465" y="22937"/>
                  </a:cubicBezTo>
                  <a:cubicBezTo>
                    <a:pt x="647465" y="35591"/>
                    <a:pt x="637609" y="45873"/>
                    <a:pt x="625479" y="45873"/>
                  </a:cubicBezTo>
                  <a:close/>
                </a:path>
              </a:pathLst>
            </a:custGeom>
            <a:solidFill>
              <a:srgbClr val="0A5CBA"/>
            </a:solidFill>
            <a:ln w="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84BEB2A-8F4A-DBF3-0A93-1A2A04CD9F21}"/>
                </a:ext>
              </a:extLst>
            </p:cNvPr>
            <p:cNvSpPr/>
            <p:nvPr/>
          </p:nvSpPr>
          <p:spPr>
            <a:xfrm>
              <a:off x="2433232" y="2656880"/>
              <a:ext cx="334346" cy="45873"/>
            </a:xfrm>
            <a:custGeom>
              <a:avLst/>
              <a:gdLst>
                <a:gd name="connsiteX0" fmla="*/ 312360 w 334346"/>
                <a:gd name="connsiteY0" fmla="*/ 45873 h 45873"/>
                <a:gd name="connsiteX1" fmla="*/ 21987 w 334346"/>
                <a:gd name="connsiteY1" fmla="*/ 45873 h 45873"/>
                <a:gd name="connsiteX2" fmla="*/ 0 w 334346"/>
                <a:gd name="connsiteY2" fmla="*/ 22937 h 45873"/>
                <a:gd name="connsiteX3" fmla="*/ 21987 w 334346"/>
                <a:gd name="connsiteY3" fmla="*/ 0 h 45873"/>
                <a:gd name="connsiteX4" fmla="*/ 312360 w 334346"/>
                <a:gd name="connsiteY4" fmla="*/ 0 h 45873"/>
                <a:gd name="connsiteX5" fmla="*/ 334347 w 334346"/>
                <a:gd name="connsiteY5" fmla="*/ 22937 h 45873"/>
                <a:gd name="connsiteX6" fmla="*/ 312360 w 334346"/>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346" h="45873">
                  <a:moveTo>
                    <a:pt x="312360" y="45873"/>
                  </a:moveTo>
                  <a:lnTo>
                    <a:pt x="21987" y="45873"/>
                  </a:lnTo>
                  <a:cubicBezTo>
                    <a:pt x="9856" y="45873"/>
                    <a:pt x="0" y="35591"/>
                    <a:pt x="0" y="22937"/>
                  </a:cubicBezTo>
                  <a:cubicBezTo>
                    <a:pt x="0" y="10282"/>
                    <a:pt x="9856" y="0"/>
                    <a:pt x="21987" y="0"/>
                  </a:cubicBezTo>
                  <a:lnTo>
                    <a:pt x="312360" y="0"/>
                  </a:lnTo>
                  <a:cubicBezTo>
                    <a:pt x="324491" y="0"/>
                    <a:pt x="334347" y="10282"/>
                    <a:pt x="334347" y="22937"/>
                  </a:cubicBezTo>
                  <a:cubicBezTo>
                    <a:pt x="334347" y="35591"/>
                    <a:pt x="324491" y="45873"/>
                    <a:pt x="312360" y="45873"/>
                  </a:cubicBezTo>
                  <a:close/>
                </a:path>
              </a:pathLst>
            </a:custGeom>
            <a:solidFill>
              <a:srgbClr val="0A5CBA"/>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AD7AD8F-FCC6-697A-7DD9-FD3B6D775340}"/>
                </a:ext>
              </a:extLst>
            </p:cNvPr>
            <p:cNvSpPr/>
            <p:nvPr/>
          </p:nvSpPr>
          <p:spPr>
            <a:xfrm>
              <a:off x="2433232" y="2785799"/>
              <a:ext cx="334346" cy="45873"/>
            </a:xfrm>
            <a:custGeom>
              <a:avLst/>
              <a:gdLst>
                <a:gd name="connsiteX0" fmla="*/ 312360 w 334346"/>
                <a:gd name="connsiteY0" fmla="*/ 45873 h 45873"/>
                <a:gd name="connsiteX1" fmla="*/ 21987 w 334346"/>
                <a:gd name="connsiteY1" fmla="*/ 45873 h 45873"/>
                <a:gd name="connsiteX2" fmla="*/ 0 w 334346"/>
                <a:gd name="connsiteY2" fmla="*/ 22937 h 45873"/>
                <a:gd name="connsiteX3" fmla="*/ 21987 w 334346"/>
                <a:gd name="connsiteY3" fmla="*/ 0 h 45873"/>
                <a:gd name="connsiteX4" fmla="*/ 312360 w 334346"/>
                <a:gd name="connsiteY4" fmla="*/ 0 h 45873"/>
                <a:gd name="connsiteX5" fmla="*/ 334347 w 334346"/>
                <a:gd name="connsiteY5" fmla="*/ 22937 h 45873"/>
                <a:gd name="connsiteX6" fmla="*/ 312360 w 334346"/>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346" h="45873">
                  <a:moveTo>
                    <a:pt x="312360" y="45873"/>
                  </a:moveTo>
                  <a:lnTo>
                    <a:pt x="21987" y="45873"/>
                  </a:lnTo>
                  <a:cubicBezTo>
                    <a:pt x="9856" y="45873"/>
                    <a:pt x="0" y="35591"/>
                    <a:pt x="0" y="22937"/>
                  </a:cubicBezTo>
                  <a:cubicBezTo>
                    <a:pt x="0" y="10282"/>
                    <a:pt x="9856" y="0"/>
                    <a:pt x="21987" y="0"/>
                  </a:cubicBezTo>
                  <a:lnTo>
                    <a:pt x="312360" y="0"/>
                  </a:lnTo>
                  <a:cubicBezTo>
                    <a:pt x="324491" y="0"/>
                    <a:pt x="334347" y="10282"/>
                    <a:pt x="334347" y="22937"/>
                  </a:cubicBezTo>
                  <a:cubicBezTo>
                    <a:pt x="334347" y="35591"/>
                    <a:pt x="324491" y="45873"/>
                    <a:pt x="312360" y="45873"/>
                  </a:cubicBezTo>
                  <a:close/>
                </a:path>
              </a:pathLst>
            </a:custGeom>
            <a:solidFill>
              <a:srgbClr val="0A5CBA"/>
            </a:solidFill>
            <a:ln w="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8E90C43-28C4-A76D-8E0E-ADA1C56C6410}"/>
                </a:ext>
              </a:extLst>
            </p:cNvPr>
            <p:cNvSpPr/>
            <p:nvPr/>
          </p:nvSpPr>
          <p:spPr>
            <a:xfrm>
              <a:off x="2433232" y="2914719"/>
              <a:ext cx="334346" cy="45873"/>
            </a:xfrm>
            <a:custGeom>
              <a:avLst/>
              <a:gdLst>
                <a:gd name="connsiteX0" fmla="*/ 312360 w 334346"/>
                <a:gd name="connsiteY0" fmla="*/ 45873 h 45873"/>
                <a:gd name="connsiteX1" fmla="*/ 21987 w 334346"/>
                <a:gd name="connsiteY1" fmla="*/ 45873 h 45873"/>
                <a:gd name="connsiteX2" fmla="*/ 0 w 334346"/>
                <a:gd name="connsiteY2" fmla="*/ 22937 h 45873"/>
                <a:gd name="connsiteX3" fmla="*/ 21987 w 334346"/>
                <a:gd name="connsiteY3" fmla="*/ 0 h 45873"/>
                <a:gd name="connsiteX4" fmla="*/ 312360 w 334346"/>
                <a:gd name="connsiteY4" fmla="*/ 0 h 45873"/>
                <a:gd name="connsiteX5" fmla="*/ 334347 w 334346"/>
                <a:gd name="connsiteY5" fmla="*/ 22937 h 45873"/>
                <a:gd name="connsiteX6" fmla="*/ 312360 w 334346"/>
                <a:gd name="connsiteY6" fmla="*/ 4587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346" h="45873">
                  <a:moveTo>
                    <a:pt x="312360" y="45873"/>
                  </a:moveTo>
                  <a:lnTo>
                    <a:pt x="21987" y="45873"/>
                  </a:lnTo>
                  <a:cubicBezTo>
                    <a:pt x="9856" y="45873"/>
                    <a:pt x="0" y="35591"/>
                    <a:pt x="0" y="22937"/>
                  </a:cubicBezTo>
                  <a:cubicBezTo>
                    <a:pt x="0" y="10282"/>
                    <a:pt x="9856" y="0"/>
                    <a:pt x="21987" y="0"/>
                  </a:cubicBezTo>
                  <a:lnTo>
                    <a:pt x="312360" y="0"/>
                  </a:lnTo>
                  <a:cubicBezTo>
                    <a:pt x="324491" y="0"/>
                    <a:pt x="334347" y="10282"/>
                    <a:pt x="334347" y="22937"/>
                  </a:cubicBezTo>
                  <a:cubicBezTo>
                    <a:pt x="334347" y="35591"/>
                    <a:pt x="324491" y="45873"/>
                    <a:pt x="312360" y="45873"/>
                  </a:cubicBezTo>
                  <a:close/>
                </a:path>
              </a:pathLst>
            </a:custGeom>
            <a:solidFill>
              <a:srgbClr val="0A5CBA"/>
            </a:solid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B251E6-F2A7-92E4-A2F7-2F590ACA38E3}"/>
                </a:ext>
              </a:extLst>
            </p:cNvPr>
            <p:cNvSpPr/>
            <p:nvPr/>
          </p:nvSpPr>
          <p:spPr>
            <a:xfrm>
              <a:off x="2844153" y="2682980"/>
              <a:ext cx="239577" cy="373312"/>
            </a:xfrm>
            <a:custGeom>
              <a:avLst/>
              <a:gdLst>
                <a:gd name="connsiteX0" fmla="*/ 194088 w 239577"/>
                <a:gd name="connsiteY0" fmla="*/ 373312 h 373312"/>
                <a:gd name="connsiteX1" fmla="*/ 44731 w 239577"/>
                <a:gd name="connsiteY1" fmla="*/ 373312 h 373312"/>
                <a:gd name="connsiteX2" fmla="*/ 0 w 239577"/>
                <a:gd name="connsiteY2" fmla="*/ 326648 h 373312"/>
                <a:gd name="connsiteX3" fmla="*/ 0 w 239577"/>
                <a:gd name="connsiteY3" fmla="*/ 288684 h 373312"/>
                <a:gd name="connsiteX4" fmla="*/ 21987 w 239577"/>
                <a:gd name="connsiteY4" fmla="*/ 265748 h 373312"/>
                <a:gd name="connsiteX5" fmla="*/ 43973 w 239577"/>
                <a:gd name="connsiteY5" fmla="*/ 288684 h 373312"/>
                <a:gd name="connsiteX6" fmla="*/ 43973 w 239577"/>
                <a:gd name="connsiteY6" fmla="*/ 326648 h 373312"/>
                <a:gd name="connsiteX7" fmla="*/ 194846 w 239577"/>
                <a:gd name="connsiteY7" fmla="*/ 328230 h 373312"/>
                <a:gd name="connsiteX8" fmla="*/ 196362 w 239577"/>
                <a:gd name="connsiteY8" fmla="*/ 211175 h 373312"/>
                <a:gd name="connsiteX9" fmla="*/ 120547 w 239577"/>
                <a:gd name="connsiteY9" fmla="*/ 209593 h 373312"/>
                <a:gd name="connsiteX10" fmla="*/ 45489 w 239577"/>
                <a:gd name="connsiteY10" fmla="*/ 209593 h 373312"/>
                <a:gd name="connsiteX11" fmla="*/ 758 w 239577"/>
                <a:gd name="connsiteY11" fmla="*/ 162929 h 373312"/>
                <a:gd name="connsiteX12" fmla="*/ 758 w 239577"/>
                <a:gd name="connsiteY12" fmla="*/ 46664 h 373312"/>
                <a:gd name="connsiteX13" fmla="*/ 45489 w 239577"/>
                <a:gd name="connsiteY13" fmla="*/ 0 h 373312"/>
                <a:gd name="connsiteX14" fmla="*/ 194846 w 239577"/>
                <a:gd name="connsiteY14" fmla="*/ 0 h 373312"/>
                <a:gd name="connsiteX15" fmla="*/ 239577 w 239577"/>
                <a:gd name="connsiteY15" fmla="*/ 46664 h 373312"/>
                <a:gd name="connsiteX16" fmla="*/ 239577 w 239577"/>
                <a:gd name="connsiteY16" fmla="*/ 84628 h 373312"/>
                <a:gd name="connsiteX17" fmla="*/ 217591 w 239577"/>
                <a:gd name="connsiteY17" fmla="*/ 107565 h 373312"/>
                <a:gd name="connsiteX18" fmla="*/ 195604 w 239577"/>
                <a:gd name="connsiteY18" fmla="*/ 84628 h 373312"/>
                <a:gd name="connsiteX19" fmla="*/ 195604 w 239577"/>
                <a:gd name="connsiteY19" fmla="*/ 46664 h 373312"/>
                <a:gd name="connsiteX20" fmla="*/ 44731 w 239577"/>
                <a:gd name="connsiteY20" fmla="*/ 45082 h 373312"/>
                <a:gd name="connsiteX21" fmla="*/ 43215 w 239577"/>
                <a:gd name="connsiteY21" fmla="*/ 162138 h 373312"/>
                <a:gd name="connsiteX22" fmla="*/ 119031 w 239577"/>
                <a:gd name="connsiteY22" fmla="*/ 163720 h 373312"/>
                <a:gd name="connsiteX23" fmla="*/ 194088 w 239577"/>
                <a:gd name="connsiteY23" fmla="*/ 163720 h 373312"/>
                <a:gd name="connsiteX24" fmla="*/ 238819 w 239577"/>
                <a:gd name="connsiteY24" fmla="*/ 210384 h 373312"/>
                <a:gd name="connsiteX25" fmla="*/ 238819 w 239577"/>
                <a:gd name="connsiteY25" fmla="*/ 326648 h 373312"/>
                <a:gd name="connsiteX26" fmla="*/ 194088 w 239577"/>
                <a:gd name="connsiteY26" fmla="*/ 373312 h 37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9577" h="373312">
                  <a:moveTo>
                    <a:pt x="194088" y="373312"/>
                  </a:moveTo>
                  <a:lnTo>
                    <a:pt x="44731" y="373312"/>
                  </a:lnTo>
                  <a:cubicBezTo>
                    <a:pt x="19712" y="373312"/>
                    <a:pt x="0" y="351958"/>
                    <a:pt x="0" y="326648"/>
                  </a:cubicBezTo>
                  <a:lnTo>
                    <a:pt x="0" y="288684"/>
                  </a:lnTo>
                  <a:cubicBezTo>
                    <a:pt x="0" y="276030"/>
                    <a:pt x="9856" y="265748"/>
                    <a:pt x="21987" y="265748"/>
                  </a:cubicBezTo>
                  <a:cubicBezTo>
                    <a:pt x="34117" y="265748"/>
                    <a:pt x="43973" y="276030"/>
                    <a:pt x="43973" y="288684"/>
                  </a:cubicBezTo>
                  <a:lnTo>
                    <a:pt x="43973" y="326648"/>
                  </a:lnTo>
                  <a:lnTo>
                    <a:pt x="194846" y="328230"/>
                  </a:lnTo>
                  <a:lnTo>
                    <a:pt x="196362" y="211175"/>
                  </a:lnTo>
                  <a:lnTo>
                    <a:pt x="120547" y="209593"/>
                  </a:lnTo>
                  <a:lnTo>
                    <a:pt x="45489" y="209593"/>
                  </a:lnTo>
                  <a:cubicBezTo>
                    <a:pt x="20470" y="209593"/>
                    <a:pt x="758" y="188238"/>
                    <a:pt x="758" y="162929"/>
                  </a:cubicBezTo>
                  <a:lnTo>
                    <a:pt x="758" y="46664"/>
                  </a:lnTo>
                  <a:cubicBezTo>
                    <a:pt x="758" y="20564"/>
                    <a:pt x="21228" y="0"/>
                    <a:pt x="45489" y="0"/>
                  </a:cubicBezTo>
                  <a:lnTo>
                    <a:pt x="194846" y="0"/>
                  </a:lnTo>
                  <a:cubicBezTo>
                    <a:pt x="219865" y="0"/>
                    <a:pt x="239577" y="21355"/>
                    <a:pt x="239577" y="46664"/>
                  </a:cubicBezTo>
                  <a:lnTo>
                    <a:pt x="239577" y="84628"/>
                  </a:lnTo>
                  <a:cubicBezTo>
                    <a:pt x="239577" y="97283"/>
                    <a:pt x="229721" y="107565"/>
                    <a:pt x="217591" y="107565"/>
                  </a:cubicBezTo>
                  <a:cubicBezTo>
                    <a:pt x="205460" y="107565"/>
                    <a:pt x="195604" y="97283"/>
                    <a:pt x="195604" y="84628"/>
                  </a:cubicBezTo>
                  <a:lnTo>
                    <a:pt x="195604" y="46664"/>
                  </a:lnTo>
                  <a:lnTo>
                    <a:pt x="44731" y="45082"/>
                  </a:lnTo>
                  <a:lnTo>
                    <a:pt x="43215" y="162138"/>
                  </a:lnTo>
                  <a:lnTo>
                    <a:pt x="119031" y="163720"/>
                  </a:lnTo>
                  <a:lnTo>
                    <a:pt x="194088" y="163720"/>
                  </a:lnTo>
                  <a:cubicBezTo>
                    <a:pt x="219107" y="163720"/>
                    <a:pt x="238819" y="185074"/>
                    <a:pt x="238819" y="210384"/>
                  </a:cubicBezTo>
                  <a:lnTo>
                    <a:pt x="238819" y="326648"/>
                  </a:lnTo>
                  <a:cubicBezTo>
                    <a:pt x="238819" y="352749"/>
                    <a:pt x="218349" y="373312"/>
                    <a:pt x="194088" y="373312"/>
                  </a:cubicBezTo>
                  <a:close/>
                </a:path>
              </a:pathLst>
            </a:custGeom>
            <a:solidFill>
              <a:srgbClr val="F77955"/>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4FFFB26-1623-7077-64EA-15BB0C2FF7C0}"/>
                </a:ext>
              </a:extLst>
            </p:cNvPr>
            <p:cNvSpPr/>
            <p:nvPr/>
          </p:nvSpPr>
          <p:spPr>
            <a:xfrm>
              <a:off x="2941197" y="2648180"/>
              <a:ext cx="43973" cy="441331"/>
            </a:xfrm>
            <a:custGeom>
              <a:avLst/>
              <a:gdLst>
                <a:gd name="connsiteX0" fmla="*/ 21987 w 43973"/>
                <a:gd name="connsiteY0" fmla="*/ 441331 h 441331"/>
                <a:gd name="connsiteX1" fmla="*/ 0 w 43973"/>
                <a:gd name="connsiteY1" fmla="*/ 418395 h 441331"/>
                <a:gd name="connsiteX2" fmla="*/ 0 w 43973"/>
                <a:gd name="connsiteY2" fmla="*/ 22937 h 441331"/>
                <a:gd name="connsiteX3" fmla="*/ 21987 w 43973"/>
                <a:gd name="connsiteY3" fmla="*/ 0 h 441331"/>
                <a:gd name="connsiteX4" fmla="*/ 43973 w 43973"/>
                <a:gd name="connsiteY4" fmla="*/ 22937 h 441331"/>
                <a:gd name="connsiteX5" fmla="*/ 43973 w 43973"/>
                <a:gd name="connsiteY5" fmla="*/ 418395 h 441331"/>
                <a:gd name="connsiteX6" fmla="*/ 21987 w 43973"/>
                <a:gd name="connsiteY6" fmla="*/ 441331 h 44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3" h="441331">
                  <a:moveTo>
                    <a:pt x="21987" y="441331"/>
                  </a:moveTo>
                  <a:cubicBezTo>
                    <a:pt x="9856" y="441331"/>
                    <a:pt x="0" y="431049"/>
                    <a:pt x="0" y="418395"/>
                  </a:cubicBezTo>
                  <a:lnTo>
                    <a:pt x="0" y="22937"/>
                  </a:lnTo>
                  <a:cubicBezTo>
                    <a:pt x="0" y="10282"/>
                    <a:pt x="9856" y="0"/>
                    <a:pt x="21987" y="0"/>
                  </a:cubicBezTo>
                  <a:cubicBezTo>
                    <a:pt x="34117" y="0"/>
                    <a:pt x="43973" y="10282"/>
                    <a:pt x="43973" y="22937"/>
                  </a:cubicBezTo>
                  <a:lnTo>
                    <a:pt x="43973" y="418395"/>
                  </a:lnTo>
                  <a:cubicBezTo>
                    <a:pt x="43973" y="431049"/>
                    <a:pt x="34117" y="441331"/>
                    <a:pt x="21987" y="441331"/>
                  </a:cubicBezTo>
                  <a:close/>
                </a:path>
              </a:pathLst>
            </a:custGeom>
            <a:solidFill>
              <a:srgbClr val="F77955"/>
            </a:solidFill>
            <a:ln w="0" cap="flat">
              <a:noFill/>
              <a:prstDash val="solid"/>
              <a:miter/>
            </a:ln>
          </p:spPr>
          <p:txBody>
            <a:bodyPr rtlCol="0" anchor="ctr"/>
            <a:lstStyle/>
            <a:p>
              <a:endParaRPr lang="en-US" dirty="0"/>
            </a:p>
          </p:txBody>
        </p:sp>
      </p:grpSp>
      <p:sp>
        <p:nvSpPr>
          <p:cNvPr id="54" name="TextBox 53">
            <a:extLst>
              <a:ext uri="{FF2B5EF4-FFF2-40B4-BE49-F238E27FC236}">
                <a16:creationId xmlns:a16="http://schemas.microsoft.com/office/drawing/2014/main" id="{3FDFF130-8DAB-F4E2-FFCC-CAD8A400A7CE}"/>
              </a:ext>
            </a:extLst>
          </p:cNvPr>
          <p:cNvSpPr txBox="1"/>
          <p:nvPr userDrawn="1"/>
        </p:nvSpPr>
        <p:spPr>
          <a:xfrm>
            <a:off x="841248" y="649224"/>
            <a:ext cx="11350752"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Crucial Takeaways</a:t>
            </a:r>
          </a:p>
        </p:txBody>
      </p:sp>
    </p:spTree>
    <p:extLst>
      <p:ext uri="{BB962C8B-B14F-4D97-AF65-F5344CB8AC3E}">
        <p14:creationId xmlns:p14="http://schemas.microsoft.com/office/powerpoint/2010/main" val="2273371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13" name="Freeform 12">
            <a:extLst>
              <a:ext uri="{FF2B5EF4-FFF2-40B4-BE49-F238E27FC236}">
                <a16:creationId xmlns:a16="http://schemas.microsoft.com/office/drawing/2014/main" id="{A7DEEDAC-3896-7433-8777-C16F7CD24A4E}"/>
              </a:ext>
            </a:extLst>
          </p:cNvPr>
          <p:cNvSpPr/>
          <p:nvPr userDrawn="1"/>
        </p:nvSpPr>
        <p:spPr>
          <a:xfrm flipH="1">
            <a:off x="8689907" y="0"/>
            <a:ext cx="3502091" cy="6858000"/>
          </a:xfrm>
          <a:custGeom>
            <a:avLst/>
            <a:gdLst>
              <a:gd name="connsiteX0" fmla="*/ 0 w 1814443"/>
              <a:gd name="connsiteY0" fmla="*/ 0 h 6858000"/>
              <a:gd name="connsiteX1" fmla="*/ 1814443 w 1814443"/>
              <a:gd name="connsiteY1" fmla="*/ 0 h 6858000"/>
              <a:gd name="connsiteX2" fmla="*/ 619595 w 1814443"/>
              <a:gd name="connsiteY2" fmla="*/ 6858000 h 6858000"/>
              <a:gd name="connsiteX3" fmla="*/ 0 w 18144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14443" h="6858000">
                <a:moveTo>
                  <a:pt x="0" y="0"/>
                </a:moveTo>
                <a:lnTo>
                  <a:pt x="1814443" y="0"/>
                </a:lnTo>
                <a:lnTo>
                  <a:pt x="619595" y="6858000"/>
                </a:lnTo>
                <a:lnTo>
                  <a:pt x="0" y="6858000"/>
                </a:lnTo>
                <a:close/>
              </a:path>
            </a:pathLst>
          </a:custGeom>
          <a:solidFill>
            <a:srgbClr val="F2FAFE"/>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D6D0038-4BE0-C48E-84E2-603A26836C96}"/>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Avoided Costs and ROI</a:t>
            </a:r>
          </a:p>
        </p:txBody>
      </p:sp>
      <p:sp>
        <p:nvSpPr>
          <p:cNvPr id="4" name="Rectangle 3">
            <a:extLst>
              <a:ext uri="{FF2B5EF4-FFF2-40B4-BE49-F238E27FC236}">
                <a16:creationId xmlns:a16="http://schemas.microsoft.com/office/drawing/2014/main" id="{F926222A-AC9E-626A-8930-401C208C31B9}"/>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75">
            <a:extLst>
              <a:ext uri="{FF2B5EF4-FFF2-40B4-BE49-F238E27FC236}">
                <a16:creationId xmlns:a16="http://schemas.microsoft.com/office/drawing/2014/main" id="{294972A5-7D0A-D2E2-E7F9-8003093C4130}"/>
              </a:ext>
            </a:extLst>
          </p:cNvPr>
          <p:cNvSpPr>
            <a:spLocks noGrp="1"/>
          </p:cNvSpPr>
          <p:nvPr>
            <p:ph type="body" sz="quarter" idx="10"/>
          </p:nvPr>
        </p:nvSpPr>
        <p:spPr>
          <a:xfrm>
            <a:off x="914400" y="1454150"/>
            <a:ext cx="6025896" cy="4754626"/>
          </a:xfrm>
          <a:prstGeom prst="rect">
            <a:avLst/>
          </a:prstGeom>
        </p:spPr>
        <p:txBody>
          <a:bodyPr lIns="0"/>
          <a:lstStyle>
            <a:lvl1pPr marL="0" indent="0">
              <a:lnSpc>
                <a:spcPct val="100000"/>
              </a:lnSpc>
              <a:buNone/>
              <a:defRPr sz="1800" b="1" i="0">
                <a:solidFill>
                  <a:srgbClr val="002855"/>
                </a:solidFill>
                <a:latin typeface="Domine" panose="02040503040403060204" pitchFamily="18" charset="0"/>
              </a:defRPr>
            </a:lvl1pPr>
            <a:lvl2pPr marL="742950" indent="-285750">
              <a:lnSpc>
                <a:spcPct val="100000"/>
              </a:lnSpc>
              <a:buFont typeface="Wingdings" pitchFamily="2" charset="2"/>
              <a:buChar char="§"/>
              <a:defRPr sz="1800">
                <a:solidFill>
                  <a:srgbClr val="002855"/>
                </a:solidFill>
              </a:defRPr>
            </a:lvl2pPr>
            <a:lvl3pPr>
              <a:lnSpc>
                <a:spcPct val="100000"/>
              </a:lnSpc>
              <a:defRPr sz="1600">
                <a:solidFill>
                  <a:srgbClr val="002855"/>
                </a:solidFill>
              </a:defRPr>
            </a:lvl3pPr>
            <a:lvl4pPr>
              <a:lnSpc>
                <a:spcPct val="100000"/>
              </a:lnSpc>
              <a:defRPr sz="1400">
                <a:solidFill>
                  <a:srgbClr val="002855"/>
                </a:solidFill>
              </a:defRPr>
            </a:lvl4pPr>
            <a:lvl5pPr>
              <a:lnSpc>
                <a:spcPct val="100000"/>
              </a:lnSpc>
              <a:defRPr sz="1400">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aphic 5">
            <a:extLst>
              <a:ext uri="{FF2B5EF4-FFF2-40B4-BE49-F238E27FC236}">
                <a16:creationId xmlns:a16="http://schemas.microsoft.com/office/drawing/2014/main" id="{28A75E2B-1448-626C-274B-54B59F516358}"/>
              </a:ext>
            </a:extLst>
          </p:cNvPr>
          <p:cNvGrpSpPr/>
          <p:nvPr/>
        </p:nvGrpSpPr>
        <p:grpSpPr>
          <a:xfrm>
            <a:off x="7995701" y="2237730"/>
            <a:ext cx="2645350" cy="2382541"/>
            <a:chOff x="8225256" y="2444169"/>
            <a:chExt cx="2186240" cy="1969042"/>
          </a:xfrm>
        </p:grpSpPr>
        <p:sp>
          <p:nvSpPr>
            <p:cNvPr id="15" name="Freeform 14">
              <a:extLst>
                <a:ext uri="{FF2B5EF4-FFF2-40B4-BE49-F238E27FC236}">
                  <a16:creationId xmlns:a16="http://schemas.microsoft.com/office/drawing/2014/main" id="{2BC1B49B-0609-E5AB-184B-71F5EB6E0D1B}"/>
                </a:ext>
              </a:extLst>
            </p:cNvPr>
            <p:cNvSpPr/>
            <p:nvPr/>
          </p:nvSpPr>
          <p:spPr>
            <a:xfrm>
              <a:off x="10053737" y="2969474"/>
              <a:ext cx="357760" cy="1293710"/>
            </a:xfrm>
            <a:custGeom>
              <a:avLst/>
              <a:gdLst>
                <a:gd name="connsiteX0" fmla="*/ 109251 w 357760"/>
                <a:gd name="connsiteY0" fmla="*/ 444170 h 1293710"/>
                <a:gd name="connsiteX1" fmla="*/ 109198 w 357760"/>
                <a:gd name="connsiteY1" fmla="*/ 158285 h 1293710"/>
                <a:gd name="connsiteX2" fmla="*/ 241206 w 357760"/>
                <a:gd name="connsiteY2" fmla="*/ 726 h 1293710"/>
                <a:gd name="connsiteX3" fmla="*/ 250573 w 357760"/>
                <a:gd name="connsiteY3" fmla="*/ 0 h 1293710"/>
                <a:gd name="connsiteX4" fmla="*/ 310047 w 357760"/>
                <a:gd name="connsiteY4" fmla="*/ 50990 h 1293710"/>
                <a:gd name="connsiteX5" fmla="*/ 355708 w 357760"/>
                <a:gd name="connsiteY5" fmla="*/ 637456 h 1293710"/>
                <a:gd name="connsiteX6" fmla="*/ 318873 w 357760"/>
                <a:gd name="connsiteY6" fmla="*/ 812522 h 1293710"/>
                <a:gd name="connsiteX7" fmla="*/ 0 w 357760"/>
                <a:gd name="connsiteY7" fmla="*/ 1293711 h 12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60" h="1293710">
                  <a:moveTo>
                    <a:pt x="109251" y="444170"/>
                  </a:moveTo>
                  <a:lnTo>
                    <a:pt x="109198" y="158285"/>
                  </a:lnTo>
                  <a:cubicBezTo>
                    <a:pt x="111295" y="71887"/>
                    <a:pt x="164806" y="12639"/>
                    <a:pt x="241206" y="726"/>
                  </a:cubicBezTo>
                  <a:cubicBezTo>
                    <a:pt x="244359" y="237"/>
                    <a:pt x="247486" y="0"/>
                    <a:pt x="250573" y="0"/>
                  </a:cubicBezTo>
                  <a:cubicBezTo>
                    <a:pt x="279756" y="0"/>
                    <a:pt x="305403" y="21253"/>
                    <a:pt x="310047" y="50990"/>
                  </a:cubicBezTo>
                  <a:lnTo>
                    <a:pt x="355708" y="637456"/>
                  </a:lnTo>
                  <a:cubicBezTo>
                    <a:pt x="359560" y="703340"/>
                    <a:pt x="362687" y="741691"/>
                    <a:pt x="318873" y="812522"/>
                  </a:cubicBezTo>
                  <a:lnTo>
                    <a:pt x="0" y="1293711"/>
                  </a:lnTo>
                </a:path>
              </a:pathLst>
            </a:custGeom>
            <a:noFill/>
            <a:ln w="70945" cap="rnd">
              <a:solidFill>
                <a:srgbClr val="F77955"/>
              </a:solidFill>
              <a:prstDash val="solid"/>
              <a:round/>
            </a:ln>
          </p:spPr>
          <p:txBody>
            <a:bodyPr rtlCol="0" anchor="ctr"/>
            <a:lstStyle/>
            <a:p>
              <a:endParaRPr lang="en-US" dirty="0"/>
            </a:p>
          </p:txBody>
        </p:sp>
        <p:sp>
          <p:nvSpPr>
            <p:cNvPr id="16" name="Freeform 15">
              <a:extLst>
                <a:ext uri="{FF2B5EF4-FFF2-40B4-BE49-F238E27FC236}">
                  <a16:creationId xmlns:a16="http://schemas.microsoft.com/office/drawing/2014/main" id="{B285DCFE-4F93-C69A-5CB2-D77986295A83}"/>
                </a:ext>
              </a:extLst>
            </p:cNvPr>
            <p:cNvSpPr/>
            <p:nvPr/>
          </p:nvSpPr>
          <p:spPr>
            <a:xfrm>
              <a:off x="9509458" y="3489843"/>
              <a:ext cx="679268" cy="695623"/>
            </a:xfrm>
            <a:custGeom>
              <a:avLst/>
              <a:gdLst>
                <a:gd name="connsiteX0" fmla="*/ 2762 w 679268"/>
                <a:gd name="connsiteY0" fmla="*/ 695624 h 695623"/>
                <a:gd name="connsiteX1" fmla="*/ 52209 w 679268"/>
                <a:gd name="connsiteY1" fmla="*/ 456058 h 695623"/>
                <a:gd name="connsiteX2" fmla="*/ 309273 w 679268"/>
                <a:gd name="connsiteY2" fmla="*/ 276124 h 695623"/>
                <a:gd name="connsiteX3" fmla="*/ 482496 w 679268"/>
                <a:gd name="connsiteY3" fmla="*/ 47020 h 695623"/>
                <a:gd name="connsiteX4" fmla="*/ 646853 w 679268"/>
                <a:gd name="connsiteY4" fmla="*/ 22798 h 695623"/>
                <a:gd name="connsiteX5" fmla="*/ 679268 w 679268"/>
                <a:gd name="connsiteY5" fmla="*/ 86651 h 695623"/>
                <a:gd name="connsiteX6" fmla="*/ 665851 w 679268"/>
                <a:gd name="connsiteY6" fmla="*/ 130622 h 695623"/>
                <a:gd name="connsiteX7" fmla="*/ 446017 w 679268"/>
                <a:gd name="connsiteY7" fmla="*/ 457681 h 6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268" h="695623">
                  <a:moveTo>
                    <a:pt x="2762" y="695624"/>
                  </a:moveTo>
                  <a:cubicBezTo>
                    <a:pt x="-4956" y="617075"/>
                    <a:pt x="1099" y="545781"/>
                    <a:pt x="52209" y="456058"/>
                  </a:cubicBezTo>
                  <a:cubicBezTo>
                    <a:pt x="156274" y="273327"/>
                    <a:pt x="309273" y="276124"/>
                    <a:pt x="309273" y="276124"/>
                  </a:cubicBezTo>
                  <a:lnTo>
                    <a:pt x="482496" y="47020"/>
                  </a:lnTo>
                  <a:cubicBezTo>
                    <a:pt x="521494" y="-4550"/>
                    <a:pt x="594636" y="-15328"/>
                    <a:pt x="646853" y="22798"/>
                  </a:cubicBezTo>
                  <a:cubicBezTo>
                    <a:pt x="667975" y="38221"/>
                    <a:pt x="679268" y="62244"/>
                    <a:pt x="679268" y="86651"/>
                  </a:cubicBezTo>
                  <a:cubicBezTo>
                    <a:pt x="679268" y="101822"/>
                    <a:pt x="674915" y="117126"/>
                    <a:pt x="665851" y="130622"/>
                  </a:cubicBezTo>
                  <a:lnTo>
                    <a:pt x="446017" y="457681"/>
                  </a:lnTo>
                </a:path>
              </a:pathLst>
            </a:custGeom>
            <a:noFill/>
            <a:ln w="70945" cap="rnd">
              <a:solidFill>
                <a:srgbClr val="F77955"/>
              </a:solid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E37193A5-201C-621F-6D6F-52A6C565C476}"/>
                </a:ext>
              </a:extLst>
            </p:cNvPr>
            <p:cNvSpPr/>
            <p:nvPr/>
          </p:nvSpPr>
          <p:spPr>
            <a:xfrm>
              <a:off x="8225256" y="2969474"/>
              <a:ext cx="357760" cy="1293710"/>
            </a:xfrm>
            <a:custGeom>
              <a:avLst/>
              <a:gdLst>
                <a:gd name="connsiteX0" fmla="*/ 248510 w 357760"/>
                <a:gd name="connsiteY0" fmla="*/ 444170 h 1293710"/>
                <a:gd name="connsiteX1" fmla="*/ 248562 w 357760"/>
                <a:gd name="connsiteY1" fmla="*/ 158285 h 1293710"/>
                <a:gd name="connsiteX2" fmla="*/ 116554 w 357760"/>
                <a:gd name="connsiteY2" fmla="*/ 726 h 1293710"/>
                <a:gd name="connsiteX3" fmla="*/ 107187 w 357760"/>
                <a:gd name="connsiteY3" fmla="*/ 0 h 1293710"/>
                <a:gd name="connsiteX4" fmla="*/ 47713 w 357760"/>
                <a:gd name="connsiteY4" fmla="*/ 50990 h 1293710"/>
                <a:gd name="connsiteX5" fmla="*/ 2053 w 357760"/>
                <a:gd name="connsiteY5" fmla="*/ 637456 h 1293710"/>
                <a:gd name="connsiteX6" fmla="*/ 38887 w 357760"/>
                <a:gd name="connsiteY6" fmla="*/ 812522 h 1293710"/>
                <a:gd name="connsiteX7" fmla="*/ 357760 w 357760"/>
                <a:gd name="connsiteY7" fmla="*/ 1293711 h 12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760" h="1293710">
                  <a:moveTo>
                    <a:pt x="248510" y="444170"/>
                  </a:moveTo>
                  <a:lnTo>
                    <a:pt x="248562" y="158285"/>
                  </a:lnTo>
                  <a:cubicBezTo>
                    <a:pt x="246465" y="71887"/>
                    <a:pt x="192954" y="12639"/>
                    <a:pt x="116554" y="726"/>
                  </a:cubicBezTo>
                  <a:cubicBezTo>
                    <a:pt x="113401" y="237"/>
                    <a:pt x="110274" y="0"/>
                    <a:pt x="107187" y="0"/>
                  </a:cubicBezTo>
                  <a:cubicBezTo>
                    <a:pt x="78004" y="0"/>
                    <a:pt x="52357" y="21253"/>
                    <a:pt x="47713" y="50990"/>
                  </a:cubicBezTo>
                  <a:lnTo>
                    <a:pt x="2053" y="637456"/>
                  </a:lnTo>
                  <a:cubicBezTo>
                    <a:pt x="-1800" y="703340"/>
                    <a:pt x="-4927" y="741691"/>
                    <a:pt x="38887" y="812522"/>
                  </a:cubicBezTo>
                  <a:lnTo>
                    <a:pt x="357760" y="1293711"/>
                  </a:lnTo>
                </a:path>
              </a:pathLst>
            </a:custGeom>
            <a:noFill/>
            <a:ln w="70945" cap="rnd">
              <a:solidFill>
                <a:srgbClr val="F77955"/>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751024A8-25CF-C29C-EFCE-A9ED11E0F7FA}"/>
                </a:ext>
              </a:extLst>
            </p:cNvPr>
            <p:cNvSpPr/>
            <p:nvPr/>
          </p:nvSpPr>
          <p:spPr>
            <a:xfrm>
              <a:off x="8448026" y="3489843"/>
              <a:ext cx="679261" cy="695623"/>
            </a:xfrm>
            <a:custGeom>
              <a:avLst/>
              <a:gdLst>
                <a:gd name="connsiteX0" fmla="*/ 233251 w 679261"/>
                <a:gd name="connsiteY0" fmla="*/ 457681 h 695623"/>
                <a:gd name="connsiteX1" fmla="*/ 13417 w 679261"/>
                <a:gd name="connsiteY1" fmla="*/ 130622 h 695623"/>
                <a:gd name="connsiteX2" fmla="*/ 0 w 679261"/>
                <a:gd name="connsiteY2" fmla="*/ 86651 h 695623"/>
                <a:gd name="connsiteX3" fmla="*/ 32415 w 679261"/>
                <a:gd name="connsiteY3" fmla="*/ 22798 h 695623"/>
                <a:gd name="connsiteX4" fmla="*/ 196772 w 679261"/>
                <a:gd name="connsiteY4" fmla="*/ 47020 h 695623"/>
                <a:gd name="connsiteX5" fmla="*/ 369996 w 679261"/>
                <a:gd name="connsiteY5" fmla="*/ 276124 h 695623"/>
                <a:gd name="connsiteX6" fmla="*/ 627060 w 679261"/>
                <a:gd name="connsiteY6" fmla="*/ 456058 h 695623"/>
                <a:gd name="connsiteX7" fmla="*/ 676507 w 679261"/>
                <a:gd name="connsiteY7" fmla="*/ 695624 h 69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261" h="695623">
                  <a:moveTo>
                    <a:pt x="233251" y="457681"/>
                  </a:moveTo>
                  <a:lnTo>
                    <a:pt x="13417" y="130622"/>
                  </a:lnTo>
                  <a:cubicBezTo>
                    <a:pt x="4354" y="117126"/>
                    <a:pt x="0" y="101822"/>
                    <a:pt x="0" y="86651"/>
                  </a:cubicBezTo>
                  <a:cubicBezTo>
                    <a:pt x="0" y="62244"/>
                    <a:pt x="11293" y="38221"/>
                    <a:pt x="32415" y="22798"/>
                  </a:cubicBezTo>
                  <a:cubicBezTo>
                    <a:pt x="84633" y="-15328"/>
                    <a:pt x="157774" y="-4550"/>
                    <a:pt x="196772" y="47020"/>
                  </a:cubicBezTo>
                  <a:lnTo>
                    <a:pt x="369996" y="276124"/>
                  </a:lnTo>
                  <a:cubicBezTo>
                    <a:pt x="369996" y="276124"/>
                    <a:pt x="522994" y="273327"/>
                    <a:pt x="627060" y="456058"/>
                  </a:cubicBezTo>
                  <a:cubicBezTo>
                    <a:pt x="678156" y="545768"/>
                    <a:pt x="684211" y="617061"/>
                    <a:pt x="676507" y="695624"/>
                  </a:cubicBezTo>
                </a:path>
              </a:pathLst>
            </a:custGeom>
            <a:noFill/>
            <a:ln w="70945" cap="rnd">
              <a:solidFill>
                <a:srgbClr val="F77955"/>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8A60CAA-09A7-2FDD-5F82-F23600CF6074}"/>
                </a:ext>
              </a:extLst>
            </p:cNvPr>
            <p:cNvSpPr/>
            <p:nvPr/>
          </p:nvSpPr>
          <p:spPr>
            <a:xfrm>
              <a:off x="9453538" y="4268897"/>
              <a:ext cx="698195" cy="144314"/>
            </a:xfrm>
            <a:custGeom>
              <a:avLst/>
              <a:gdLst>
                <a:gd name="connsiteX0" fmla="*/ 1675 w 698195"/>
                <a:gd name="connsiteY0" fmla="*/ 141755 h 144314"/>
                <a:gd name="connsiteX1" fmla="*/ 0 w 698195"/>
                <a:gd name="connsiteY1" fmla="*/ 105 h 144314"/>
                <a:gd name="connsiteX2" fmla="*/ 698169 w 698195"/>
                <a:gd name="connsiteY2" fmla="*/ 0 h 144314"/>
                <a:gd name="connsiteX3" fmla="*/ 698196 w 698195"/>
                <a:gd name="connsiteY3" fmla="*/ 144314 h 144314"/>
              </a:gdLst>
              <a:ahLst/>
              <a:cxnLst>
                <a:cxn ang="0">
                  <a:pos x="connsiteX0" y="connsiteY0"/>
                </a:cxn>
                <a:cxn ang="0">
                  <a:pos x="connsiteX1" y="connsiteY1"/>
                </a:cxn>
                <a:cxn ang="0">
                  <a:pos x="connsiteX2" y="connsiteY2"/>
                </a:cxn>
                <a:cxn ang="0">
                  <a:pos x="connsiteX3" y="connsiteY3"/>
                </a:cxn>
              </a:cxnLst>
              <a:rect l="l" t="t" r="r" b="b"/>
              <a:pathLst>
                <a:path w="698195" h="144314">
                  <a:moveTo>
                    <a:pt x="1675" y="141755"/>
                  </a:moveTo>
                  <a:lnTo>
                    <a:pt x="0" y="105"/>
                  </a:lnTo>
                  <a:lnTo>
                    <a:pt x="698169" y="0"/>
                  </a:lnTo>
                  <a:lnTo>
                    <a:pt x="698196" y="144314"/>
                  </a:lnTo>
                </a:path>
              </a:pathLst>
            </a:custGeom>
            <a:noFill/>
            <a:ln w="70945" cap="rnd">
              <a:solidFill>
                <a:srgbClr val="0A5CBA"/>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23C42A7D-F370-5904-CB15-2F5B98552FB7}"/>
                </a:ext>
              </a:extLst>
            </p:cNvPr>
            <p:cNvSpPr/>
            <p:nvPr/>
          </p:nvSpPr>
          <p:spPr>
            <a:xfrm>
              <a:off x="8485006" y="4268897"/>
              <a:ext cx="698195" cy="144314"/>
            </a:xfrm>
            <a:custGeom>
              <a:avLst/>
              <a:gdLst>
                <a:gd name="connsiteX0" fmla="*/ 696520 w 698195"/>
                <a:gd name="connsiteY0" fmla="*/ 141755 h 144314"/>
                <a:gd name="connsiteX1" fmla="*/ 698196 w 698195"/>
                <a:gd name="connsiteY1" fmla="*/ 105 h 144314"/>
                <a:gd name="connsiteX2" fmla="*/ 26 w 698195"/>
                <a:gd name="connsiteY2" fmla="*/ 0 h 144314"/>
                <a:gd name="connsiteX3" fmla="*/ 0 w 698195"/>
                <a:gd name="connsiteY3" fmla="*/ 144314 h 144314"/>
              </a:gdLst>
              <a:ahLst/>
              <a:cxnLst>
                <a:cxn ang="0">
                  <a:pos x="connsiteX0" y="connsiteY0"/>
                </a:cxn>
                <a:cxn ang="0">
                  <a:pos x="connsiteX1" y="connsiteY1"/>
                </a:cxn>
                <a:cxn ang="0">
                  <a:pos x="connsiteX2" y="connsiteY2"/>
                </a:cxn>
                <a:cxn ang="0">
                  <a:pos x="connsiteX3" y="connsiteY3"/>
                </a:cxn>
              </a:cxnLst>
              <a:rect l="l" t="t" r="r" b="b"/>
              <a:pathLst>
                <a:path w="698195" h="144314">
                  <a:moveTo>
                    <a:pt x="696520" y="141755"/>
                  </a:moveTo>
                  <a:lnTo>
                    <a:pt x="698196" y="105"/>
                  </a:lnTo>
                  <a:lnTo>
                    <a:pt x="26" y="0"/>
                  </a:lnTo>
                  <a:lnTo>
                    <a:pt x="0" y="144314"/>
                  </a:lnTo>
                </a:path>
              </a:pathLst>
            </a:custGeom>
            <a:noFill/>
            <a:ln w="70945" cap="rnd">
              <a:solidFill>
                <a:srgbClr val="0A5CBA"/>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8F3B5D12-7290-5E4C-0E3B-8FD18F139EED}"/>
                </a:ext>
              </a:extLst>
            </p:cNvPr>
            <p:cNvSpPr/>
            <p:nvPr/>
          </p:nvSpPr>
          <p:spPr>
            <a:xfrm>
              <a:off x="9419935" y="3284329"/>
              <a:ext cx="306669" cy="188153"/>
            </a:xfrm>
            <a:custGeom>
              <a:avLst/>
              <a:gdLst>
                <a:gd name="connsiteX0" fmla="*/ 0 w 306669"/>
                <a:gd name="connsiteY0" fmla="*/ 188154 h 188153"/>
                <a:gd name="connsiteX1" fmla="*/ 306670 w 306669"/>
                <a:gd name="connsiteY1" fmla="*/ 0 h 188153"/>
              </a:gdLst>
              <a:ahLst/>
              <a:cxnLst>
                <a:cxn ang="0">
                  <a:pos x="connsiteX0" y="connsiteY0"/>
                </a:cxn>
                <a:cxn ang="0">
                  <a:pos x="connsiteX1" y="connsiteY1"/>
                </a:cxn>
              </a:cxnLst>
              <a:rect l="l" t="t" r="r" b="b"/>
              <a:pathLst>
                <a:path w="306669" h="188153">
                  <a:moveTo>
                    <a:pt x="0" y="188154"/>
                  </a:moveTo>
                  <a:cubicBezTo>
                    <a:pt x="117206" y="164895"/>
                    <a:pt x="226997" y="101267"/>
                    <a:pt x="306670" y="0"/>
                  </a:cubicBezTo>
                </a:path>
              </a:pathLst>
            </a:custGeom>
            <a:noFill/>
            <a:ln w="70945" cap="rnd">
              <a:solidFill>
                <a:srgbClr val="0A5CBA"/>
              </a:solidFill>
              <a:prstDash val="solid"/>
              <a:round/>
            </a:ln>
          </p:spPr>
          <p:txBody>
            <a:bodyPr rtlCol="0" anchor="ctr"/>
            <a:lstStyle/>
            <a:p>
              <a:endParaRPr lang="en-US"/>
            </a:p>
          </p:txBody>
        </p:sp>
        <p:sp>
          <p:nvSpPr>
            <p:cNvPr id="22" name="Freeform 21">
              <a:extLst>
                <a:ext uri="{FF2B5EF4-FFF2-40B4-BE49-F238E27FC236}">
                  <a16:creationId xmlns:a16="http://schemas.microsoft.com/office/drawing/2014/main" id="{D934F0F2-F8A2-97D7-DCAB-263BDCEA0E0F}"/>
                </a:ext>
              </a:extLst>
            </p:cNvPr>
            <p:cNvSpPr/>
            <p:nvPr/>
          </p:nvSpPr>
          <p:spPr>
            <a:xfrm>
              <a:off x="8909554" y="3482470"/>
              <a:ext cx="409613" cy="65"/>
            </a:xfrm>
            <a:custGeom>
              <a:avLst/>
              <a:gdLst>
                <a:gd name="connsiteX0" fmla="*/ 409614 w 409613"/>
                <a:gd name="connsiteY0" fmla="*/ 0 h 65"/>
                <a:gd name="connsiteX1" fmla="*/ 0 w 409613"/>
                <a:gd name="connsiteY1" fmla="*/ 66 h 65"/>
              </a:gdLst>
              <a:ahLst/>
              <a:cxnLst>
                <a:cxn ang="0">
                  <a:pos x="connsiteX0" y="connsiteY0"/>
                </a:cxn>
                <a:cxn ang="0">
                  <a:pos x="connsiteX1" y="connsiteY1"/>
                </a:cxn>
              </a:cxnLst>
              <a:rect l="l" t="t" r="r" b="b"/>
              <a:pathLst>
                <a:path w="409613" h="65">
                  <a:moveTo>
                    <a:pt x="409614" y="0"/>
                  </a:moveTo>
                  <a:lnTo>
                    <a:pt x="0" y="66"/>
                  </a:lnTo>
                </a:path>
              </a:pathLst>
            </a:custGeom>
            <a:ln w="70945" cap="rnd">
              <a:solidFill>
                <a:srgbClr val="0A5CBA"/>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1F01E108-A1C5-A73A-AB36-52A8C3E0BBDE}"/>
                </a:ext>
              </a:extLst>
            </p:cNvPr>
            <p:cNvSpPr/>
            <p:nvPr/>
          </p:nvSpPr>
          <p:spPr>
            <a:xfrm>
              <a:off x="9290394" y="3363538"/>
              <a:ext cx="28773" cy="118931"/>
            </a:xfrm>
            <a:custGeom>
              <a:avLst/>
              <a:gdLst>
                <a:gd name="connsiteX0" fmla="*/ 0 w 28773"/>
                <a:gd name="connsiteY0" fmla="*/ 0 h 118931"/>
                <a:gd name="connsiteX1" fmla="*/ 28774 w 28773"/>
                <a:gd name="connsiteY1" fmla="*/ 118932 h 118931"/>
              </a:gdLst>
              <a:ahLst/>
              <a:cxnLst>
                <a:cxn ang="0">
                  <a:pos x="connsiteX0" y="connsiteY0"/>
                </a:cxn>
                <a:cxn ang="0">
                  <a:pos x="connsiteX1" y="connsiteY1"/>
                </a:cxn>
              </a:cxnLst>
              <a:rect l="l" t="t" r="r" b="b"/>
              <a:pathLst>
                <a:path w="28773" h="118931">
                  <a:moveTo>
                    <a:pt x="0" y="0"/>
                  </a:moveTo>
                  <a:lnTo>
                    <a:pt x="28774" y="118932"/>
                  </a:lnTo>
                </a:path>
              </a:pathLst>
            </a:custGeom>
            <a:ln w="70945" cap="rnd">
              <a:solidFill>
                <a:srgbClr val="0A5CBA"/>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112E2F9C-B7D1-0CDC-0852-B7DE74412C8C}"/>
                </a:ext>
              </a:extLst>
            </p:cNvPr>
            <p:cNvSpPr/>
            <p:nvPr/>
          </p:nvSpPr>
          <p:spPr>
            <a:xfrm>
              <a:off x="8798981" y="2452995"/>
              <a:ext cx="423852" cy="1029541"/>
            </a:xfrm>
            <a:custGeom>
              <a:avLst/>
              <a:gdLst>
                <a:gd name="connsiteX0" fmla="*/ 110573 w 423852"/>
                <a:gd name="connsiteY0" fmla="*/ 1029541 h 1029541"/>
                <a:gd name="connsiteX1" fmla="*/ 198148 w 423852"/>
                <a:gd name="connsiteY1" fmla="*/ 918222 h 1029541"/>
                <a:gd name="connsiteX2" fmla="*/ 111141 w 423852"/>
                <a:gd name="connsiteY2" fmla="*/ 189315 h 1029541"/>
                <a:gd name="connsiteX3" fmla="*/ 423853 w 423852"/>
                <a:gd name="connsiteY3" fmla="*/ 0 h 1029541"/>
              </a:gdLst>
              <a:ahLst/>
              <a:cxnLst>
                <a:cxn ang="0">
                  <a:pos x="connsiteX0" y="connsiteY0"/>
                </a:cxn>
                <a:cxn ang="0">
                  <a:pos x="connsiteX1" y="connsiteY1"/>
                </a:cxn>
                <a:cxn ang="0">
                  <a:pos x="connsiteX2" y="connsiteY2"/>
                </a:cxn>
                <a:cxn ang="0">
                  <a:pos x="connsiteX3" y="connsiteY3"/>
                </a:cxn>
              </a:cxnLst>
              <a:rect l="l" t="t" r="r" b="b"/>
              <a:pathLst>
                <a:path w="423852" h="1029541">
                  <a:moveTo>
                    <a:pt x="110573" y="1029541"/>
                  </a:moveTo>
                  <a:lnTo>
                    <a:pt x="198148" y="918222"/>
                  </a:lnTo>
                  <a:cubicBezTo>
                    <a:pt x="-27161" y="740965"/>
                    <a:pt x="-66119" y="414619"/>
                    <a:pt x="111141" y="189315"/>
                  </a:cubicBezTo>
                  <a:cubicBezTo>
                    <a:pt x="192185" y="86306"/>
                    <a:pt x="304391" y="22243"/>
                    <a:pt x="423853" y="0"/>
                  </a:cubicBezTo>
                </a:path>
              </a:pathLst>
            </a:custGeom>
            <a:noFill/>
            <a:ln w="70945" cap="rnd">
              <a:solidFill>
                <a:srgbClr val="0A5CBA"/>
              </a:solid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4464A913-2ADA-95F8-B3FE-C4C66D69B833}"/>
                </a:ext>
              </a:extLst>
            </p:cNvPr>
            <p:cNvSpPr/>
            <p:nvPr/>
          </p:nvSpPr>
          <p:spPr>
            <a:xfrm>
              <a:off x="9317558" y="2444169"/>
              <a:ext cx="520200" cy="840160"/>
            </a:xfrm>
            <a:custGeom>
              <a:avLst/>
              <a:gdLst>
                <a:gd name="connsiteX0" fmla="*/ 0 w 520200"/>
                <a:gd name="connsiteY0" fmla="*/ 0 h 840160"/>
                <a:gd name="connsiteX1" fmla="*/ 409627 w 520200"/>
                <a:gd name="connsiteY1" fmla="*/ 0 h 840160"/>
                <a:gd name="connsiteX2" fmla="*/ 322053 w 520200"/>
                <a:gd name="connsiteY2" fmla="*/ 111254 h 840160"/>
                <a:gd name="connsiteX3" fmla="*/ 409060 w 520200"/>
                <a:gd name="connsiteY3" fmla="*/ 840161 h 840160"/>
              </a:gdLst>
              <a:ahLst/>
              <a:cxnLst>
                <a:cxn ang="0">
                  <a:pos x="connsiteX0" y="connsiteY0"/>
                </a:cxn>
                <a:cxn ang="0">
                  <a:pos x="connsiteX1" y="connsiteY1"/>
                </a:cxn>
                <a:cxn ang="0">
                  <a:pos x="connsiteX2" y="connsiteY2"/>
                </a:cxn>
                <a:cxn ang="0">
                  <a:pos x="connsiteX3" y="connsiteY3"/>
                </a:cxn>
              </a:cxnLst>
              <a:rect l="l" t="t" r="r" b="b"/>
              <a:pathLst>
                <a:path w="520200" h="840160">
                  <a:moveTo>
                    <a:pt x="0" y="0"/>
                  </a:moveTo>
                  <a:lnTo>
                    <a:pt x="409627" y="0"/>
                  </a:lnTo>
                  <a:lnTo>
                    <a:pt x="322053" y="111254"/>
                  </a:lnTo>
                  <a:cubicBezTo>
                    <a:pt x="547361" y="288510"/>
                    <a:pt x="586320" y="614857"/>
                    <a:pt x="409060" y="840161"/>
                  </a:cubicBezTo>
                </a:path>
              </a:pathLst>
            </a:custGeom>
            <a:noFill/>
            <a:ln w="70945" cap="rnd">
              <a:solidFill>
                <a:srgbClr val="0A5CBA"/>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44459092-9828-9E0D-7E88-D99CB7E4D0F3}"/>
                </a:ext>
              </a:extLst>
            </p:cNvPr>
            <p:cNvSpPr/>
            <p:nvPr/>
          </p:nvSpPr>
          <p:spPr>
            <a:xfrm>
              <a:off x="9317558" y="2444169"/>
              <a:ext cx="28786" cy="118944"/>
            </a:xfrm>
            <a:custGeom>
              <a:avLst/>
              <a:gdLst>
                <a:gd name="connsiteX0" fmla="*/ 28787 w 28786"/>
                <a:gd name="connsiteY0" fmla="*/ 118945 h 118944"/>
                <a:gd name="connsiteX1" fmla="*/ 0 w 28786"/>
                <a:gd name="connsiteY1" fmla="*/ 0 h 118944"/>
                <a:gd name="connsiteX2" fmla="*/ 871 w 28786"/>
                <a:gd name="connsiteY2" fmla="*/ 0 h 118944"/>
              </a:gdLst>
              <a:ahLst/>
              <a:cxnLst>
                <a:cxn ang="0">
                  <a:pos x="connsiteX0" y="connsiteY0"/>
                </a:cxn>
                <a:cxn ang="0">
                  <a:pos x="connsiteX1" y="connsiteY1"/>
                </a:cxn>
                <a:cxn ang="0">
                  <a:pos x="connsiteX2" y="connsiteY2"/>
                </a:cxn>
              </a:cxnLst>
              <a:rect l="l" t="t" r="r" b="b"/>
              <a:pathLst>
                <a:path w="28786" h="118944">
                  <a:moveTo>
                    <a:pt x="28787" y="118945"/>
                  </a:moveTo>
                  <a:lnTo>
                    <a:pt x="0" y="0"/>
                  </a:lnTo>
                  <a:lnTo>
                    <a:pt x="871" y="0"/>
                  </a:lnTo>
                </a:path>
              </a:pathLst>
            </a:custGeom>
            <a:noFill/>
            <a:ln w="70945" cap="rnd">
              <a:solidFill>
                <a:srgbClr val="0A5CBA"/>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47B4AD7A-A680-C8AF-BB6D-5605D3BEA7D0}"/>
                </a:ext>
              </a:extLst>
            </p:cNvPr>
            <p:cNvSpPr/>
            <p:nvPr/>
          </p:nvSpPr>
          <p:spPr>
            <a:xfrm>
              <a:off x="9198308" y="2763523"/>
              <a:ext cx="241285" cy="399552"/>
            </a:xfrm>
            <a:custGeom>
              <a:avLst/>
              <a:gdLst>
                <a:gd name="connsiteX0" fmla="*/ 102351 w 241285"/>
                <a:gd name="connsiteY0" fmla="*/ 376373 h 399552"/>
                <a:gd name="connsiteX1" fmla="*/ 102351 w 241285"/>
                <a:gd name="connsiteY1" fmla="*/ 353457 h 399552"/>
                <a:gd name="connsiteX2" fmla="*/ 99527 w 241285"/>
                <a:gd name="connsiteY2" fmla="*/ 353141 h 399552"/>
                <a:gd name="connsiteX3" fmla="*/ 0 w 241285"/>
                <a:gd name="connsiteY3" fmla="*/ 312758 h 399552"/>
                <a:gd name="connsiteX4" fmla="*/ 31571 w 241285"/>
                <a:gd name="connsiteY4" fmla="*/ 263695 h 399552"/>
                <a:gd name="connsiteX5" fmla="*/ 128116 w 241285"/>
                <a:gd name="connsiteY5" fmla="*/ 296201 h 399552"/>
                <a:gd name="connsiteX6" fmla="*/ 171244 w 241285"/>
                <a:gd name="connsiteY6" fmla="*/ 268352 h 399552"/>
                <a:gd name="connsiteX7" fmla="*/ 113024 w 241285"/>
                <a:gd name="connsiteY7" fmla="*/ 226122 h 399552"/>
                <a:gd name="connsiteX8" fmla="*/ 45938 w 241285"/>
                <a:gd name="connsiteY8" fmla="*/ 193695 h 399552"/>
                <a:gd name="connsiteX9" fmla="*/ 13364 w 241285"/>
                <a:gd name="connsiteY9" fmla="*/ 131478 h 399552"/>
                <a:gd name="connsiteX10" fmla="*/ 99673 w 241285"/>
                <a:gd name="connsiteY10" fmla="*/ 46636 h 399552"/>
                <a:gd name="connsiteX11" fmla="*/ 102364 w 241285"/>
                <a:gd name="connsiteY11" fmla="*/ 46214 h 399552"/>
                <a:gd name="connsiteX12" fmla="*/ 102364 w 241285"/>
                <a:gd name="connsiteY12" fmla="*/ 23206 h 399552"/>
                <a:gd name="connsiteX13" fmla="*/ 125570 w 241285"/>
                <a:gd name="connsiteY13" fmla="*/ 0 h 399552"/>
                <a:gd name="connsiteX14" fmla="*/ 125570 w 241285"/>
                <a:gd name="connsiteY14" fmla="*/ 0 h 399552"/>
                <a:gd name="connsiteX15" fmla="*/ 148777 w 241285"/>
                <a:gd name="connsiteY15" fmla="*/ 23206 h 399552"/>
                <a:gd name="connsiteX16" fmla="*/ 148777 w 241285"/>
                <a:gd name="connsiteY16" fmla="*/ 45475 h 399552"/>
                <a:gd name="connsiteX17" fmla="*/ 151547 w 241285"/>
                <a:gd name="connsiteY17" fmla="*/ 45831 h 399552"/>
                <a:gd name="connsiteX18" fmla="*/ 234438 w 241285"/>
                <a:gd name="connsiteY18" fmla="*/ 87375 h 399552"/>
                <a:gd name="connsiteX19" fmla="*/ 198817 w 241285"/>
                <a:gd name="connsiteY19" fmla="*/ 128615 h 399552"/>
                <a:gd name="connsiteX20" fmla="*/ 124093 w 241285"/>
                <a:gd name="connsiteY20" fmla="*/ 102349 h 399552"/>
                <a:gd name="connsiteX21" fmla="*/ 83406 w 241285"/>
                <a:gd name="connsiteY21" fmla="*/ 130383 h 399552"/>
                <a:gd name="connsiteX22" fmla="*/ 137549 w 241285"/>
                <a:gd name="connsiteY22" fmla="*/ 166887 h 399552"/>
                <a:gd name="connsiteX23" fmla="*/ 206931 w 241285"/>
                <a:gd name="connsiteY23" fmla="*/ 199328 h 399552"/>
                <a:gd name="connsiteX24" fmla="*/ 241285 w 241285"/>
                <a:gd name="connsiteY24" fmla="*/ 262732 h 399552"/>
                <a:gd name="connsiteX25" fmla="*/ 218448 w 241285"/>
                <a:gd name="connsiteY25" fmla="*/ 319552 h 399552"/>
                <a:gd name="connsiteX26" fmla="*/ 151428 w 241285"/>
                <a:gd name="connsiteY26" fmla="*/ 351320 h 399552"/>
                <a:gd name="connsiteX27" fmla="*/ 148777 w 241285"/>
                <a:gd name="connsiteY27" fmla="*/ 351769 h 399552"/>
                <a:gd name="connsiteX28" fmla="*/ 148777 w 241285"/>
                <a:gd name="connsiteY28" fmla="*/ 376347 h 399552"/>
                <a:gd name="connsiteX29" fmla="*/ 125570 w 241285"/>
                <a:gd name="connsiteY29" fmla="*/ 399553 h 399552"/>
                <a:gd name="connsiteX30" fmla="*/ 125570 w 241285"/>
                <a:gd name="connsiteY30" fmla="*/ 399553 h 399552"/>
                <a:gd name="connsiteX31" fmla="*/ 102364 w 241285"/>
                <a:gd name="connsiteY31" fmla="*/ 376347 h 39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1285" h="399552">
                  <a:moveTo>
                    <a:pt x="102351" y="376373"/>
                  </a:moveTo>
                  <a:lnTo>
                    <a:pt x="102351" y="353457"/>
                  </a:lnTo>
                  <a:lnTo>
                    <a:pt x="99527" y="353141"/>
                  </a:lnTo>
                  <a:cubicBezTo>
                    <a:pt x="63128" y="349078"/>
                    <a:pt x="25278" y="333682"/>
                    <a:pt x="0" y="312758"/>
                  </a:cubicBezTo>
                  <a:lnTo>
                    <a:pt x="31571" y="263695"/>
                  </a:lnTo>
                  <a:cubicBezTo>
                    <a:pt x="69236" y="286755"/>
                    <a:pt x="97390" y="296201"/>
                    <a:pt x="128116" y="296201"/>
                  </a:cubicBezTo>
                  <a:cubicBezTo>
                    <a:pt x="155531" y="296201"/>
                    <a:pt x="171244" y="286043"/>
                    <a:pt x="171244" y="268352"/>
                  </a:cubicBezTo>
                  <a:cubicBezTo>
                    <a:pt x="171244" y="247929"/>
                    <a:pt x="144265" y="237824"/>
                    <a:pt x="113024" y="226122"/>
                  </a:cubicBezTo>
                  <a:cubicBezTo>
                    <a:pt x="90675" y="217745"/>
                    <a:pt x="65331" y="208259"/>
                    <a:pt x="45938" y="193695"/>
                  </a:cubicBezTo>
                  <a:cubicBezTo>
                    <a:pt x="24011" y="177230"/>
                    <a:pt x="13364" y="156887"/>
                    <a:pt x="13364" y="131478"/>
                  </a:cubicBezTo>
                  <a:cubicBezTo>
                    <a:pt x="13364" y="86781"/>
                    <a:pt x="45621" y="55066"/>
                    <a:pt x="99673" y="46636"/>
                  </a:cubicBezTo>
                  <a:lnTo>
                    <a:pt x="102364" y="46214"/>
                  </a:lnTo>
                  <a:lnTo>
                    <a:pt x="102364" y="23206"/>
                  </a:lnTo>
                  <a:cubicBezTo>
                    <a:pt x="102364" y="10396"/>
                    <a:pt x="112760" y="0"/>
                    <a:pt x="125570" y="0"/>
                  </a:cubicBezTo>
                  <a:lnTo>
                    <a:pt x="125570" y="0"/>
                  </a:lnTo>
                  <a:cubicBezTo>
                    <a:pt x="138381" y="0"/>
                    <a:pt x="148777" y="10396"/>
                    <a:pt x="148777" y="23206"/>
                  </a:cubicBezTo>
                  <a:lnTo>
                    <a:pt x="148777" y="45475"/>
                  </a:lnTo>
                  <a:lnTo>
                    <a:pt x="151547" y="45831"/>
                  </a:lnTo>
                  <a:cubicBezTo>
                    <a:pt x="183368" y="49987"/>
                    <a:pt x="209781" y="63219"/>
                    <a:pt x="234438" y="87375"/>
                  </a:cubicBezTo>
                  <a:lnTo>
                    <a:pt x="198817" y="128615"/>
                  </a:lnTo>
                  <a:cubicBezTo>
                    <a:pt x="174687" y="111953"/>
                    <a:pt x="154331" y="102349"/>
                    <a:pt x="124093" y="102349"/>
                  </a:cubicBezTo>
                  <a:cubicBezTo>
                    <a:pt x="87364" y="102349"/>
                    <a:pt x="83406" y="121953"/>
                    <a:pt x="83406" y="130383"/>
                  </a:cubicBezTo>
                  <a:cubicBezTo>
                    <a:pt x="83406" y="147388"/>
                    <a:pt x="107298" y="156003"/>
                    <a:pt x="137549" y="166887"/>
                  </a:cubicBezTo>
                  <a:cubicBezTo>
                    <a:pt x="160531" y="175159"/>
                    <a:pt x="186587" y="184539"/>
                    <a:pt x="206931" y="199328"/>
                  </a:cubicBezTo>
                  <a:cubicBezTo>
                    <a:pt x="230058" y="216122"/>
                    <a:pt x="241285" y="236874"/>
                    <a:pt x="241285" y="262732"/>
                  </a:cubicBezTo>
                  <a:cubicBezTo>
                    <a:pt x="241285" y="284605"/>
                    <a:pt x="233383" y="304249"/>
                    <a:pt x="218448" y="319552"/>
                  </a:cubicBezTo>
                  <a:cubicBezTo>
                    <a:pt x="202802" y="335581"/>
                    <a:pt x="179635" y="346571"/>
                    <a:pt x="151428" y="351320"/>
                  </a:cubicBezTo>
                  <a:lnTo>
                    <a:pt x="148777" y="351769"/>
                  </a:lnTo>
                  <a:lnTo>
                    <a:pt x="148777" y="376347"/>
                  </a:lnTo>
                  <a:cubicBezTo>
                    <a:pt x="148777" y="389157"/>
                    <a:pt x="138381" y="399553"/>
                    <a:pt x="125570" y="399553"/>
                  </a:cubicBezTo>
                  <a:lnTo>
                    <a:pt x="125570" y="399553"/>
                  </a:lnTo>
                  <a:cubicBezTo>
                    <a:pt x="112760" y="399553"/>
                    <a:pt x="102364" y="389157"/>
                    <a:pt x="102364" y="376347"/>
                  </a:cubicBezTo>
                  <a:close/>
                </a:path>
              </a:pathLst>
            </a:custGeom>
            <a:solidFill>
              <a:srgbClr val="F77955"/>
            </a:solid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D007E6E-2E3B-58AD-843F-DDC3267D6379}"/>
                </a:ext>
              </a:extLst>
            </p:cNvPr>
            <p:cNvSpPr/>
            <p:nvPr/>
          </p:nvSpPr>
          <p:spPr>
            <a:xfrm>
              <a:off x="9017340" y="2662309"/>
              <a:ext cx="602045" cy="602033"/>
            </a:xfrm>
            <a:custGeom>
              <a:avLst/>
              <a:gdLst>
                <a:gd name="connsiteX0" fmla="*/ 602046 w 602045"/>
                <a:gd name="connsiteY0" fmla="*/ 301017 h 602033"/>
                <a:gd name="connsiteX1" fmla="*/ 301023 w 602045"/>
                <a:gd name="connsiteY1" fmla="*/ 602033 h 602033"/>
                <a:gd name="connsiteX2" fmla="*/ 0 w 602045"/>
                <a:gd name="connsiteY2" fmla="*/ 301017 h 602033"/>
                <a:gd name="connsiteX3" fmla="*/ 301023 w 602045"/>
                <a:gd name="connsiteY3" fmla="*/ 0 h 602033"/>
                <a:gd name="connsiteX4" fmla="*/ 602046 w 602045"/>
                <a:gd name="connsiteY4" fmla="*/ 301017 h 60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045" h="602033">
                  <a:moveTo>
                    <a:pt x="602046" y="301017"/>
                  </a:moveTo>
                  <a:cubicBezTo>
                    <a:pt x="602046" y="467264"/>
                    <a:pt x="467273" y="602033"/>
                    <a:pt x="301023" y="602033"/>
                  </a:cubicBezTo>
                  <a:cubicBezTo>
                    <a:pt x="134773" y="602033"/>
                    <a:pt x="0" y="467264"/>
                    <a:pt x="0" y="301017"/>
                  </a:cubicBezTo>
                  <a:cubicBezTo>
                    <a:pt x="0" y="134770"/>
                    <a:pt x="134773" y="0"/>
                    <a:pt x="301023" y="0"/>
                  </a:cubicBezTo>
                  <a:cubicBezTo>
                    <a:pt x="467273" y="0"/>
                    <a:pt x="602046" y="134770"/>
                    <a:pt x="602046" y="301017"/>
                  </a:cubicBezTo>
                  <a:close/>
                </a:path>
              </a:pathLst>
            </a:custGeom>
            <a:noFill/>
            <a:ln w="70945" cap="rnd">
              <a:solidFill>
                <a:srgbClr val="0A5CBA"/>
              </a:solidFill>
              <a:prstDash val="solid"/>
              <a:round/>
            </a:ln>
          </p:spPr>
          <p:txBody>
            <a:bodyPr rtlCol="0" anchor="ctr"/>
            <a:lstStyle/>
            <a:p>
              <a:endParaRPr lang="en-US"/>
            </a:p>
          </p:txBody>
        </p:sp>
      </p:grpSp>
      <p:sp>
        <p:nvSpPr>
          <p:cNvPr id="3" name="Slide Number Placeholder 5">
            <a:extLst>
              <a:ext uri="{FF2B5EF4-FFF2-40B4-BE49-F238E27FC236}">
                <a16:creationId xmlns:a16="http://schemas.microsoft.com/office/drawing/2014/main" id="{8D755CAF-442F-6385-F39B-DADCFEA663A8}"/>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10465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2" name="TextBox 1">
            <a:extLst>
              <a:ext uri="{FF2B5EF4-FFF2-40B4-BE49-F238E27FC236}">
                <a16:creationId xmlns:a16="http://schemas.microsoft.com/office/drawing/2014/main" id="{1D6D0038-4BE0-C48E-84E2-603A26836C96}"/>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Avoided Costs and ROI</a:t>
            </a:r>
          </a:p>
        </p:txBody>
      </p:sp>
      <p:sp>
        <p:nvSpPr>
          <p:cNvPr id="55" name="Rectangle 54">
            <a:extLst>
              <a:ext uri="{FF2B5EF4-FFF2-40B4-BE49-F238E27FC236}">
                <a16:creationId xmlns:a16="http://schemas.microsoft.com/office/drawing/2014/main" id="{8625CD62-3750-38E1-4D53-E8C11EEDF189}"/>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5">
            <a:extLst>
              <a:ext uri="{FF2B5EF4-FFF2-40B4-BE49-F238E27FC236}">
                <a16:creationId xmlns:a16="http://schemas.microsoft.com/office/drawing/2014/main" id="{FA2E15AD-FF49-D412-FAB7-23898E0956F7}"/>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
        <p:nvSpPr>
          <p:cNvPr id="4" name="Text Placeholder 75">
            <a:extLst>
              <a:ext uri="{FF2B5EF4-FFF2-40B4-BE49-F238E27FC236}">
                <a16:creationId xmlns:a16="http://schemas.microsoft.com/office/drawing/2014/main" id="{1001A215-5FCC-5EF0-CB5D-67E3F526983C}"/>
              </a:ext>
            </a:extLst>
          </p:cNvPr>
          <p:cNvSpPr>
            <a:spLocks noGrp="1"/>
          </p:cNvSpPr>
          <p:nvPr>
            <p:ph type="body" sz="quarter" idx="10"/>
          </p:nvPr>
        </p:nvSpPr>
        <p:spPr>
          <a:xfrm>
            <a:off x="914400" y="1454150"/>
            <a:ext cx="11187736" cy="4754626"/>
          </a:xfrm>
          <a:prstGeom prst="rect">
            <a:avLst/>
          </a:prstGeom>
        </p:spPr>
        <p:txBody>
          <a:bodyPr lIns="0"/>
          <a:lstStyle>
            <a:lvl1pPr marL="0" indent="0">
              <a:lnSpc>
                <a:spcPct val="100000"/>
              </a:lnSpc>
              <a:buNone/>
              <a:defRPr sz="1800" b="1" i="0">
                <a:solidFill>
                  <a:srgbClr val="002855"/>
                </a:solidFill>
                <a:latin typeface="Domine" panose="02040503040403060204" pitchFamily="18" charset="0"/>
              </a:defRPr>
            </a:lvl1pPr>
            <a:lvl2pPr marL="742950" indent="-285750">
              <a:lnSpc>
                <a:spcPct val="100000"/>
              </a:lnSpc>
              <a:buFont typeface="Wingdings" pitchFamily="2" charset="2"/>
              <a:buChar char="§"/>
              <a:defRPr sz="1800">
                <a:solidFill>
                  <a:srgbClr val="002855"/>
                </a:solidFill>
              </a:defRPr>
            </a:lvl2pPr>
            <a:lvl3pPr>
              <a:lnSpc>
                <a:spcPct val="100000"/>
              </a:lnSpc>
              <a:defRPr sz="1600">
                <a:solidFill>
                  <a:srgbClr val="002855"/>
                </a:solidFill>
              </a:defRPr>
            </a:lvl3pPr>
            <a:lvl4pPr>
              <a:lnSpc>
                <a:spcPct val="100000"/>
              </a:lnSpc>
              <a:defRPr sz="1400">
                <a:solidFill>
                  <a:srgbClr val="002855"/>
                </a:solidFill>
              </a:defRPr>
            </a:lvl4pPr>
            <a:lvl5pPr>
              <a:lnSpc>
                <a:spcPct val="100000"/>
              </a:lnSpc>
              <a:defRPr sz="1400">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2201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2" name="TextBox 1">
            <a:extLst>
              <a:ext uri="{FF2B5EF4-FFF2-40B4-BE49-F238E27FC236}">
                <a16:creationId xmlns:a16="http://schemas.microsoft.com/office/drawing/2014/main" id="{1D6D0038-4BE0-C48E-84E2-603A26836C96}"/>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Timeline Considerations</a:t>
            </a:r>
          </a:p>
        </p:txBody>
      </p:sp>
      <p:sp>
        <p:nvSpPr>
          <p:cNvPr id="59" name="TextBox 58">
            <a:extLst>
              <a:ext uri="{FF2B5EF4-FFF2-40B4-BE49-F238E27FC236}">
                <a16:creationId xmlns:a16="http://schemas.microsoft.com/office/drawing/2014/main" id="{C457D71B-2430-9CAE-CE6C-47C38C469B77}"/>
              </a:ext>
            </a:extLst>
          </p:cNvPr>
          <p:cNvSpPr txBox="1"/>
          <p:nvPr userDrawn="1"/>
        </p:nvSpPr>
        <p:spPr>
          <a:xfrm>
            <a:off x="875072" y="1456422"/>
            <a:ext cx="8583560" cy="341632"/>
          </a:xfrm>
          <a:prstGeom prst="rect">
            <a:avLst/>
          </a:prstGeom>
          <a:noFill/>
        </p:spPr>
        <p:txBody>
          <a:bodyPr wrap="square">
            <a:spAutoFit/>
          </a:bodyPr>
          <a:lstStyle/>
          <a:p>
            <a:pPr marL="0" lvl="0" indent="0" algn="l" defTabSz="457200" rtl="0" eaLnBrk="1" latinLnBrk="0" hangingPunct="1">
              <a:lnSpc>
                <a:spcPct val="90000"/>
              </a:lnSpc>
              <a:spcBef>
                <a:spcPct val="20000"/>
              </a:spcBef>
              <a:spcAft>
                <a:spcPts val="0"/>
              </a:spcAft>
              <a:buClr>
                <a:schemeClr val="dk1"/>
              </a:buClr>
              <a:buSzPts val="2000"/>
              <a:buFont typeface="Arial"/>
              <a:buNone/>
            </a:pPr>
            <a:r>
              <a:rPr lang="en-US" sz="1800" b="1" i="0" u="none" strike="noStrike" kern="1200" cap="none" dirty="0">
                <a:solidFill>
                  <a:srgbClr val="002855"/>
                </a:solidFill>
                <a:latin typeface="Domine" panose="02040503040403060204" pitchFamily="18" charset="0"/>
                <a:ea typeface="Work Sans"/>
                <a:cs typeface="Work Sans"/>
                <a:sym typeface="Work Sans"/>
              </a:rPr>
              <a:t>Here’s a general timeline for what will happen next:</a:t>
            </a:r>
            <a:endParaRPr lang="en-US" sz="1800" b="1" i="0" u="none" strike="noStrike" kern="1200" cap="none" dirty="0">
              <a:solidFill>
                <a:srgbClr val="002855"/>
              </a:solidFill>
              <a:latin typeface="Domine" panose="02040503040403060204" pitchFamily="18" charset="0"/>
              <a:sym typeface="Work Sans"/>
            </a:endParaRPr>
          </a:p>
        </p:txBody>
      </p:sp>
      <p:sp>
        <p:nvSpPr>
          <p:cNvPr id="60" name="Right Arrow 59">
            <a:extLst>
              <a:ext uri="{FF2B5EF4-FFF2-40B4-BE49-F238E27FC236}">
                <a16:creationId xmlns:a16="http://schemas.microsoft.com/office/drawing/2014/main" id="{93DD3DCB-E4C2-ACD0-6A93-2103BE9872A2}"/>
              </a:ext>
            </a:extLst>
          </p:cNvPr>
          <p:cNvSpPr/>
          <p:nvPr userDrawn="1"/>
        </p:nvSpPr>
        <p:spPr>
          <a:xfrm>
            <a:off x="0" y="2392926"/>
            <a:ext cx="12192000" cy="2780070"/>
          </a:xfrm>
          <a:prstGeom prst="rightArrow">
            <a:avLst>
              <a:gd name="adj1" fmla="val 56430"/>
              <a:gd name="adj2" fmla="val 50000"/>
            </a:avLst>
          </a:prstGeom>
          <a:gradFill>
            <a:gsLst>
              <a:gs pos="37000">
                <a:srgbClr val="D5E2DD"/>
              </a:gs>
              <a:gs pos="0">
                <a:srgbClr val="CBDAD1">
                  <a:alpha val="0"/>
                </a:srgbClr>
              </a:gs>
              <a:gs pos="100000">
                <a:srgbClr val="F2F8FF"/>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Oval 60">
            <a:extLst>
              <a:ext uri="{FF2B5EF4-FFF2-40B4-BE49-F238E27FC236}">
                <a16:creationId xmlns:a16="http://schemas.microsoft.com/office/drawing/2014/main" id="{BFBC623E-AACB-59C3-DEF3-C51749901535}"/>
              </a:ext>
            </a:extLst>
          </p:cNvPr>
          <p:cNvSpPr/>
          <p:nvPr userDrawn="1"/>
        </p:nvSpPr>
        <p:spPr>
          <a:xfrm>
            <a:off x="1215513" y="3507658"/>
            <a:ext cx="550606" cy="550606"/>
          </a:xfrm>
          <a:prstGeom prst="ellipse">
            <a:avLst/>
          </a:prstGeom>
          <a:ln>
            <a:solidFill>
              <a:srgbClr val="F77955"/>
            </a:solidFill>
          </a:ln>
          <a:effectLst>
            <a:innerShdw blurRad="114300">
              <a:prstClr val="black">
                <a:alpha val="26861"/>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2" name="Oval 61">
            <a:extLst>
              <a:ext uri="{FF2B5EF4-FFF2-40B4-BE49-F238E27FC236}">
                <a16:creationId xmlns:a16="http://schemas.microsoft.com/office/drawing/2014/main" id="{C8B63ED3-EF13-13FD-E117-6763893AF6EE}"/>
              </a:ext>
            </a:extLst>
          </p:cNvPr>
          <p:cNvSpPr/>
          <p:nvPr userDrawn="1"/>
        </p:nvSpPr>
        <p:spPr>
          <a:xfrm>
            <a:off x="3207467" y="3507658"/>
            <a:ext cx="550606" cy="550606"/>
          </a:xfrm>
          <a:prstGeom prst="ellipse">
            <a:avLst/>
          </a:prstGeom>
          <a:ln>
            <a:solidFill>
              <a:srgbClr val="F77955"/>
            </a:solidFill>
          </a:ln>
          <a:effectLst>
            <a:innerShdw blurRad="114300">
              <a:prstClr val="black">
                <a:alpha val="26861"/>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3" name="Oval 62">
            <a:extLst>
              <a:ext uri="{FF2B5EF4-FFF2-40B4-BE49-F238E27FC236}">
                <a16:creationId xmlns:a16="http://schemas.microsoft.com/office/drawing/2014/main" id="{51F5866C-F838-DAB2-8B3D-5B83EE498C4A}"/>
              </a:ext>
            </a:extLst>
          </p:cNvPr>
          <p:cNvSpPr/>
          <p:nvPr userDrawn="1"/>
        </p:nvSpPr>
        <p:spPr>
          <a:xfrm>
            <a:off x="5199421" y="3507658"/>
            <a:ext cx="550606" cy="550606"/>
          </a:xfrm>
          <a:prstGeom prst="ellipse">
            <a:avLst/>
          </a:prstGeom>
          <a:ln>
            <a:solidFill>
              <a:srgbClr val="F77955"/>
            </a:solidFill>
          </a:ln>
          <a:effectLst>
            <a:innerShdw blurRad="114300">
              <a:prstClr val="black">
                <a:alpha val="26861"/>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Oval 63">
            <a:extLst>
              <a:ext uri="{FF2B5EF4-FFF2-40B4-BE49-F238E27FC236}">
                <a16:creationId xmlns:a16="http://schemas.microsoft.com/office/drawing/2014/main" id="{9F610EDA-6DA6-18F6-E01A-2D96CAF54FEE}"/>
              </a:ext>
            </a:extLst>
          </p:cNvPr>
          <p:cNvSpPr/>
          <p:nvPr userDrawn="1"/>
        </p:nvSpPr>
        <p:spPr>
          <a:xfrm>
            <a:off x="7191375" y="3507658"/>
            <a:ext cx="550606" cy="550606"/>
          </a:xfrm>
          <a:prstGeom prst="ellipse">
            <a:avLst/>
          </a:prstGeom>
          <a:ln>
            <a:solidFill>
              <a:srgbClr val="F77955"/>
            </a:solidFill>
          </a:ln>
          <a:effectLst>
            <a:innerShdw blurRad="114300">
              <a:prstClr val="black">
                <a:alpha val="26861"/>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CDA1FF4C-2F89-1CB1-ED5C-E9F583BE3367}"/>
              </a:ext>
            </a:extLst>
          </p:cNvPr>
          <p:cNvSpPr/>
          <p:nvPr userDrawn="1"/>
        </p:nvSpPr>
        <p:spPr>
          <a:xfrm>
            <a:off x="9166317" y="3507658"/>
            <a:ext cx="550606" cy="550606"/>
          </a:xfrm>
          <a:prstGeom prst="ellipse">
            <a:avLst/>
          </a:prstGeom>
          <a:ln>
            <a:solidFill>
              <a:srgbClr val="F77955"/>
            </a:solidFill>
          </a:ln>
          <a:effectLst>
            <a:innerShdw blurRad="114300">
              <a:prstClr val="black">
                <a:alpha val="26861"/>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TextBox 66">
            <a:extLst>
              <a:ext uri="{FF2B5EF4-FFF2-40B4-BE49-F238E27FC236}">
                <a16:creationId xmlns:a16="http://schemas.microsoft.com/office/drawing/2014/main" id="{DA1FF247-B699-5776-E87B-5E0DAF9C0D4C}"/>
              </a:ext>
            </a:extLst>
          </p:cNvPr>
          <p:cNvSpPr txBox="1"/>
          <p:nvPr userDrawn="1"/>
        </p:nvSpPr>
        <p:spPr>
          <a:xfrm>
            <a:off x="706445" y="2097525"/>
            <a:ext cx="1568742" cy="898361"/>
          </a:xfrm>
          <a:prstGeom prst="rect">
            <a:avLst/>
          </a:prstGeom>
          <a:noFill/>
        </p:spPr>
        <p:txBody>
          <a:bodyPr wrap="square">
            <a:noAutofit/>
          </a:bodyPr>
          <a:lstStyle/>
          <a:p>
            <a:pPr marL="0" marR="0" lvl="0" indent="0" algn="ctr" rtl="0">
              <a:lnSpc>
                <a:spcPct val="90000"/>
              </a:lnSpc>
              <a:spcBef>
                <a:spcPts val="0"/>
              </a:spcBef>
              <a:spcAft>
                <a:spcPts val="0"/>
              </a:spcAft>
              <a:buClr>
                <a:schemeClr val="dk1"/>
              </a:buClr>
              <a:buSzPts val="1900"/>
              <a:buFont typeface="Work Sans"/>
              <a:buNone/>
            </a:pPr>
            <a:r>
              <a:rPr lang="en-US" sz="1800" b="1" i="0" dirty="0">
                <a:solidFill>
                  <a:srgbClr val="002855"/>
                </a:solidFill>
                <a:latin typeface="Domine" panose="02040503040403060204" pitchFamily="18" charset="0"/>
                <a:ea typeface="Work Sans"/>
                <a:cs typeface="Work Sans"/>
                <a:sym typeface="Work Sans"/>
              </a:rPr>
              <a:t>Get leadership approval</a:t>
            </a:r>
            <a:endParaRPr lang="en-US" sz="1800" b="1" i="0" dirty="0">
              <a:solidFill>
                <a:srgbClr val="002855"/>
              </a:solidFill>
              <a:latin typeface="Domine" panose="02040503040403060204" pitchFamily="18" charset="0"/>
            </a:endParaRPr>
          </a:p>
        </p:txBody>
      </p:sp>
      <p:sp>
        <p:nvSpPr>
          <p:cNvPr id="69" name="Text Placeholder 68">
            <a:extLst>
              <a:ext uri="{FF2B5EF4-FFF2-40B4-BE49-F238E27FC236}">
                <a16:creationId xmlns:a16="http://schemas.microsoft.com/office/drawing/2014/main" id="{A5F8DF19-F401-AC9A-07C8-0E59D0A502AA}"/>
              </a:ext>
            </a:extLst>
          </p:cNvPr>
          <p:cNvSpPr>
            <a:spLocks noGrp="1"/>
          </p:cNvSpPr>
          <p:nvPr>
            <p:ph type="body" sz="quarter" idx="10"/>
          </p:nvPr>
        </p:nvSpPr>
        <p:spPr>
          <a:xfrm>
            <a:off x="2460438" y="4580666"/>
            <a:ext cx="2049996" cy="911225"/>
          </a:xfrm>
          <a:prstGeom prst="rect">
            <a:avLst/>
          </a:prstGeom>
        </p:spPr>
        <p:txBody>
          <a:bodyPr anchor="ctr"/>
          <a:lstStyle>
            <a:lvl1pPr marL="0" indent="0" algn="ctr">
              <a:buNone/>
              <a:defRPr lang="en-US" sz="1600" b="0" i="0" kern="1200" dirty="0" smtClean="0">
                <a:solidFill>
                  <a:srgbClr val="002855"/>
                </a:solidFill>
                <a:latin typeface="Work Sans" pitchFamily="2" charset="77"/>
                <a:ea typeface="Work Sans" pitchFamily="2" charset="77"/>
                <a:cs typeface="Work Sans" pitchFamily="2" charset="77"/>
              </a:defRPr>
            </a:lvl1pPr>
            <a:lvl2pPr>
              <a:defRPr lang="en-US" sz="1800" b="1" i="0" kern="1200" dirty="0" smtClean="0">
                <a:solidFill>
                  <a:srgbClr val="002855"/>
                </a:solidFill>
                <a:latin typeface="Domine" panose="02040503040403060204" pitchFamily="18" charset="0"/>
                <a:ea typeface="Work Sans"/>
                <a:cs typeface="Work Sans"/>
              </a:defRPr>
            </a:lvl2pPr>
            <a:lvl3pPr>
              <a:defRPr lang="en-US" sz="1800" b="1" i="0" kern="1200" dirty="0" smtClean="0">
                <a:solidFill>
                  <a:srgbClr val="002855"/>
                </a:solidFill>
                <a:latin typeface="Domine" panose="02040503040403060204" pitchFamily="18" charset="0"/>
                <a:ea typeface="Work Sans"/>
                <a:cs typeface="Work Sans"/>
              </a:defRPr>
            </a:lvl3pPr>
            <a:lvl4pPr>
              <a:defRPr lang="en-US" sz="1800" b="1" i="0" kern="1200" dirty="0" smtClean="0">
                <a:solidFill>
                  <a:srgbClr val="002855"/>
                </a:solidFill>
                <a:latin typeface="Domine" panose="02040503040403060204" pitchFamily="18" charset="0"/>
                <a:ea typeface="Work Sans"/>
                <a:cs typeface="Work Sans"/>
              </a:defRPr>
            </a:lvl4pPr>
            <a:lvl5pPr>
              <a:defRPr lang="en-US" sz="1800" b="1" i="0" kern="1200" dirty="0">
                <a:solidFill>
                  <a:srgbClr val="002855"/>
                </a:solidFill>
                <a:latin typeface="Domine" panose="02040503040403060204" pitchFamily="18" charset="0"/>
                <a:ea typeface="Work Sans"/>
                <a:cs typeface="Work Sans"/>
              </a:defRPr>
            </a:lvl5pPr>
          </a:lstStyle>
          <a:p>
            <a:pPr lvl="0"/>
            <a:r>
              <a:rPr lang="en-US" dirty="0"/>
              <a:t>Click to edit Master text styles</a:t>
            </a:r>
          </a:p>
        </p:txBody>
      </p:sp>
      <p:sp>
        <p:nvSpPr>
          <p:cNvPr id="70" name="Text Placeholder 68">
            <a:extLst>
              <a:ext uri="{FF2B5EF4-FFF2-40B4-BE49-F238E27FC236}">
                <a16:creationId xmlns:a16="http://schemas.microsoft.com/office/drawing/2014/main" id="{7BB7C26B-AEDC-7EBE-0139-B709C1550637}"/>
              </a:ext>
            </a:extLst>
          </p:cNvPr>
          <p:cNvSpPr>
            <a:spLocks noGrp="1"/>
          </p:cNvSpPr>
          <p:nvPr>
            <p:ph type="body" sz="quarter" idx="11"/>
          </p:nvPr>
        </p:nvSpPr>
        <p:spPr>
          <a:xfrm>
            <a:off x="4448629" y="2097525"/>
            <a:ext cx="2049996" cy="898361"/>
          </a:xfrm>
          <a:prstGeom prst="rect">
            <a:avLst/>
          </a:prstGeom>
        </p:spPr>
        <p:txBody>
          <a:bodyPr anchor="ctr"/>
          <a:lstStyle>
            <a:lvl1pPr marL="0" indent="0" algn="ctr">
              <a:buNone/>
              <a:defRPr lang="en-US" sz="1600" b="0" i="0" kern="1200" dirty="0" smtClean="0">
                <a:solidFill>
                  <a:srgbClr val="002855"/>
                </a:solidFill>
                <a:latin typeface="Work Sans" pitchFamily="2" charset="77"/>
                <a:ea typeface="Work Sans" pitchFamily="2" charset="77"/>
                <a:cs typeface="Work Sans" pitchFamily="2" charset="77"/>
              </a:defRPr>
            </a:lvl1pPr>
            <a:lvl2pPr>
              <a:defRPr lang="en-US" sz="1800" b="1" i="0" kern="1200" dirty="0" smtClean="0">
                <a:solidFill>
                  <a:srgbClr val="002855"/>
                </a:solidFill>
                <a:latin typeface="Domine" panose="02040503040403060204" pitchFamily="18" charset="0"/>
                <a:ea typeface="Work Sans"/>
                <a:cs typeface="Work Sans"/>
              </a:defRPr>
            </a:lvl2pPr>
            <a:lvl3pPr>
              <a:defRPr lang="en-US" sz="1800" b="1" i="0" kern="1200" dirty="0" smtClean="0">
                <a:solidFill>
                  <a:srgbClr val="002855"/>
                </a:solidFill>
                <a:latin typeface="Domine" panose="02040503040403060204" pitchFamily="18" charset="0"/>
                <a:ea typeface="Work Sans"/>
                <a:cs typeface="Work Sans"/>
              </a:defRPr>
            </a:lvl3pPr>
            <a:lvl4pPr>
              <a:defRPr lang="en-US" sz="1800" b="1" i="0" kern="1200" dirty="0" smtClean="0">
                <a:solidFill>
                  <a:srgbClr val="002855"/>
                </a:solidFill>
                <a:latin typeface="Domine" panose="02040503040403060204" pitchFamily="18" charset="0"/>
                <a:ea typeface="Work Sans"/>
                <a:cs typeface="Work Sans"/>
              </a:defRPr>
            </a:lvl4pPr>
            <a:lvl5pPr>
              <a:defRPr lang="en-US" sz="1800" b="1" i="0" kern="1200" dirty="0">
                <a:solidFill>
                  <a:srgbClr val="002855"/>
                </a:solidFill>
                <a:latin typeface="Domine" panose="02040503040403060204" pitchFamily="18" charset="0"/>
                <a:ea typeface="Work Sans"/>
                <a:cs typeface="Work Sans"/>
              </a:defRPr>
            </a:lvl5pPr>
          </a:lstStyle>
          <a:p>
            <a:pPr lvl="0"/>
            <a:r>
              <a:rPr lang="en-US" dirty="0"/>
              <a:t>Click to edit Master text styles</a:t>
            </a:r>
          </a:p>
        </p:txBody>
      </p:sp>
      <p:sp>
        <p:nvSpPr>
          <p:cNvPr id="71" name="Text Placeholder 68">
            <a:extLst>
              <a:ext uri="{FF2B5EF4-FFF2-40B4-BE49-F238E27FC236}">
                <a16:creationId xmlns:a16="http://schemas.microsoft.com/office/drawing/2014/main" id="{A0DD9741-1A1E-2EF7-FB86-645D05078643}"/>
              </a:ext>
            </a:extLst>
          </p:cNvPr>
          <p:cNvSpPr>
            <a:spLocks noGrp="1"/>
          </p:cNvSpPr>
          <p:nvPr>
            <p:ph type="body" sz="quarter" idx="12"/>
          </p:nvPr>
        </p:nvSpPr>
        <p:spPr>
          <a:xfrm>
            <a:off x="6436819" y="4580666"/>
            <a:ext cx="2049996" cy="911225"/>
          </a:xfrm>
          <a:prstGeom prst="rect">
            <a:avLst/>
          </a:prstGeom>
        </p:spPr>
        <p:txBody>
          <a:bodyPr anchor="ctr"/>
          <a:lstStyle>
            <a:lvl1pPr marL="0" indent="0" algn="ctr">
              <a:buNone/>
              <a:defRPr lang="en-US" sz="1600" b="0" i="0" kern="1200" dirty="0" smtClean="0">
                <a:solidFill>
                  <a:srgbClr val="002855"/>
                </a:solidFill>
                <a:latin typeface="Work Sans" pitchFamily="2" charset="77"/>
                <a:ea typeface="Work Sans" pitchFamily="2" charset="77"/>
                <a:cs typeface="Work Sans" pitchFamily="2" charset="77"/>
              </a:defRPr>
            </a:lvl1pPr>
            <a:lvl2pPr>
              <a:defRPr lang="en-US" sz="1800" b="1" i="0" kern="1200" dirty="0" smtClean="0">
                <a:solidFill>
                  <a:srgbClr val="002855"/>
                </a:solidFill>
                <a:latin typeface="Domine" panose="02040503040403060204" pitchFamily="18" charset="0"/>
                <a:ea typeface="Work Sans"/>
                <a:cs typeface="Work Sans"/>
              </a:defRPr>
            </a:lvl2pPr>
            <a:lvl3pPr>
              <a:defRPr lang="en-US" sz="1800" b="1" i="0" kern="1200" dirty="0" smtClean="0">
                <a:solidFill>
                  <a:srgbClr val="002855"/>
                </a:solidFill>
                <a:latin typeface="Domine" panose="02040503040403060204" pitchFamily="18" charset="0"/>
                <a:ea typeface="Work Sans"/>
                <a:cs typeface="Work Sans"/>
              </a:defRPr>
            </a:lvl3pPr>
            <a:lvl4pPr>
              <a:defRPr lang="en-US" sz="1800" b="1" i="0" kern="1200" dirty="0" smtClean="0">
                <a:solidFill>
                  <a:srgbClr val="002855"/>
                </a:solidFill>
                <a:latin typeface="Domine" panose="02040503040403060204" pitchFamily="18" charset="0"/>
                <a:ea typeface="Work Sans"/>
                <a:cs typeface="Work Sans"/>
              </a:defRPr>
            </a:lvl4pPr>
            <a:lvl5pPr>
              <a:defRPr lang="en-US" sz="1800" b="1" i="0" kern="1200" dirty="0">
                <a:solidFill>
                  <a:srgbClr val="002855"/>
                </a:solidFill>
                <a:latin typeface="Domine" panose="02040503040403060204" pitchFamily="18" charset="0"/>
                <a:ea typeface="Work Sans"/>
                <a:cs typeface="Work Sans"/>
              </a:defRPr>
            </a:lvl5pPr>
          </a:lstStyle>
          <a:p>
            <a:pPr lvl="0"/>
            <a:r>
              <a:rPr lang="en-US" dirty="0"/>
              <a:t>Click to edit Master text styles</a:t>
            </a:r>
          </a:p>
        </p:txBody>
      </p:sp>
      <p:sp>
        <p:nvSpPr>
          <p:cNvPr id="72" name="Text Placeholder 68">
            <a:extLst>
              <a:ext uri="{FF2B5EF4-FFF2-40B4-BE49-F238E27FC236}">
                <a16:creationId xmlns:a16="http://schemas.microsoft.com/office/drawing/2014/main" id="{D3A28FCA-3556-163C-9631-0ECEB1839558}"/>
              </a:ext>
            </a:extLst>
          </p:cNvPr>
          <p:cNvSpPr>
            <a:spLocks noGrp="1"/>
          </p:cNvSpPr>
          <p:nvPr>
            <p:ph type="body" sz="quarter" idx="13"/>
          </p:nvPr>
        </p:nvSpPr>
        <p:spPr>
          <a:xfrm>
            <a:off x="8416622" y="2097525"/>
            <a:ext cx="2049996" cy="898361"/>
          </a:xfrm>
          <a:prstGeom prst="rect">
            <a:avLst/>
          </a:prstGeom>
        </p:spPr>
        <p:txBody>
          <a:bodyPr anchor="ctr"/>
          <a:lstStyle>
            <a:lvl1pPr marL="0" indent="0" algn="ctr">
              <a:buNone/>
              <a:defRPr lang="en-US" sz="1600" b="0" i="0" kern="1200" dirty="0" smtClean="0">
                <a:solidFill>
                  <a:srgbClr val="002855"/>
                </a:solidFill>
                <a:latin typeface="Work Sans" pitchFamily="2" charset="77"/>
                <a:ea typeface="Work Sans" pitchFamily="2" charset="77"/>
                <a:cs typeface="Work Sans" pitchFamily="2" charset="77"/>
              </a:defRPr>
            </a:lvl1pPr>
            <a:lvl2pPr>
              <a:defRPr lang="en-US" sz="1800" b="1" i="0" kern="1200" dirty="0" smtClean="0">
                <a:solidFill>
                  <a:srgbClr val="002855"/>
                </a:solidFill>
                <a:latin typeface="Domine" panose="02040503040403060204" pitchFamily="18" charset="0"/>
                <a:ea typeface="Work Sans"/>
                <a:cs typeface="Work Sans"/>
              </a:defRPr>
            </a:lvl2pPr>
            <a:lvl3pPr>
              <a:defRPr lang="en-US" sz="1800" b="1" i="0" kern="1200" dirty="0" smtClean="0">
                <a:solidFill>
                  <a:srgbClr val="002855"/>
                </a:solidFill>
                <a:latin typeface="Domine" panose="02040503040403060204" pitchFamily="18" charset="0"/>
                <a:ea typeface="Work Sans"/>
                <a:cs typeface="Work Sans"/>
              </a:defRPr>
            </a:lvl3pPr>
            <a:lvl4pPr>
              <a:defRPr lang="en-US" sz="1800" b="1" i="0" kern="1200" dirty="0" smtClean="0">
                <a:solidFill>
                  <a:srgbClr val="002855"/>
                </a:solidFill>
                <a:latin typeface="Domine" panose="02040503040403060204" pitchFamily="18" charset="0"/>
                <a:ea typeface="Work Sans"/>
                <a:cs typeface="Work Sans"/>
              </a:defRPr>
            </a:lvl4pPr>
            <a:lvl5pPr>
              <a:defRPr lang="en-US" sz="1800" b="1" i="0" kern="1200" dirty="0">
                <a:solidFill>
                  <a:srgbClr val="002855"/>
                </a:solidFill>
                <a:latin typeface="Domine" panose="02040503040403060204" pitchFamily="18" charset="0"/>
                <a:ea typeface="Work Sans"/>
                <a:cs typeface="Work Sans"/>
              </a:defRPr>
            </a:lvl5pPr>
          </a:lstStyle>
          <a:p>
            <a:pPr lvl="0"/>
            <a:r>
              <a:rPr lang="en-US" dirty="0"/>
              <a:t>Click to edit Master text styles</a:t>
            </a:r>
          </a:p>
        </p:txBody>
      </p:sp>
      <p:pic>
        <p:nvPicPr>
          <p:cNvPr id="4" name="Graphic 3" descr="Checkmark with solid fill">
            <a:extLst>
              <a:ext uri="{FF2B5EF4-FFF2-40B4-BE49-F238E27FC236}">
                <a16:creationId xmlns:a16="http://schemas.microsoft.com/office/drawing/2014/main" id="{AC0B93C2-6BED-605A-16CE-CBF2994692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19511" y="3612300"/>
            <a:ext cx="352541" cy="352541"/>
          </a:xfrm>
          <a:prstGeom prst="rect">
            <a:avLst/>
          </a:prstGeom>
        </p:spPr>
      </p:pic>
      <p:pic>
        <p:nvPicPr>
          <p:cNvPr id="9" name="Graphic 8" descr="Checkmark with solid fill">
            <a:extLst>
              <a:ext uri="{FF2B5EF4-FFF2-40B4-BE49-F238E27FC236}">
                <a16:creationId xmlns:a16="http://schemas.microsoft.com/office/drawing/2014/main" id="{F85CB1AA-E604-5068-143A-8A0E9529A6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06499" y="3603937"/>
            <a:ext cx="352541" cy="352541"/>
          </a:xfrm>
          <a:prstGeom prst="rect">
            <a:avLst/>
          </a:prstGeom>
        </p:spPr>
      </p:pic>
      <p:pic>
        <p:nvPicPr>
          <p:cNvPr id="10" name="Graphic 9" descr="Checkmark with solid fill">
            <a:extLst>
              <a:ext uri="{FF2B5EF4-FFF2-40B4-BE49-F238E27FC236}">
                <a16:creationId xmlns:a16="http://schemas.microsoft.com/office/drawing/2014/main" id="{7E02351F-E498-BD78-F1F0-82523BCBF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93487" y="3595574"/>
            <a:ext cx="352541" cy="352541"/>
          </a:xfrm>
          <a:prstGeom prst="rect">
            <a:avLst/>
          </a:prstGeom>
        </p:spPr>
      </p:pic>
      <p:pic>
        <p:nvPicPr>
          <p:cNvPr id="11" name="Graphic 10" descr="Checkmark with solid fill">
            <a:extLst>
              <a:ext uri="{FF2B5EF4-FFF2-40B4-BE49-F238E27FC236}">
                <a16:creationId xmlns:a16="http://schemas.microsoft.com/office/drawing/2014/main" id="{D4E262CB-80B6-EB48-EA6E-8047F66DE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80475" y="3587211"/>
            <a:ext cx="352541" cy="352541"/>
          </a:xfrm>
          <a:prstGeom prst="rect">
            <a:avLst/>
          </a:prstGeom>
        </p:spPr>
      </p:pic>
      <p:pic>
        <p:nvPicPr>
          <p:cNvPr id="12" name="Graphic 11" descr="Checkmark with solid fill">
            <a:extLst>
              <a:ext uri="{FF2B5EF4-FFF2-40B4-BE49-F238E27FC236}">
                <a16:creationId xmlns:a16="http://schemas.microsoft.com/office/drawing/2014/main" id="{0E07CD79-53A0-1CC8-6FE1-EC4EED0180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67463" y="3578848"/>
            <a:ext cx="352541" cy="352541"/>
          </a:xfrm>
          <a:prstGeom prst="rect">
            <a:avLst/>
          </a:prstGeom>
        </p:spPr>
      </p:pic>
      <p:sp>
        <p:nvSpPr>
          <p:cNvPr id="3" name="Rectangle 2">
            <a:extLst>
              <a:ext uri="{FF2B5EF4-FFF2-40B4-BE49-F238E27FC236}">
                <a16:creationId xmlns:a16="http://schemas.microsoft.com/office/drawing/2014/main" id="{DBCC09B3-6AB7-E4D2-F01F-A860084416DD}"/>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C0AAA4BE-948B-B278-60FC-722F616E659E}"/>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199279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2" name="TextBox 1">
            <a:extLst>
              <a:ext uri="{FF2B5EF4-FFF2-40B4-BE49-F238E27FC236}">
                <a16:creationId xmlns:a16="http://schemas.microsoft.com/office/drawing/2014/main" id="{BB1CDC64-AB77-8DAC-6B4F-F73DD0371AE3}"/>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Eligible Employee Population</a:t>
            </a:r>
          </a:p>
        </p:txBody>
      </p:sp>
      <p:sp>
        <p:nvSpPr>
          <p:cNvPr id="6" name="Text Placeholder 5">
            <a:extLst>
              <a:ext uri="{FF2B5EF4-FFF2-40B4-BE49-F238E27FC236}">
                <a16:creationId xmlns:a16="http://schemas.microsoft.com/office/drawing/2014/main" id="{441B1DED-8AC6-2AF8-D512-4EF5D7C01EE8}"/>
              </a:ext>
            </a:extLst>
          </p:cNvPr>
          <p:cNvSpPr>
            <a:spLocks noGrp="1"/>
          </p:cNvSpPr>
          <p:nvPr>
            <p:ph type="body" sz="quarter" idx="10"/>
          </p:nvPr>
        </p:nvSpPr>
        <p:spPr>
          <a:xfrm>
            <a:off x="841375" y="1409699"/>
            <a:ext cx="10848975" cy="2018919"/>
          </a:xfrm>
          <a:prstGeom prst="rect">
            <a:avLst/>
          </a:prstGeom>
        </p:spPr>
        <p:txBody>
          <a:bodyPr/>
          <a:lstStyle>
            <a:lvl1pPr marL="0" indent="0">
              <a:buNone/>
              <a:tabLst/>
              <a:defRPr sz="1800" b="1" i="0">
                <a:solidFill>
                  <a:srgbClr val="002855"/>
                </a:solidFill>
                <a:latin typeface="Domine" panose="02040503040403060204" pitchFamily="18" charset="0"/>
              </a:defRPr>
            </a:lvl1pPr>
          </a:lstStyle>
          <a:p>
            <a:pPr lvl="0"/>
            <a:r>
              <a:rPr lang="en-US" dirty="0"/>
              <a:t>Click to edit Master text styles</a:t>
            </a:r>
          </a:p>
        </p:txBody>
      </p:sp>
      <p:sp>
        <p:nvSpPr>
          <p:cNvPr id="7" name="Rectangle 6">
            <a:extLst>
              <a:ext uri="{FF2B5EF4-FFF2-40B4-BE49-F238E27FC236}">
                <a16:creationId xmlns:a16="http://schemas.microsoft.com/office/drawing/2014/main" id="{CC985C43-9B99-0C34-6FD5-86E04D09C611}"/>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5">
            <a:extLst>
              <a:ext uri="{FF2B5EF4-FFF2-40B4-BE49-F238E27FC236}">
                <a16:creationId xmlns:a16="http://schemas.microsoft.com/office/drawing/2014/main" id="{4D3FEECF-9725-D0B1-1735-8491AC0A3B0D}"/>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360328453"/>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2" name="TextBox 1">
            <a:extLst>
              <a:ext uri="{FF2B5EF4-FFF2-40B4-BE49-F238E27FC236}">
                <a16:creationId xmlns:a16="http://schemas.microsoft.com/office/drawing/2014/main" id="{BB1CDC64-AB77-8DAC-6B4F-F73DD0371AE3}"/>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Eligible Employee Population</a:t>
            </a:r>
          </a:p>
        </p:txBody>
      </p:sp>
      <p:sp>
        <p:nvSpPr>
          <p:cNvPr id="7" name="Rectangle 6">
            <a:extLst>
              <a:ext uri="{FF2B5EF4-FFF2-40B4-BE49-F238E27FC236}">
                <a16:creationId xmlns:a16="http://schemas.microsoft.com/office/drawing/2014/main" id="{CC985C43-9B99-0C34-6FD5-86E04D09C611}"/>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3AD6825-28B4-4705-A3CC-7AD14E6D4981}"/>
              </a:ext>
            </a:extLst>
          </p:cNvPr>
          <p:cNvSpPr txBox="1"/>
          <p:nvPr userDrawn="1"/>
        </p:nvSpPr>
        <p:spPr>
          <a:xfrm>
            <a:off x="822960" y="1417320"/>
            <a:ext cx="8227314"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srgbClr val="002855"/>
                </a:solidFill>
                <a:effectLst/>
                <a:uLnTx/>
                <a:uFillTx/>
                <a:latin typeface="Domine" panose="02040503040403060204" pitchFamily="18" charset="0"/>
                <a:ea typeface="+mn-ea"/>
                <a:cs typeface="+mn-cs"/>
              </a:rPr>
              <a:t>Our eligible population will be defined as persons with prediabetes.</a:t>
            </a:r>
          </a:p>
        </p:txBody>
      </p:sp>
      <p:sp>
        <p:nvSpPr>
          <p:cNvPr id="3" name="Slide Number Placeholder 5">
            <a:extLst>
              <a:ext uri="{FF2B5EF4-FFF2-40B4-BE49-F238E27FC236}">
                <a16:creationId xmlns:a16="http://schemas.microsoft.com/office/drawing/2014/main" id="{66C12F1E-F6BF-B620-9296-4DF82D52A788}"/>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3664126521"/>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3" name="TextBox 2">
            <a:extLst>
              <a:ext uri="{FF2B5EF4-FFF2-40B4-BE49-F238E27FC236}">
                <a16:creationId xmlns:a16="http://schemas.microsoft.com/office/drawing/2014/main" id="{B8B4FA13-AB7F-9547-5E1D-4ED3C034A7EC}"/>
              </a:ext>
            </a:extLst>
          </p:cNvPr>
          <p:cNvSpPr txBox="1"/>
          <p:nvPr userDrawn="1"/>
        </p:nvSpPr>
        <p:spPr>
          <a:xfrm>
            <a:off x="841248" y="649224"/>
            <a:ext cx="7369302" cy="1200329"/>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Type 2 diabetes costs our country $412.9 billion annually. </a:t>
            </a:r>
          </a:p>
        </p:txBody>
      </p:sp>
      <p:sp>
        <p:nvSpPr>
          <p:cNvPr id="5" name="Text Placeholder 4">
            <a:extLst>
              <a:ext uri="{FF2B5EF4-FFF2-40B4-BE49-F238E27FC236}">
                <a16:creationId xmlns:a16="http://schemas.microsoft.com/office/drawing/2014/main" id="{6D381ED4-FEA4-1C37-18B3-6C91F5681018}"/>
              </a:ext>
            </a:extLst>
          </p:cNvPr>
          <p:cNvSpPr>
            <a:spLocks noGrp="1"/>
          </p:cNvSpPr>
          <p:nvPr>
            <p:ph type="body" sz="quarter" idx="10"/>
          </p:nvPr>
        </p:nvSpPr>
        <p:spPr>
          <a:xfrm>
            <a:off x="841375" y="1993901"/>
            <a:ext cx="10921134" cy="1435100"/>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2" name="Rectangle 1">
            <a:extLst>
              <a:ext uri="{FF2B5EF4-FFF2-40B4-BE49-F238E27FC236}">
                <a16:creationId xmlns:a16="http://schemas.microsoft.com/office/drawing/2014/main" id="{FEF4C72C-095D-DB96-3999-A366E3A0DC92}"/>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02A193AC-BD7E-4C50-6EF4-0C93A7B840F2}"/>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4263684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3" name="TextBox 2">
            <a:extLst>
              <a:ext uri="{FF2B5EF4-FFF2-40B4-BE49-F238E27FC236}">
                <a16:creationId xmlns:a16="http://schemas.microsoft.com/office/drawing/2014/main" id="{B8B4FA13-AB7F-9547-5E1D-4ED3C034A7EC}"/>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Program Costs</a:t>
            </a:r>
          </a:p>
        </p:txBody>
      </p:sp>
      <p:sp>
        <p:nvSpPr>
          <p:cNvPr id="5" name="Text Placeholder 4">
            <a:extLst>
              <a:ext uri="{FF2B5EF4-FFF2-40B4-BE49-F238E27FC236}">
                <a16:creationId xmlns:a16="http://schemas.microsoft.com/office/drawing/2014/main" id="{6D381ED4-FEA4-1C37-18B3-6C91F5681018}"/>
              </a:ext>
            </a:extLst>
          </p:cNvPr>
          <p:cNvSpPr>
            <a:spLocks noGrp="1"/>
          </p:cNvSpPr>
          <p:nvPr>
            <p:ph type="body" sz="quarter" idx="10"/>
          </p:nvPr>
        </p:nvSpPr>
        <p:spPr>
          <a:xfrm>
            <a:off x="841375" y="1371600"/>
            <a:ext cx="10921134" cy="2057401"/>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2" name="Rectangle 1">
            <a:extLst>
              <a:ext uri="{FF2B5EF4-FFF2-40B4-BE49-F238E27FC236}">
                <a16:creationId xmlns:a16="http://schemas.microsoft.com/office/drawing/2014/main" id="{58ACD890-E167-CCE7-8848-4295A11FAE00}"/>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583DFB18-34F3-1224-A288-822368BAE74B}"/>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74548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pic>
        <p:nvPicPr>
          <p:cNvPr id="9" name="Google Shape;617;p40">
            <a:extLst>
              <a:ext uri="{FF2B5EF4-FFF2-40B4-BE49-F238E27FC236}">
                <a16:creationId xmlns:a16="http://schemas.microsoft.com/office/drawing/2014/main" id="{BFACD231-8B4D-C88E-6B49-3CADC156BBD4}"/>
              </a:ext>
            </a:extLst>
          </p:cNvPr>
          <p:cNvPicPr preferRelativeResize="0">
            <a:picLocks/>
          </p:cNvPicPr>
          <p:nvPr userDrawn="1"/>
        </p:nvPicPr>
        <p:blipFill rotWithShape="1">
          <a:blip r:embed="rId2">
            <a:alphaModFix/>
          </a:blip>
          <a:srcRect l="4525" t="1881" r="57059" b="14201"/>
          <a:stretch/>
        </p:blipFill>
        <p:spPr>
          <a:xfrm>
            <a:off x="7488937" y="82296"/>
            <a:ext cx="4703062" cy="6775704"/>
          </a:xfrm>
          <a:prstGeom prst="rect">
            <a:avLst/>
          </a:prstGeom>
          <a:noFill/>
          <a:ln>
            <a:noFill/>
          </a:ln>
        </p:spPr>
      </p:pic>
      <p:sp>
        <p:nvSpPr>
          <p:cNvPr id="3" name="TextBox 2">
            <a:extLst>
              <a:ext uri="{FF2B5EF4-FFF2-40B4-BE49-F238E27FC236}">
                <a16:creationId xmlns:a16="http://schemas.microsoft.com/office/drawing/2014/main" id="{B8B4FA13-AB7F-9547-5E1D-4ED3C034A7EC}"/>
              </a:ext>
            </a:extLst>
          </p:cNvPr>
          <p:cNvSpPr txBox="1"/>
          <p:nvPr userDrawn="1"/>
        </p:nvSpPr>
        <p:spPr>
          <a:xfrm>
            <a:off x="841248" y="649224"/>
            <a:ext cx="7461504"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Program Costs</a:t>
            </a:r>
          </a:p>
        </p:txBody>
      </p:sp>
      <p:sp>
        <p:nvSpPr>
          <p:cNvPr id="7" name="TextBox 6">
            <a:extLst>
              <a:ext uri="{FF2B5EF4-FFF2-40B4-BE49-F238E27FC236}">
                <a16:creationId xmlns:a16="http://schemas.microsoft.com/office/drawing/2014/main" id="{56544277-715D-B02A-E0E6-BF63FB839E53}"/>
              </a:ext>
            </a:extLst>
          </p:cNvPr>
          <p:cNvSpPr txBox="1"/>
          <p:nvPr userDrawn="1"/>
        </p:nvSpPr>
        <p:spPr>
          <a:xfrm>
            <a:off x="914400" y="1371600"/>
            <a:ext cx="6237961" cy="4958252"/>
          </a:xfrm>
          <a:prstGeom prst="rect">
            <a:avLst/>
          </a:prstGeom>
          <a:noFill/>
        </p:spPr>
        <p:txBody>
          <a:bodyPr wrap="square" rtlCol="0">
            <a:noAutofit/>
          </a:bodyPr>
          <a:lstStyle/>
          <a:p>
            <a:pPr marL="9525" lvl="0" indent="0" algn="l" defTabSz="457200" rtl="0" eaLnBrk="1" latinLnBrk="0" hangingPunct="1">
              <a:spcBef>
                <a:spcPts val="600"/>
              </a:spcBef>
              <a:spcAft>
                <a:spcPts val="300"/>
              </a:spcAft>
              <a:buFont typeface="Arial"/>
              <a:buNone/>
              <a:tabLst/>
            </a:pPr>
            <a:r>
              <a:rPr lang="en-US" sz="1800" b="1" i="0" kern="1200" dirty="0">
                <a:solidFill>
                  <a:srgbClr val="002855"/>
                </a:solidFill>
                <a:latin typeface="Domine" panose="02040503040403060204" pitchFamily="18" charset="0"/>
                <a:ea typeface="+mn-ea"/>
                <a:cs typeface="+mn-cs"/>
                <a:sym typeface="Work Sans"/>
              </a:rPr>
              <a:t>A typical administration fee for a participant who completes all 22 sessions of the year-long National DPP lifestyle change program is $500. </a:t>
            </a:r>
            <a:endParaRPr lang="en-US" sz="1800" b="1" i="0" kern="1200" dirty="0">
              <a:solidFill>
                <a:srgbClr val="002855"/>
              </a:solidFill>
              <a:latin typeface="Domine" panose="02040503040403060204" pitchFamily="18" charset="0"/>
              <a:ea typeface="+mn-ea"/>
              <a:cs typeface="+mn-cs"/>
            </a:endParaRPr>
          </a:p>
          <a:p>
            <a:pPr lvl="0">
              <a:spcBef>
                <a:spcPts val="900"/>
              </a:spcBef>
              <a:spcAft>
                <a:spcPts val="300"/>
              </a:spcAft>
            </a:pPr>
            <a:r>
              <a:rPr lang="en-US" sz="1800" b="1" i="0" kern="1200" dirty="0">
                <a:solidFill>
                  <a:srgbClr val="002855"/>
                </a:solidFill>
                <a:latin typeface="Domine" panose="02040503040403060204" pitchFamily="18" charset="0"/>
                <a:ea typeface="+mn-ea"/>
                <a:cs typeface="+mn-cs"/>
                <a:sym typeface="Work Sans"/>
              </a:rPr>
              <a:t>Another $500 may be required to cover costs associated with:</a:t>
            </a:r>
            <a:endParaRPr lang="en-US" sz="1800" b="1" i="0" kern="1200" dirty="0">
              <a:solidFill>
                <a:srgbClr val="002855"/>
              </a:solidFill>
              <a:latin typeface="Domine" panose="02040503040403060204" pitchFamily="18" charset="0"/>
              <a:ea typeface="+mn-ea"/>
              <a:cs typeface="+mn-cs"/>
            </a:endParaRPr>
          </a:p>
          <a:p>
            <a:pPr marL="296863" lvl="1" indent="-285750">
              <a:spcBef>
                <a:spcPts val="600"/>
              </a:spcBef>
              <a:spcAft>
                <a:spcPts val="300"/>
              </a:spcAft>
              <a:buFont typeface="Arial" panose="020B0604020202020204" pitchFamily="34" charset="0"/>
              <a:buChar char="•"/>
              <a:tabLst/>
            </a:pPr>
            <a:r>
              <a:rPr lang="en-US" sz="1800" b="0" i="0" kern="1200" dirty="0">
                <a:solidFill>
                  <a:srgbClr val="002855"/>
                </a:solidFill>
                <a:latin typeface="Work Sans" pitchFamily="2" charset="77"/>
                <a:ea typeface="+mn-ea"/>
                <a:cs typeface="+mn-cs"/>
              </a:rPr>
              <a:t>Marketing the program to eligible employees.</a:t>
            </a:r>
            <a:endParaRPr lang="en-US" sz="1800" b="0" i="0" kern="1200" dirty="0">
              <a:solidFill>
                <a:srgbClr val="002855"/>
              </a:solidFill>
              <a:latin typeface="Work Sans" pitchFamily="2" charset="77"/>
              <a:ea typeface="+mn-ea"/>
              <a:cs typeface="+mn-cs"/>
              <a:sym typeface="Work Sans"/>
            </a:endParaRPr>
          </a:p>
          <a:p>
            <a:pPr marL="296863" lvl="1" indent="-285750">
              <a:spcBef>
                <a:spcPts val="600"/>
              </a:spcBef>
              <a:spcAft>
                <a:spcPts val="300"/>
              </a:spcAft>
              <a:buFont typeface="Arial" panose="020B0604020202020204" pitchFamily="34" charset="0"/>
              <a:buChar char="•"/>
              <a:tabLst/>
            </a:pPr>
            <a:r>
              <a:rPr lang="en-US" sz="1800" b="0" i="0" kern="1200" dirty="0">
                <a:solidFill>
                  <a:srgbClr val="002855"/>
                </a:solidFill>
                <a:latin typeface="Work Sans" pitchFamily="2" charset="77"/>
                <a:ea typeface="+mn-ea"/>
                <a:cs typeface="+mn-cs"/>
                <a:sym typeface="Work Sans"/>
              </a:rPr>
              <a:t>Removing barriers to participation.</a:t>
            </a:r>
            <a:endParaRPr lang="en-US" sz="1800" b="0" i="0" kern="1200" dirty="0">
              <a:solidFill>
                <a:srgbClr val="002855"/>
              </a:solidFill>
              <a:latin typeface="Work Sans" pitchFamily="2" charset="77"/>
              <a:ea typeface="+mn-ea"/>
              <a:cs typeface="+mn-cs"/>
            </a:endParaRPr>
          </a:p>
          <a:p>
            <a:pPr marL="296863" lvl="1" indent="-285750">
              <a:spcBef>
                <a:spcPts val="600"/>
              </a:spcBef>
              <a:spcAft>
                <a:spcPts val="300"/>
              </a:spcAft>
              <a:buFont typeface="Arial" panose="020B0604020202020204" pitchFamily="34" charset="0"/>
              <a:buChar char="•"/>
              <a:tabLst/>
            </a:pPr>
            <a:r>
              <a:rPr lang="en-US" sz="1800" b="0" i="0" kern="1200" dirty="0">
                <a:solidFill>
                  <a:srgbClr val="002855"/>
                </a:solidFill>
                <a:latin typeface="Work Sans" pitchFamily="2" charset="77"/>
                <a:ea typeface="+mn-ea"/>
                <a:cs typeface="+mn-cs"/>
                <a:sym typeface="Work Sans"/>
              </a:rPr>
              <a:t>Providing access to virtual components of the program (if applicable).</a:t>
            </a:r>
            <a:endParaRPr lang="en-US" sz="1800" b="0" i="0" kern="1200" dirty="0">
              <a:solidFill>
                <a:srgbClr val="002855"/>
              </a:solidFill>
              <a:latin typeface="Work Sans" pitchFamily="2" charset="77"/>
              <a:ea typeface="+mn-ea"/>
              <a:cs typeface="+mn-cs"/>
            </a:endParaRPr>
          </a:p>
          <a:p>
            <a:pPr marL="296863" lvl="1" indent="-285750">
              <a:spcBef>
                <a:spcPts val="600"/>
              </a:spcBef>
              <a:spcAft>
                <a:spcPts val="300"/>
              </a:spcAft>
              <a:buFont typeface="Arial" panose="020B0604020202020204" pitchFamily="34" charset="0"/>
              <a:buChar char="•"/>
              <a:tabLst/>
            </a:pPr>
            <a:r>
              <a:rPr lang="en-US" sz="1800" b="0" i="0" kern="1200" dirty="0">
                <a:solidFill>
                  <a:srgbClr val="002855"/>
                </a:solidFill>
                <a:latin typeface="Work Sans" pitchFamily="2" charset="77"/>
                <a:ea typeface="+mn-ea"/>
                <a:cs typeface="+mn-cs"/>
                <a:sym typeface="Work Sans"/>
              </a:rPr>
              <a:t>Providing program incentives.</a:t>
            </a:r>
            <a:endParaRPr lang="en-US" sz="1800" b="0" i="0" kern="1200" dirty="0">
              <a:solidFill>
                <a:srgbClr val="002855"/>
              </a:solidFill>
              <a:latin typeface="Work Sans" pitchFamily="2" charset="77"/>
              <a:ea typeface="+mn-ea"/>
              <a:cs typeface="+mn-cs"/>
            </a:endParaRPr>
          </a:p>
          <a:p>
            <a:pPr marL="296863" lvl="1" indent="-285750">
              <a:spcBef>
                <a:spcPts val="600"/>
              </a:spcBef>
              <a:spcAft>
                <a:spcPts val="300"/>
              </a:spcAft>
              <a:buFont typeface="Arial" panose="020B0604020202020204" pitchFamily="34" charset="0"/>
              <a:buChar char="•"/>
              <a:tabLst/>
            </a:pPr>
            <a:r>
              <a:rPr lang="en-US" sz="1800" b="0" i="0" kern="1200" dirty="0">
                <a:solidFill>
                  <a:srgbClr val="002855"/>
                </a:solidFill>
                <a:latin typeface="Work Sans" pitchFamily="2" charset="77"/>
                <a:ea typeface="+mn-ea"/>
                <a:cs typeface="+mn-cs"/>
                <a:sym typeface="Work Sans"/>
              </a:rPr>
              <a:t>Addressing participant needs related to the social determinants of health.</a:t>
            </a:r>
            <a:endParaRPr lang="en-US" sz="1800" b="0" i="0" kern="1200" dirty="0">
              <a:solidFill>
                <a:srgbClr val="002855"/>
              </a:solidFill>
              <a:latin typeface="Work Sans" pitchFamily="2" charset="77"/>
              <a:ea typeface="+mn-ea"/>
              <a:cs typeface="+mn-cs"/>
            </a:endParaRPr>
          </a:p>
          <a:p>
            <a:pPr marL="296863" lvl="1" indent="-285750">
              <a:spcBef>
                <a:spcPts val="600"/>
              </a:spcBef>
              <a:spcAft>
                <a:spcPts val="300"/>
              </a:spcAft>
              <a:buFont typeface="Arial" panose="020B0604020202020204" pitchFamily="34" charset="0"/>
              <a:buChar char="•"/>
              <a:tabLst/>
            </a:pPr>
            <a:r>
              <a:rPr lang="en-US" sz="1800" b="0" i="0" kern="1200" dirty="0">
                <a:solidFill>
                  <a:srgbClr val="002855"/>
                </a:solidFill>
                <a:latin typeface="Work Sans" pitchFamily="2" charset="77"/>
                <a:ea typeface="+mn-ea"/>
                <a:cs typeface="+mn-cs"/>
                <a:sym typeface="Work Sans"/>
              </a:rPr>
              <a:t>Implementing other strategies designed to increase the likelihood of successful participation.</a:t>
            </a:r>
            <a:endParaRPr lang="en-US" sz="1800" b="0" i="0" kern="1200" dirty="0">
              <a:solidFill>
                <a:srgbClr val="002855"/>
              </a:solidFill>
              <a:latin typeface="Work Sans" pitchFamily="2" charset="77"/>
              <a:ea typeface="+mn-ea"/>
              <a:cs typeface="+mn-cs"/>
            </a:endParaRPr>
          </a:p>
          <a:p>
            <a:pPr algn="l"/>
            <a:endParaRPr lang="en-US" dirty="0"/>
          </a:p>
        </p:txBody>
      </p:sp>
      <p:sp>
        <p:nvSpPr>
          <p:cNvPr id="5" name="Rectangle 4">
            <a:extLst>
              <a:ext uri="{FF2B5EF4-FFF2-40B4-BE49-F238E27FC236}">
                <a16:creationId xmlns:a16="http://schemas.microsoft.com/office/drawing/2014/main" id="{7AD58B05-FC6B-A6F8-C09E-FD3C6884440B}"/>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5">
            <a:extLst>
              <a:ext uri="{FF2B5EF4-FFF2-40B4-BE49-F238E27FC236}">
                <a16:creationId xmlns:a16="http://schemas.microsoft.com/office/drawing/2014/main" id="{E4E60E26-3FF3-69B1-B06B-5CF96B5782E4}"/>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177516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3" name="TextBox 2">
            <a:extLst>
              <a:ext uri="{FF2B5EF4-FFF2-40B4-BE49-F238E27FC236}">
                <a16:creationId xmlns:a16="http://schemas.microsoft.com/office/drawing/2014/main" id="{B8B4FA13-AB7F-9547-5E1D-4ED3C034A7EC}"/>
              </a:ext>
            </a:extLst>
          </p:cNvPr>
          <p:cNvSpPr txBox="1"/>
          <p:nvPr userDrawn="1"/>
        </p:nvSpPr>
        <p:spPr>
          <a:xfrm>
            <a:off x="841248" y="649224"/>
            <a:ext cx="7461504" cy="1200329"/>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Type 2 diabetes costs our country $412.9 billion annually. </a:t>
            </a:r>
          </a:p>
        </p:txBody>
      </p:sp>
      <p:sp>
        <p:nvSpPr>
          <p:cNvPr id="2" name="Google Shape;255;p11">
            <a:extLst>
              <a:ext uri="{FF2B5EF4-FFF2-40B4-BE49-F238E27FC236}">
                <a16:creationId xmlns:a16="http://schemas.microsoft.com/office/drawing/2014/main" id="{68EB2D52-7A0F-811D-67A6-2CFCDD38AC81}"/>
              </a:ext>
            </a:extLst>
          </p:cNvPr>
          <p:cNvSpPr/>
          <p:nvPr userDrawn="1"/>
        </p:nvSpPr>
        <p:spPr>
          <a:xfrm>
            <a:off x="5214749" y="3543842"/>
            <a:ext cx="6547760" cy="53741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4" name="Google Shape;256;p11">
            <a:extLst>
              <a:ext uri="{FF2B5EF4-FFF2-40B4-BE49-F238E27FC236}">
                <a16:creationId xmlns:a16="http://schemas.microsoft.com/office/drawing/2014/main" id="{B6FA590E-C70C-A36B-433B-98BCFB731C51}"/>
              </a:ext>
            </a:extLst>
          </p:cNvPr>
          <p:cNvSpPr/>
          <p:nvPr userDrawn="1"/>
        </p:nvSpPr>
        <p:spPr>
          <a:xfrm>
            <a:off x="5214749" y="4188167"/>
            <a:ext cx="6547760" cy="543872"/>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6" name="Google Shape;257;p11">
            <a:extLst>
              <a:ext uri="{FF2B5EF4-FFF2-40B4-BE49-F238E27FC236}">
                <a16:creationId xmlns:a16="http://schemas.microsoft.com/office/drawing/2014/main" id="{0CA5A0AE-A9EE-5622-2133-FD3BDCCE6026}"/>
              </a:ext>
            </a:extLst>
          </p:cNvPr>
          <p:cNvSpPr/>
          <p:nvPr userDrawn="1"/>
        </p:nvSpPr>
        <p:spPr>
          <a:xfrm>
            <a:off x="5214749" y="5111164"/>
            <a:ext cx="6547760" cy="53862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7" name="Google Shape;258;p11">
            <a:extLst>
              <a:ext uri="{FF2B5EF4-FFF2-40B4-BE49-F238E27FC236}">
                <a16:creationId xmlns:a16="http://schemas.microsoft.com/office/drawing/2014/main" id="{E0BD6566-5F64-CB22-94C6-743DA981F571}"/>
              </a:ext>
            </a:extLst>
          </p:cNvPr>
          <p:cNvSpPr/>
          <p:nvPr userDrawn="1"/>
        </p:nvSpPr>
        <p:spPr>
          <a:xfrm>
            <a:off x="5214749" y="2899517"/>
            <a:ext cx="6547760" cy="53741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9" name="Google Shape;261;p11">
            <a:extLst>
              <a:ext uri="{FF2B5EF4-FFF2-40B4-BE49-F238E27FC236}">
                <a16:creationId xmlns:a16="http://schemas.microsoft.com/office/drawing/2014/main" id="{57B97215-9DAA-56AC-8668-90EA557EE788}"/>
              </a:ext>
            </a:extLst>
          </p:cNvPr>
          <p:cNvSpPr/>
          <p:nvPr userDrawn="1"/>
        </p:nvSpPr>
        <p:spPr>
          <a:xfrm>
            <a:off x="2445967" y="3551775"/>
            <a:ext cx="3608467" cy="529483"/>
          </a:xfrm>
          <a:prstGeom prst="roundRect">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Work Sans"/>
                <a:ea typeface="Work Sans"/>
                <a:cs typeface="Work Sans"/>
                <a:sym typeface="Work Sans"/>
              </a:rPr>
              <a:t>Pharmacy</a:t>
            </a:r>
            <a:endParaRPr sz="2400" b="1">
              <a:solidFill>
                <a:schemeClr val="lt1"/>
              </a:solidFill>
              <a:latin typeface="Work Sans"/>
              <a:ea typeface="Work Sans"/>
              <a:cs typeface="Work Sans"/>
              <a:sym typeface="Work Sans"/>
            </a:endParaRPr>
          </a:p>
        </p:txBody>
      </p:sp>
      <p:sp>
        <p:nvSpPr>
          <p:cNvPr id="10" name="Google Shape;262;p11">
            <a:extLst>
              <a:ext uri="{FF2B5EF4-FFF2-40B4-BE49-F238E27FC236}">
                <a16:creationId xmlns:a16="http://schemas.microsoft.com/office/drawing/2014/main" id="{98AC385B-32BB-0DD4-55D7-7FC274ECB719}"/>
              </a:ext>
            </a:extLst>
          </p:cNvPr>
          <p:cNvSpPr/>
          <p:nvPr userDrawn="1"/>
        </p:nvSpPr>
        <p:spPr>
          <a:xfrm>
            <a:off x="2445967" y="4196099"/>
            <a:ext cx="3608467" cy="529483"/>
          </a:xfrm>
          <a:prstGeom prst="roundRect">
            <a:avLst>
              <a:gd name="adj" fmla="val 50000"/>
            </a:avLst>
          </a:prstGeom>
          <a:solidFill>
            <a:srgbClr val="6FA2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Work Sans"/>
                <a:ea typeface="Work Sans"/>
                <a:cs typeface="Work Sans"/>
                <a:sym typeface="Work Sans"/>
              </a:rPr>
              <a:t>Absenteeism</a:t>
            </a:r>
            <a:endParaRPr sz="2400" b="1">
              <a:solidFill>
                <a:schemeClr val="lt1"/>
              </a:solidFill>
              <a:latin typeface="Work Sans"/>
              <a:ea typeface="Work Sans"/>
              <a:cs typeface="Work Sans"/>
              <a:sym typeface="Work Sans"/>
            </a:endParaRPr>
          </a:p>
        </p:txBody>
      </p:sp>
      <p:sp>
        <p:nvSpPr>
          <p:cNvPr id="11" name="Google Shape;263;p11">
            <a:extLst>
              <a:ext uri="{FF2B5EF4-FFF2-40B4-BE49-F238E27FC236}">
                <a16:creationId xmlns:a16="http://schemas.microsoft.com/office/drawing/2014/main" id="{755FE757-6AFE-EBC2-C5AA-F110361BE369}"/>
              </a:ext>
            </a:extLst>
          </p:cNvPr>
          <p:cNvSpPr/>
          <p:nvPr userDrawn="1"/>
        </p:nvSpPr>
        <p:spPr>
          <a:xfrm>
            <a:off x="2449845" y="2899517"/>
            <a:ext cx="3608467" cy="529483"/>
          </a:xfrm>
          <a:prstGeom prst="roundRect">
            <a:avLst>
              <a:gd name="adj" fmla="val 50000"/>
            </a:avLst>
          </a:prstGeom>
          <a:solidFill>
            <a:srgbClr val="0A5C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Work Sans"/>
                <a:ea typeface="Work Sans"/>
                <a:cs typeface="Work Sans"/>
                <a:sym typeface="Work Sans"/>
              </a:rPr>
              <a:t>Medical</a:t>
            </a:r>
            <a:endParaRPr sz="2400" b="1">
              <a:solidFill>
                <a:schemeClr val="lt1"/>
              </a:solidFill>
              <a:latin typeface="Work Sans"/>
              <a:ea typeface="Work Sans"/>
              <a:cs typeface="Work Sans"/>
              <a:sym typeface="Work Sans"/>
            </a:endParaRPr>
          </a:p>
        </p:txBody>
      </p:sp>
      <p:sp>
        <p:nvSpPr>
          <p:cNvPr id="12" name="Google Shape;264;p11">
            <a:extLst>
              <a:ext uri="{FF2B5EF4-FFF2-40B4-BE49-F238E27FC236}">
                <a16:creationId xmlns:a16="http://schemas.microsoft.com/office/drawing/2014/main" id="{665E43C7-6DFB-9526-449A-175BCD37CDE8}"/>
              </a:ext>
            </a:extLst>
          </p:cNvPr>
          <p:cNvSpPr/>
          <p:nvPr userDrawn="1"/>
        </p:nvSpPr>
        <p:spPr>
          <a:xfrm>
            <a:off x="2445967" y="5111164"/>
            <a:ext cx="3608467" cy="529483"/>
          </a:xfrm>
          <a:prstGeom prst="roundRect">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Work Sans"/>
                <a:ea typeface="Work Sans"/>
                <a:cs typeface="Work Sans"/>
                <a:sym typeface="Work Sans"/>
              </a:rPr>
              <a:t>Total</a:t>
            </a:r>
            <a:endParaRPr sz="2400" b="1">
              <a:solidFill>
                <a:schemeClr val="lt1"/>
              </a:solidFill>
              <a:latin typeface="Work Sans"/>
              <a:ea typeface="Work Sans"/>
              <a:cs typeface="Work Sans"/>
              <a:sym typeface="Work Sans"/>
            </a:endParaRPr>
          </a:p>
        </p:txBody>
      </p:sp>
      <p:sp>
        <p:nvSpPr>
          <p:cNvPr id="16" name="Google Shape;268;p11">
            <a:extLst>
              <a:ext uri="{FF2B5EF4-FFF2-40B4-BE49-F238E27FC236}">
                <a16:creationId xmlns:a16="http://schemas.microsoft.com/office/drawing/2014/main" id="{B8030A58-2628-4B4F-27B2-15EAA029AC8F}"/>
              </a:ext>
            </a:extLst>
          </p:cNvPr>
          <p:cNvSpPr/>
          <p:nvPr userDrawn="1"/>
        </p:nvSpPr>
        <p:spPr>
          <a:xfrm rot="5400000">
            <a:off x="1883942" y="2990789"/>
            <a:ext cx="389428" cy="335714"/>
          </a:xfrm>
          <a:prstGeom prst="triangle">
            <a:avLst>
              <a:gd name="adj" fmla="val 50000"/>
            </a:avLst>
          </a:prstGeom>
          <a:solidFill>
            <a:srgbClr val="0059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17" name="Google Shape;269;p11">
            <a:extLst>
              <a:ext uri="{FF2B5EF4-FFF2-40B4-BE49-F238E27FC236}">
                <a16:creationId xmlns:a16="http://schemas.microsoft.com/office/drawing/2014/main" id="{95450C5E-B434-E5F3-A5BB-C0AB1A94F0E3}"/>
              </a:ext>
            </a:extLst>
          </p:cNvPr>
          <p:cNvSpPr/>
          <p:nvPr userDrawn="1"/>
        </p:nvSpPr>
        <p:spPr>
          <a:xfrm rot="5400000">
            <a:off x="1380561" y="2990790"/>
            <a:ext cx="389428" cy="335714"/>
          </a:xfrm>
          <a:prstGeom prst="triangle">
            <a:avLst>
              <a:gd name="adj" fmla="val 50000"/>
            </a:avLst>
          </a:prstGeom>
          <a:solidFill>
            <a:srgbClr val="0059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18" name="Google Shape;270;p11">
            <a:extLst>
              <a:ext uri="{FF2B5EF4-FFF2-40B4-BE49-F238E27FC236}">
                <a16:creationId xmlns:a16="http://schemas.microsoft.com/office/drawing/2014/main" id="{7BADA48F-8231-6928-AAA5-EB9B9A6B0B3D}"/>
              </a:ext>
            </a:extLst>
          </p:cNvPr>
          <p:cNvSpPr/>
          <p:nvPr userDrawn="1"/>
        </p:nvSpPr>
        <p:spPr>
          <a:xfrm rot="5400000">
            <a:off x="896756" y="2990790"/>
            <a:ext cx="389428" cy="335714"/>
          </a:xfrm>
          <a:prstGeom prst="triangle">
            <a:avLst>
              <a:gd name="adj" fmla="val 50000"/>
            </a:avLst>
          </a:prstGeom>
          <a:solidFill>
            <a:srgbClr val="0059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19" name="Google Shape;271;p11">
            <a:extLst>
              <a:ext uri="{FF2B5EF4-FFF2-40B4-BE49-F238E27FC236}">
                <a16:creationId xmlns:a16="http://schemas.microsoft.com/office/drawing/2014/main" id="{8A67490F-2E8A-D662-A571-FFA648E1FF8B}"/>
              </a:ext>
            </a:extLst>
          </p:cNvPr>
          <p:cNvSpPr/>
          <p:nvPr userDrawn="1"/>
        </p:nvSpPr>
        <p:spPr>
          <a:xfrm rot="5400000">
            <a:off x="1883942" y="3663397"/>
            <a:ext cx="389428" cy="335714"/>
          </a:xfrm>
          <a:prstGeom prst="triangle">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0" name="Google Shape;272;p11">
            <a:extLst>
              <a:ext uri="{FF2B5EF4-FFF2-40B4-BE49-F238E27FC236}">
                <a16:creationId xmlns:a16="http://schemas.microsoft.com/office/drawing/2014/main" id="{8C599B77-A827-0BC1-A1DA-D70DD202C39F}"/>
              </a:ext>
            </a:extLst>
          </p:cNvPr>
          <p:cNvSpPr/>
          <p:nvPr userDrawn="1"/>
        </p:nvSpPr>
        <p:spPr>
          <a:xfrm rot="5400000">
            <a:off x="1380561" y="3663398"/>
            <a:ext cx="389428" cy="335714"/>
          </a:xfrm>
          <a:prstGeom prst="triangle">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1" name="Google Shape;273;p11">
            <a:extLst>
              <a:ext uri="{FF2B5EF4-FFF2-40B4-BE49-F238E27FC236}">
                <a16:creationId xmlns:a16="http://schemas.microsoft.com/office/drawing/2014/main" id="{89BBDFF1-EF78-75C5-25A1-AF8717464C4B}"/>
              </a:ext>
            </a:extLst>
          </p:cNvPr>
          <p:cNvSpPr/>
          <p:nvPr userDrawn="1"/>
        </p:nvSpPr>
        <p:spPr>
          <a:xfrm rot="5400000">
            <a:off x="896756" y="3663398"/>
            <a:ext cx="389428" cy="335714"/>
          </a:xfrm>
          <a:prstGeom prst="triangle">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2" name="Google Shape;274;p11">
            <a:extLst>
              <a:ext uri="{FF2B5EF4-FFF2-40B4-BE49-F238E27FC236}">
                <a16:creationId xmlns:a16="http://schemas.microsoft.com/office/drawing/2014/main" id="{5DF968FD-2BCD-2270-A19F-F31D2F150A24}"/>
              </a:ext>
            </a:extLst>
          </p:cNvPr>
          <p:cNvSpPr/>
          <p:nvPr userDrawn="1"/>
        </p:nvSpPr>
        <p:spPr>
          <a:xfrm rot="5400000">
            <a:off x="1883942" y="4302128"/>
            <a:ext cx="389428" cy="335714"/>
          </a:xfrm>
          <a:prstGeom prst="triangle">
            <a:avLst>
              <a:gd name="adj" fmla="val 50000"/>
            </a:avLst>
          </a:prstGeom>
          <a:solidFill>
            <a:srgbClr val="6FA2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3" name="Google Shape;275;p11">
            <a:extLst>
              <a:ext uri="{FF2B5EF4-FFF2-40B4-BE49-F238E27FC236}">
                <a16:creationId xmlns:a16="http://schemas.microsoft.com/office/drawing/2014/main" id="{56FC51DF-D8C8-0C80-598F-F219F0B74D5C}"/>
              </a:ext>
            </a:extLst>
          </p:cNvPr>
          <p:cNvSpPr/>
          <p:nvPr userDrawn="1"/>
        </p:nvSpPr>
        <p:spPr>
          <a:xfrm rot="5400000">
            <a:off x="1380561" y="4302129"/>
            <a:ext cx="389428" cy="335714"/>
          </a:xfrm>
          <a:prstGeom prst="triangle">
            <a:avLst>
              <a:gd name="adj" fmla="val 50000"/>
            </a:avLst>
          </a:prstGeom>
          <a:solidFill>
            <a:srgbClr val="6FA2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4" name="Google Shape;276;p11">
            <a:extLst>
              <a:ext uri="{FF2B5EF4-FFF2-40B4-BE49-F238E27FC236}">
                <a16:creationId xmlns:a16="http://schemas.microsoft.com/office/drawing/2014/main" id="{F60CB7A9-F41A-ABAB-FCCD-AEE206DF881C}"/>
              </a:ext>
            </a:extLst>
          </p:cNvPr>
          <p:cNvSpPr/>
          <p:nvPr userDrawn="1"/>
        </p:nvSpPr>
        <p:spPr>
          <a:xfrm rot="5400000">
            <a:off x="896756" y="4302129"/>
            <a:ext cx="389428" cy="335714"/>
          </a:xfrm>
          <a:prstGeom prst="triangle">
            <a:avLst>
              <a:gd name="adj" fmla="val 50000"/>
            </a:avLst>
          </a:prstGeom>
          <a:solidFill>
            <a:srgbClr val="6FA28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5" name="Google Shape;277;p11">
            <a:extLst>
              <a:ext uri="{FF2B5EF4-FFF2-40B4-BE49-F238E27FC236}">
                <a16:creationId xmlns:a16="http://schemas.microsoft.com/office/drawing/2014/main" id="{E77723F2-12A9-799B-BDB7-31409A5A12F0}"/>
              </a:ext>
            </a:extLst>
          </p:cNvPr>
          <p:cNvSpPr/>
          <p:nvPr userDrawn="1"/>
        </p:nvSpPr>
        <p:spPr>
          <a:xfrm rot="5400000">
            <a:off x="1883942" y="5208775"/>
            <a:ext cx="389428" cy="335714"/>
          </a:xfrm>
          <a:prstGeom prst="triangle">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6" name="Google Shape;278;p11">
            <a:extLst>
              <a:ext uri="{FF2B5EF4-FFF2-40B4-BE49-F238E27FC236}">
                <a16:creationId xmlns:a16="http://schemas.microsoft.com/office/drawing/2014/main" id="{C7C9312A-B386-4C81-55F8-D138C437EEDA}"/>
              </a:ext>
            </a:extLst>
          </p:cNvPr>
          <p:cNvSpPr/>
          <p:nvPr userDrawn="1"/>
        </p:nvSpPr>
        <p:spPr>
          <a:xfrm rot="5400000">
            <a:off x="1380561" y="5208776"/>
            <a:ext cx="389428" cy="335714"/>
          </a:xfrm>
          <a:prstGeom prst="triangle">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27" name="Google Shape;279;p11">
            <a:extLst>
              <a:ext uri="{FF2B5EF4-FFF2-40B4-BE49-F238E27FC236}">
                <a16:creationId xmlns:a16="http://schemas.microsoft.com/office/drawing/2014/main" id="{3E0127E9-0A1F-E3C7-F722-5B99B9EC39D2}"/>
              </a:ext>
            </a:extLst>
          </p:cNvPr>
          <p:cNvSpPr/>
          <p:nvPr userDrawn="1"/>
        </p:nvSpPr>
        <p:spPr>
          <a:xfrm rot="5400000">
            <a:off x="896756" y="5208776"/>
            <a:ext cx="389428" cy="335714"/>
          </a:xfrm>
          <a:prstGeom prst="triangle">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cxnSp>
        <p:nvCxnSpPr>
          <p:cNvPr id="28" name="Google Shape;280;p11">
            <a:extLst>
              <a:ext uri="{FF2B5EF4-FFF2-40B4-BE49-F238E27FC236}">
                <a16:creationId xmlns:a16="http://schemas.microsoft.com/office/drawing/2014/main" id="{0EF0A1A1-2CAC-721E-D247-4042060EF8FD}"/>
              </a:ext>
            </a:extLst>
          </p:cNvPr>
          <p:cNvCxnSpPr>
            <a:cxnSpLocks/>
          </p:cNvCxnSpPr>
          <p:nvPr userDrawn="1"/>
        </p:nvCxnSpPr>
        <p:spPr>
          <a:xfrm>
            <a:off x="914400" y="4921903"/>
            <a:ext cx="10848109" cy="0"/>
          </a:xfrm>
          <a:prstGeom prst="straightConnector1">
            <a:avLst/>
          </a:prstGeom>
          <a:noFill/>
          <a:ln w="12700" cap="flat" cmpd="sng">
            <a:solidFill>
              <a:schemeClr val="dk1"/>
            </a:solidFill>
            <a:prstDash val="solid"/>
            <a:miter lim="800000"/>
            <a:headEnd type="none" w="sm" len="sm"/>
            <a:tailEnd type="none" w="sm" len="sm"/>
          </a:ln>
        </p:spPr>
      </p:cxnSp>
      <p:sp>
        <p:nvSpPr>
          <p:cNvPr id="5" name="Text Placeholder 4">
            <a:extLst>
              <a:ext uri="{FF2B5EF4-FFF2-40B4-BE49-F238E27FC236}">
                <a16:creationId xmlns:a16="http://schemas.microsoft.com/office/drawing/2014/main" id="{6D381ED4-FEA4-1C37-18B3-6C91F5681018}"/>
              </a:ext>
            </a:extLst>
          </p:cNvPr>
          <p:cNvSpPr>
            <a:spLocks noGrp="1"/>
          </p:cNvSpPr>
          <p:nvPr>
            <p:ph type="body" sz="quarter" idx="10" hasCustomPrompt="1"/>
          </p:nvPr>
        </p:nvSpPr>
        <p:spPr>
          <a:xfrm>
            <a:off x="9218815" y="2916603"/>
            <a:ext cx="2304975" cy="520330"/>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31" name="Text Placeholder 4">
            <a:extLst>
              <a:ext uri="{FF2B5EF4-FFF2-40B4-BE49-F238E27FC236}">
                <a16:creationId xmlns:a16="http://schemas.microsoft.com/office/drawing/2014/main" id="{89C493D2-5ADC-FD3A-291B-D1FA5806B80A}"/>
              </a:ext>
            </a:extLst>
          </p:cNvPr>
          <p:cNvSpPr>
            <a:spLocks noGrp="1"/>
          </p:cNvSpPr>
          <p:nvPr>
            <p:ph type="body" sz="quarter" idx="11" hasCustomPrompt="1"/>
          </p:nvPr>
        </p:nvSpPr>
        <p:spPr>
          <a:xfrm>
            <a:off x="9218815" y="3551775"/>
            <a:ext cx="2304975" cy="520330"/>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32" name="Text Placeholder 4">
            <a:extLst>
              <a:ext uri="{FF2B5EF4-FFF2-40B4-BE49-F238E27FC236}">
                <a16:creationId xmlns:a16="http://schemas.microsoft.com/office/drawing/2014/main" id="{E983AA06-A839-429D-651F-C86209FFAEB0}"/>
              </a:ext>
            </a:extLst>
          </p:cNvPr>
          <p:cNvSpPr>
            <a:spLocks noGrp="1"/>
          </p:cNvSpPr>
          <p:nvPr>
            <p:ph type="body" sz="quarter" idx="12" hasCustomPrompt="1"/>
          </p:nvPr>
        </p:nvSpPr>
        <p:spPr>
          <a:xfrm>
            <a:off x="9218815" y="4186947"/>
            <a:ext cx="2304975" cy="520330"/>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33" name="Text Placeholder 4">
            <a:extLst>
              <a:ext uri="{FF2B5EF4-FFF2-40B4-BE49-F238E27FC236}">
                <a16:creationId xmlns:a16="http://schemas.microsoft.com/office/drawing/2014/main" id="{904132DC-FB1F-61B5-DF5D-FB7ECC8ABCFD}"/>
              </a:ext>
            </a:extLst>
          </p:cNvPr>
          <p:cNvSpPr>
            <a:spLocks noGrp="1"/>
          </p:cNvSpPr>
          <p:nvPr>
            <p:ph type="body" sz="quarter" idx="13" hasCustomPrompt="1"/>
          </p:nvPr>
        </p:nvSpPr>
        <p:spPr>
          <a:xfrm>
            <a:off x="9218815" y="5120317"/>
            <a:ext cx="2304975" cy="520330"/>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34" name="Text Placeholder 4">
            <a:extLst>
              <a:ext uri="{FF2B5EF4-FFF2-40B4-BE49-F238E27FC236}">
                <a16:creationId xmlns:a16="http://schemas.microsoft.com/office/drawing/2014/main" id="{7E351E70-0606-F703-9D0E-534EFC9F23F2}"/>
              </a:ext>
            </a:extLst>
          </p:cNvPr>
          <p:cNvSpPr>
            <a:spLocks noGrp="1"/>
          </p:cNvSpPr>
          <p:nvPr>
            <p:ph type="body" sz="quarter" idx="14"/>
          </p:nvPr>
        </p:nvSpPr>
        <p:spPr>
          <a:xfrm>
            <a:off x="841375" y="1993901"/>
            <a:ext cx="10682415" cy="773710"/>
          </a:xfrm>
          <a:prstGeom prst="rect">
            <a:avLst/>
          </a:prstGeom>
        </p:spPr>
        <p:txBody>
          <a:bodyPr tIns="91440"/>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13" name="Rectangle 12">
            <a:extLst>
              <a:ext uri="{FF2B5EF4-FFF2-40B4-BE49-F238E27FC236}">
                <a16:creationId xmlns:a16="http://schemas.microsoft.com/office/drawing/2014/main" id="{81E48DA0-5E96-1DED-86F0-F2496DFC948A}"/>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2929F3FC-7FC1-2FA7-6BDA-E69C374AFC84}"/>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395204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11" name="Google Shape;255;p11">
            <a:extLst>
              <a:ext uri="{FF2B5EF4-FFF2-40B4-BE49-F238E27FC236}">
                <a16:creationId xmlns:a16="http://schemas.microsoft.com/office/drawing/2014/main" id="{7F99E828-C2BE-5FA2-E789-7119C77B1914}"/>
              </a:ext>
            </a:extLst>
          </p:cNvPr>
          <p:cNvSpPr/>
          <p:nvPr userDrawn="1"/>
        </p:nvSpPr>
        <p:spPr>
          <a:xfrm>
            <a:off x="5214749" y="3543842"/>
            <a:ext cx="6547760" cy="537416"/>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12" name="Google Shape;256;p11">
            <a:extLst>
              <a:ext uri="{FF2B5EF4-FFF2-40B4-BE49-F238E27FC236}">
                <a16:creationId xmlns:a16="http://schemas.microsoft.com/office/drawing/2014/main" id="{79FC817B-9B15-A63D-A703-1102553AEC2C}"/>
              </a:ext>
            </a:extLst>
          </p:cNvPr>
          <p:cNvSpPr/>
          <p:nvPr userDrawn="1"/>
        </p:nvSpPr>
        <p:spPr>
          <a:xfrm>
            <a:off x="5214749" y="4455203"/>
            <a:ext cx="6547760" cy="543872"/>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23" name="Google Shape;258;p11">
            <a:extLst>
              <a:ext uri="{FF2B5EF4-FFF2-40B4-BE49-F238E27FC236}">
                <a16:creationId xmlns:a16="http://schemas.microsoft.com/office/drawing/2014/main" id="{F511C1E8-64F0-B1AA-BC49-3970D96966DA}"/>
              </a:ext>
            </a:extLst>
          </p:cNvPr>
          <p:cNvSpPr/>
          <p:nvPr userDrawn="1"/>
        </p:nvSpPr>
        <p:spPr>
          <a:xfrm>
            <a:off x="5214749" y="2899517"/>
            <a:ext cx="6547760" cy="537417"/>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24" name="Google Shape;261;p11">
            <a:extLst>
              <a:ext uri="{FF2B5EF4-FFF2-40B4-BE49-F238E27FC236}">
                <a16:creationId xmlns:a16="http://schemas.microsoft.com/office/drawing/2014/main" id="{265C8AEA-ECDD-40D3-A89A-5ED3C67BAA0E}"/>
              </a:ext>
            </a:extLst>
          </p:cNvPr>
          <p:cNvSpPr/>
          <p:nvPr userDrawn="1"/>
        </p:nvSpPr>
        <p:spPr>
          <a:xfrm>
            <a:off x="2445967" y="3551775"/>
            <a:ext cx="3608467" cy="529483"/>
          </a:xfrm>
          <a:prstGeom prst="roundRect">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Work Sans"/>
                <a:ea typeface="Work Sans"/>
                <a:cs typeface="Work Sans"/>
                <a:sym typeface="Work Sans"/>
              </a:rPr>
              <a:t>Pharmacy</a:t>
            </a:r>
            <a:endParaRPr sz="2400" b="1">
              <a:solidFill>
                <a:schemeClr val="lt1"/>
              </a:solidFill>
              <a:latin typeface="Work Sans"/>
              <a:ea typeface="Work Sans"/>
              <a:cs typeface="Work Sans"/>
              <a:sym typeface="Work Sans"/>
            </a:endParaRPr>
          </a:p>
        </p:txBody>
      </p:sp>
      <p:sp>
        <p:nvSpPr>
          <p:cNvPr id="28" name="Google Shape;262;p11">
            <a:extLst>
              <a:ext uri="{FF2B5EF4-FFF2-40B4-BE49-F238E27FC236}">
                <a16:creationId xmlns:a16="http://schemas.microsoft.com/office/drawing/2014/main" id="{7A64B6E7-E5C9-5F7C-999C-015BDC736CC6}"/>
              </a:ext>
            </a:extLst>
          </p:cNvPr>
          <p:cNvSpPr/>
          <p:nvPr userDrawn="1"/>
        </p:nvSpPr>
        <p:spPr>
          <a:xfrm>
            <a:off x="2445967" y="4463135"/>
            <a:ext cx="3608467" cy="529483"/>
          </a:xfrm>
          <a:prstGeom prst="roundRect">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lt1"/>
                </a:solidFill>
                <a:latin typeface="Work Sans"/>
                <a:ea typeface="Work Sans"/>
                <a:cs typeface="Work Sans"/>
                <a:sym typeface="Work Sans"/>
              </a:rPr>
              <a:t>Total</a:t>
            </a:r>
            <a:endParaRPr sz="2400" b="1" dirty="0">
              <a:solidFill>
                <a:schemeClr val="lt1"/>
              </a:solidFill>
              <a:latin typeface="Work Sans"/>
              <a:ea typeface="Work Sans"/>
              <a:cs typeface="Work Sans"/>
              <a:sym typeface="Work Sans"/>
            </a:endParaRPr>
          </a:p>
        </p:txBody>
      </p:sp>
      <p:sp>
        <p:nvSpPr>
          <p:cNvPr id="29" name="Google Shape;263;p11">
            <a:extLst>
              <a:ext uri="{FF2B5EF4-FFF2-40B4-BE49-F238E27FC236}">
                <a16:creationId xmlns:a16="http://schemas.microsoft.com/office/drawing/2014/main" id="{E62B4D2D-E10A-3190-9B55-2BFAE8590454}"/>
              </a:ext>
            </a:extLst>
          </p:cNvPr>
          <p:cNvSpPr/>
          <p:nvPr userDrawn="1"/>
        </p:nvSpPr>
        <p:spPr>
          <a:xfrm>
            <a:off x="2449845" y="2899517"/>
            <a:ext cx="3608467" cy="529483"/>
          </a:xfrm>
          <a:prstGeom prst="roundRect">
            <a:avLst>
              <a:gd name="adj" fmla="val 50000"/>
            </a:avLst>
          </a:prstGeom>
          <a:solidFill>
            <a:srgbClr val="0A5C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Work Sans"/>
                <a:ea typeface="Work Sans"/>
                <a:cs typeface="Work Sans"/>
                <a:sym typeface="Work Sans"/>
              </a:rPr>
              <a:t>Medical</a:t>
            </a:r>
            <a:endParaRPr sz="2400" b="1">
              <a:solidFill>
                <a:schemeClr val="lt1"/>
              </a:solidFill>
              <a:latin typeface="Work Sans"/>
              <a:ea typeface="Work Sans"/>
              <a:cs typeface="Work Sans"/>
              <a:sym typeface="Work Sans"/>
            </a:endParaRPr>
          </a:p>
        </p:txBody>
      </p:sp>
      <p:sp>
        <p:nvSpPr>
          <p:cNvPr id="30" name="Google Shape;268;p11">
            <a:extLst>
              <a:ext uri="{FF2B5EF4-FFF2-40B4-BE49-F238E27FC236}">
                <a16:creationId xmlns:a16="http://schemas.microsoft.com/office/drawing/2014/main" id="{007B86EA-21DD-02FB-386B-38F1EEE25C12}"/>
              </a:ext>
            </a:extLst>
          </p:cNvPr>
          <p:cNvSpPr/>
          <p:nvPr userDrawn="1"/>
        </p:nvSpPr>
        <p:spPr>
          <a:xfrm rot="5400000">
            <a:off x="1883942" y="2990789"/>
            <a:ext cx="389428" cy="335714"/>
          </a:xfrm>
          <a:prstGeom prst="triangle">
            <a:avLst>
              <a:gd name="adj" fmla="val 50000"/>
            </a:avLst>
          </a:prstGeom>
          <a:solidFill>
            <a:srgbClr val="0059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31" name="Google Shape;269;p11">
            <a:extLst>
              <a:ext uri="{FF2B5EF4-FFF2-40B4-BE49-F238E27FC236}">
                <a16:creationId xmlns:a16="http://schemas.microsoft.com/office/drawing/2014/main" id="{8CEE3953-D22C-0B4B-FC66-2229054C4D1F}"/>
              </a:ext>
            </a:extLst>
          </p:cNvPr>
          <p:cNvSpPr/>
          <p:nvPr userDrawn="1"/>
        </p:nvSpPr>
        <p:spPr>
          <a:xfrm rot="5400000">
            <a:off x="1380561" y="2990790"/>
            <a:ext cx="389428" cy="335714"/>
          </a:xfrm>
          <a:prstGeom prst="triangle">
            <a:avLst>
              <a:gd name="adj" fmla="val 50000"/>
            </a:avLst>
          </a:prstGeom>
          <a:solidFill>
            <a:srgbClr val="0059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32" name="Google Shape;270;p11">
            <a:extLst>
              <a:ext uri="{FF2B5EF4-FFF2-40B4-BE49-F238E27FC236}">
                <a16:creationId xmlns:a16="http://schemas.microsoft.com/office/drawing/2014/main" id="{3297A2B6-6B57-D977-C007-72DB57AFCC24}"/>
              </a:ext>
            </a:extLst>
          </p:cNvPr>
          <p:cNvSpPr/>
          <p:nvPr userDrawn="1"/>
        </p:nvSpPr>
        <p:spPr>
          <a:xfrm rot="5400000">
            <a:off x="896756" y="2990790"/>
            <a:ext cx="389428" cy="335714"/>
          </a:xfrm>
          <a:prstGeom prst="triangle">
            <a:avLst>
              <a:gd name="adj" fmla="val 50000"/>
            </a:avLst>
          </a:prstGeom>
          <a:solidFill>
            <a:srgbClr val="0059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33" name="Google Shape;271;p11">
            <a:extLst>
              <a:ext uri="{FF2B5EF4-FFF2-40B4-BE49-F238E27FC236}">
                <a16:creationId xmlns:a16="http://schemas.microsoft.com/office/drawing/2014/main" id="{10E05698-A722-8401-D6AE-5C1D2F238645}"/>
              </a:ext>
            </a:extLst>
          </p:cNvPr>
          <p:cNvSpPr/>
          <p:nvPr userDrawn="1"/>
        </p:nvSpPr>
        <p:spPr>
          <a:xfrm rot="5400000">
            <a:off x="1883942" y="3663397"/>
            <a:ext cx="389428" cy="335714"/>
          </a:xfrm>
          <a:prstGeom prst="triangle">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34" name="Google Shape;272;p11">
            <a:extLst>
              <a:ext uri="{FF2B5EF4-FFF2-40B4-BE49-F238E27FC236}">
                <a16:creationId xmlns:a16="http://schemas.microsoft.com/office/drawing/2014/main" id="{D4AD04F9-7597-2CEA-80A9-C925BD9353EE}"/>
              </a:ext>
            </a:extLst>
          </p:cNvPr>
          <p:cNvSpPr/>
          <p:nvPr userDrawn="1"/>
        </p:nvSpPr>
        <p:spPr>
          <a:xfrm rot="5400000">
            <a:off x="1380561" y="3663398"/>
            <a:ext cx="389428" cy="335714"/>
          </a:xfrm>
          <a:prstGeom prst="triangle">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35" name="Google Shape;273;p11">
            <a:extLst>
              <a:ext uri="{FF2B5EF4-FFF2-40B4-BE49-F238E27FC236}">
                <a16:creationId xmlns:a16="http://schemas.microsoft.com/office/drawing/2014/main" id="{83183C13-D370-1A78-1DF7-F8EB59C7EED0}"/>
              </a:ext>
            </a:extLst>
          </p:cNvPr>
          <p:cNvSpPr/>
          <p:nvPr userDrawn="1"/>
        </p:nvSpPr>
        <p:spPr>
          <a:xfrm rot="5400000">
            <a:off x="896756" y="3663398"/>
            <a:ext cx="389428" cy="335714"/>
          </a:xfrm>
          <a:prstGeom prst="triangle">
            <a:avLst>
              <a:gd name="adj" fmla="val 50000"/>
            </a:avLst>
          </a:prstGeom>
          <a:solidFill>
            <a:srgbClr val="F779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chemeClr val="lt1"/>
              </a:solidFill>
              <a:latin typeface="Calibri"/>
              <a:ea typeface="Calibri"/>
              <a:cs typeface="Calibri"/>
              <a:sym typeface="Calibri"/>
            </a:endParaRPr>
          </a:p>
        </p:txBody>
      </p:sp>
      <p:sp>
        <p:nvSpPr>
          <p:cNvPr id="36" name="Google Shape;274;p11">
            <a:extLst>
              <a:ext uri="{FF2B5EF4-FFF2-40B4-BE49-F238E27FC236}">
                <a16:creationId xmlns:a16="http://schemas.microsoft.com/office/drawing/2014/main" id="{D120BDE4-A3CC-1A82-38F3-2FFE84280489}"/>
              </a:ext>
            </a:extLst>
          </p:cNvPr>
          <p:cNvSpPr/>
          <p:nvPr userDrawn="1"/>
        </p:nvSpPr>
        <p:spPr>
          <a:xfrm rot="5400000">
            <a:off x="1883942" y="4569164"/>
            <a:ext cx="389428" cy="335714"/>
          </a:xfrm>
          <a:prstGeom prst="triangle">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rgbClr val="002855"/>
              </a:solidFill>
              <a:latin typeface="Calibri"/>
              <a:ea typeface="Calibri"/>
              <a:cs typeface="Calibri"/>
              <a:sym typeface="Calibri"/>
            </a:endParaRPr>
          </a:p>
        </p:txBody>
      </p:sp>
      <p:sp>
        <p:nvSpPr>
          <p:cNvPr id="37" name="Google Shape;275;p11">
            <a:extLst>
              <a:ext uri="{FF2B5EF4-FFF2-40B4-BE49-F238E27FC236}">
                <a16:creationId xmlns:a16="http://schemas.microsoft.com/office/drawing/2014/main" id="{7AC25D42-6C58-1390-7B84-C725D163C287}"/>
              </a:ext>
            </a:extLst>
          </p:cNvPr>
          <p:cNvSpPr/>
          <p:nvPr userDrawn="1"/>
        </p:nvSpPr>
        <p:spPr>
          <a:xfrm rot="5400000">
            <a:off x="1380561" y="4569165"/>
            <a:ext cx="389428" cy="335714"/>
          </a:xfrm>
          <a:prstGeom prst="triangle">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rgbClr val="002855"/>
              </a:solidFill>
              <a:latin typeface="Calibri"/>
              <a:ea typeface="Calibri"/>
              <a:cs typeface="Calibri"/>
              <a:sym typeface="Calibri"/>
            </a:endParaRPr>
          </a:p>
        </p:txBody>
      </p:sp>
      <p:sp>
        <p:nvSpPr>
          <p:cNvPr id="38" name="Google Shape;276;p11">
            <a:extLst>
              <a:ext uri="{FF2B5EF4-FFF2-40B4-BE49-F238E27FC236}">
                <a16:creationId xmlns:a16="http://schemas.microsoft.com/office/drawing/2014/main" id="{9720FFE9-0856-24CD-7335-8CC60DBA5559}"/>
              </a:ext>
            </a:extLst>
          </p:cNvPr>
          <p:cNvSpPr/>
          <p:nvPr userDrawn="1"/>
        </p:nvSpPr>
        <p:spPr>
          <a:xfrm rot="5400000">
            <a:off x="896756" y="4569165"/>
            <a:ext cx="389428" cy="335714"/>
          </a:xfrm>
          <a:prstGeom prst="triangle">
            <a:avLst>
              <a:gd name="adj" fmla="val 50000"/>
            </a:avLst>
          </a:prstGeom>
          <a:solidFill>
            <a:srgbClr val="0028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97">
              <a:solidFill>
                <a:srgbClr val="002855"/>
              </a:solidFill>
              <a:latin typeface="Calibri"/>
              <a:ea typeface="Calibri"/>
              <a:cs typeface="Calibri"/>
              <a:sym typeface="Calibri"/>
            </a:endParaRPr>
          </a:p>
        </p:txBody>
      </p:sp>
      <p:sp>
        <p:nvSpPr>
          <p:cNvPr id="3" name="TextBox 2">
            <a:extLst>
              <a:ext uri="{FF2B5EF4-FFF2-40B4-BE49-F238E27FC236}">
                <a16:creationId xmlns:a16="http://schemas.microsoft.com/office/drawing/2014/main" id="{B8B4FA13-AB7F-9547-5E1D-4ED3C034A7EC}"/>
              </a:ext>
            </a:extLst>
          </p:cNvPr>
          <p:cNvSpPr txBox="1"/>
          <p:nvPr userDrawn="1"/>
        </p:nvSpPr>
        <p:spPr>
          <a:xfrm>
            <a:off x="841248" y="649224"/>
            <a:ext cx="7461504" cy="1200329"/>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Type 2 diabetes costs our country $412.9 billion annually. </a:t>
            </a:r>
          </a:p>
        </p:txBody>
      </p:sp>
      <p:cxnSp>
        <p:nvCxnSpPr>
          <p:cNvPr id="22" name="Google Shape;306;p12">
            <a:extLst>
              <a:ext uri="{FF2B5EF4-FFF2-40B4-BE49-F238E27FC236}">
                <a16:creationId xmlns:a16="http://schemas.microsoft.com/office/drawing/2014/main" id="{BE1371F0-35D6-C825-618D-BAD272532556}"/>
              </a:ext>
            </a:extLst>
          </p:cNvPr>
          <p:cNvCxnSpPr>
            <a:cxnSpLocks/>
          </p:cNvCxnSpPr>
          <p:nvPr userDrawn="1"/>
        </p:nvCxnSpPr>
        <p:spPr>
          <a:xfrm>
            <a:off x="914400" y="4267110"/>
            <a:ext cx="10864735" cy="0"/>
          </a:xfrm>
          <a:prstGeom prst="straightConnector1">
            <a:avLst/>
          </a:prstGeom>
          <a:noFill/>
          <a:ln w="12700" cap="flat" cmpd="sng">
            <a:solidFill>
              <a:schemeClr val="dk1"/>
            </a:solidFill>
            <a:prstDash val="solid"/>
            <a:miter lim="800000"/>
            <a:headEnd type="none" w="sm" len="sm"/>
            <a:tailEnd type="none" w="sm" len="sm"/>
          </a:ln>
        </p:spPr>
      </p:cxnSp>
      <p:sp>
        <p:nvSpPr>
          <p:cNvPr id="25" name="Text Placeholder 4">
            <a:extLst>
              <a:ext uri="{FF2B5EF4-FFF2-40B4-BE49-F238E27FC236}">
                <a16:creationId xmlns:a16="http://schemas.microsoft.com/office/drawing/2014/main" id="{AC0F5D6C-BD49-7742-51FC-5D86E111D996}"/>
              </a:ext>
            </a:extLst>
          </p:cNvPr>
          <p:cNvSpPr>
            <a:spLocks noGrp="1"/>
          </p:cNvSpPr>
          <p:nvPr>
            <p:ph type="body" sz="quarter" idx="11" hasCustomPrompt="1"/>
          </p:nvPr>
        </p:nvSpPr>
        <p:spPr>
          <a:xfrm>
            <a:off x="9218815" y="2899515"/>
            <a:ext cx="2304975" cy="537417"/>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26" name="Text Placeholder 4">
            <a:extLst>
              <a:ext uri="{FF2B5EF4-FFF2-40B4-BE49-F238E27FC236}">
                <a16:creationId xmlns:a16="http://schemas.microsoft.com/office/drawing/2014/main" id="{8BBECD35-B271-B1F7-D2FD-270AE3BED13A}"/>
              </a:ext>
            </a:extLst>
          </p:cNvPr>
          <p:cNvSpPr>
            <a:spLocks noGrp="1"/>
          </p:cNvSpPr>
          <p:nvPr>
            <p:ph type="body" sz="quarter" idx="12" hasCustomPrompt="1"/>
          </p:nvPr>
        </p:nvSpPr>
        <p:spPr>
          <a:xfrm>
            <a:off x="9218814" y="3556602"/>
            <a:ext cx="2304975" cy="514484"/>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27" name="Text Placeholder 4">
            <a:extLst>
              <a:ext uri="{FF2B5EF4-FFF2-40B4-BE49-F238E27FC236}">
                <a16:creationId xmlns:a16="http://schemas.microsoft.com/office/drawing/2014/main" id="{3FC56F06-4C21-4268-A489-705197110480}"/>
              </a:ext>
            </a:extLst>
          </p:cNvPr>
          <p:cNvSpPr>
            <a:spLocks noGrp="1"/>
          </p:cNvSpPr>
          <p:nvPr>
            <p:ph type="body" sz="quarter" idx="13" hasCustomPrompt="1"/>
          </p:nvPr>
        </p:nvSpPr>
        <p:spPr>
          <a:xfrm>
            <a:off x="9218813" y="4463136"/>
            <a:ext cx="2304975" cy="529482"/>
          </a:xfrm>
          <a:prstGeom prst="rect">
            <a:avLst/>
          </a:prstGeom>
        </p:spPr>
        <p:txBody>
          <a:bodyPr anchor="ctr"/>
          <a:lstStyle>
            <a:lvl1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r>
              <a:rPr lang="en-US" sz="1800" dirty="0">
                <a:solidFill>
                  <a:schemeClr val="dk1"/>
                </a:solidFill>
                <a:latin typeface="Work Sans"/>
                <a:ea typeface="Work Sans"/>
                <a:cs typeface="Work Sans"/>
                <a:sym typeface="Work Sans"/>
              </a:rPr>
              <a:t>$</a:t>
            </a:r>
            <a:r>
              <a:rPr lang="en-US" sz="1800" dirty="0">
                <a:solidFill>
                  <a:schemeClr val="dk1"/>
                </a:solidFill>
                <a:highlight>
                  <a:srgbClr val="00FFFF"/>
                </a:highlight>
                <a:latin typeface="Work Sans"/>
                <a:ea typeface="Work Sans"/>
                <a:cs typeface="Work Sans"/>
                <a:sym typeface="Work Sans"/>
              </a:rPr>
              <a:t>X,XXX</a:t>
            </a:r>
            <a:endParaRPr lang="en-US" dirty="0"/>
          </a:p>
        </p:txBody>
      </p:sp>
      <p:sp>
        <p:nvSpPr>
          <p:cNvPr id="7" name="Rectangle 6">
            <a:extLst>
              <a:ext uri="{FF2B5EF4-FFF2-40B4-BE49-F238E27FC236}">
                <a16:creationId xmlns:a16="http://schemas.microsoft.com/office/drawing/2014/main" id="{DBE7403F-A4E5-7F88-1FBA-816FE5113889}"/>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4">
            <a:extLst>
              <a:ext uri="{FF2B5EF4-FFF2-40B4-BE49-F238E27FC236}">
                <a16:creationId xmlns:a16="http://schemas.microsoft.com/office/drawing/2014/main" id="{915A57D5-6263-44BD-3BE4-6942645A1C5C}"/>
              </a:ext>
            </a:extLst>
          </p:cNvPr>
          <p:cNvSpPr>
            <a:spLocks noGrp="1"/>
          </p:cNvSpPr>
          <p:nvPr>
            <p:ph type="body" sz="quarter" idx="14"/>
          </p:nvPr>
        </p:nvSpPr>
        <p:spPr>
          <a:xfrm>
            <a:off x="841375" y="1993901"/>
            <a:ext cx="10682415" cy="773710"/>
          </a:xfrm>
          <a:prstGeom prst="rect">
            <a:avLst/>
          </a:prstGeom>
        </p:spPr>
        <p:txBody>
          <a:bodyPr tIns="91440"/>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2" name="Slide Number Placeholder 5">
            <a:extLst>
              <a:ext uri="{FF2B5EF4-FFF2-40B4-BE49-F238E27FC236}">
                <a16:creationId xmlns:a16="http://schemas.microsoft.com/office/drawing/2014/main" id="{17E35A58-69DB-07CB-06E2-615233F8C219}"/>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71067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2" name="Google Shape;395;p20">
            <a:extLst>
              <a:ext uri="{FF2B5EF4-FFF2-40B4-BE49-F238E27FC236}">
                <a16:creationId xmlns:a16="http://schemas.microsoft.com/office/drawing/2014/main" id="{6CEB7D26-E664-5461-1988-80270C2CC152}"/>
              </a:ext>
            </a:extLst>
          </p:cNvPr>
          <p:cNvSpPr/>
          <p:nvPr userDrawn="1"/>
        </p:nvSpPr>
        <p:spPr>
          <a:xfrm>
            <a:off x="8184293" y="1705686"/>
            <a:ext cx="4005290" cy="4224503"/>
          </a:xfrm>
          <a:prstGeom prst="rect">
            <a:avLst/>
          </a:prstGeom>
          <a:solidFill>
            <a:srgbClr val="F2FAFE"/>
          </a:solidFill>
          <a:ln>
            <a:noFill/>
          </a:ln>
        </p:spPr>
        <p:txBody>
          <a:bodyPr spcFirstLastPara="1" wrap="square" lIns="457200" tIns="914400" rIns="457200" bIns="45700" anchor="t" anchorCtr="0">
            <a:noAutofit/>
          </a:bodyPr>
          <a:lstStyle/>
          <a:p>
            <a:pPr marL="0" marR="0" lvl="0" indent="0" algn="l" rtl="0">
              <a:spcBef>
                <a:spcPts val="0"/>
              </a:spcBef>
              <a:spcAft>
                <a:spcPts val="0"/>
              </a:spcAft>
              <a:buNone/>
            </a:pPr>
            <a:endParaRPr dirty="0"/>
          </a:p>
        </p:txBody>
      </p:sp>
      <p:sp>
        <p:nvSpPr>
          <p:cNvPr id="3" name="Google Shape;399;p20">
            <a:extLst>
              <a:ext uri="{FF2B5EF4-FFF2-40B4-BE49-F238E27FC236}">
                <a16:creationId xmlns:a16="http://schemas.microsoft.com/office/drawing/2014/main" id="{9BEC6472-160E-3D4C-8200-4491238A8F57}"/>
              </a:ext>
            </a:extLst>
          </p:cNvPr>
          <p:cNvSpPr/>
          <p:nvPr userDrawn="1"/>
        </p:nvSpPr>
        <p:spPr>
          <a:xfrm>
            <a:off x="3" y="1706252"/>
            <a:ext cx="4096512" cy="4222616"/>
          </a:xfrm>
          <a:prstGeom prst="rect">
            <a:avLst/>
          </a:prstGeom>
          <a:solidFill>
            <a:srgbClr val="F2F8FF"/>
          </a:solidFill>
          <a:ln>
            <a:noFill/>
          </a:ln>
        </p:spPr>
        <p:txBody>
          <a:bodyPr spcFirstLastPara="1" wrap="square" lIns="457200" tIns="1005825" rIns="457200" bIns="45700" anchor="t" anchorCtr="0">
            <a:noAutofit/>
          </a:bodyPr>
          <a:lstStyle/>
          <a:p>
            <a:pPr marL="0" marR="0" lvl="0" indent="0" algn="l" rtl="0">
              <a:spcBef>
                <a:spcPts val="0"/>
              </a:spcBef>
              <a:spcAft>
                <a:spcPts val="0"/>
              </a:spcAft>
              <a:buNone/>
            </a:pPr>
            <a:endParaRPr dirty="0"/>
          </a:p>
        </p:txBody>
      </p:sp>
      <p:sp>
        <p:nvSpPr>
          <p:cNvPr id="5" name="Google Shape;400;p20">
            <a:extLst>
              <a:ext uri="{FF2B5EF4-FFF2-40B4-BE49-F238E27FC236}">
                <a16:creationId xmlns:a16="http://schemas.microsoft.com/office/drawing/2014/main" id="{B190DDAE-EBB2-EE0E-BC7F-FA6B58EEE1FC}"/>
              </a:ext>
            </a:extLst>
          </p:cNvPr>
          <p:cNvSpPr/>
          <p:nvPr userDrawn="1"/>
        </p:nvSpPr>
        <p:spPr>
          <a:xfrm>
            <a:off x="4087781" y="1706252"/>
            <a:ext cx="4096512" cy="4222616"/>
          </a:xfrm>
          <a:prstGeom prst="rect">
            <a:avLst/>
          </a:prstGeom>
          <a:solidFill>
            <a:srgbClr val="EBEEE7"/>
          </a:solidFill>
          <a:ln>
            <a:noFill/>
          </a:ln>
        </p:spPr>
        <p:txBody>
          <a:bodyPr spcFirstLastPara="1" wrap="square" lIns="457200" tIns="1005825" rIns="457200" bIns="45700" anchor="t" anchorCtr="0">
            <a:noAutofit/>
          </a:bodyPr>
          <a:lstStyle/>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12" name="Text Placeholder 11">
            <a:extLst>
              <a:ext uri="{FF2B5EF4-FFF2-40B4-BE49-F238E27FC236}">
                <a16:creationId xmlns:a16="http://schemas.microsoft.com/office/drawing/2014/main" id="{797681A2-90A2-0946-BBBE-B97C3D6CC56B}"/>
              </a:ext>
            </a:extLst>
          </p:cNvPr>
          <p:cNvSpPr>
            <a:spLocks noGrp="1"/>
          </p:cNvSpPr>
          <p:nvPr>
            <p:ph type="body" sz="quarter" idx="14"/>
          </p:nvPr>
        </p:nvSpPr>
        <p:spPr>
          <a:xfrm>
            <a:off x="650889" y="3425330"/>
            <a:ext cx="2794740" cy="2266612"/>
          </a:xfrm>
          <a:prstGeom prst="rect">
            <a:avLst/>
          </a:prstGeom>
        </p:spPr>
        <p:txBody>
          <a:bodyPr/>
          <a:lstStyle>
            <a:lvl1pPr marL="0" indent="0" algn="ctr">
              <a:buNone/>
              <a:defRPr lang="en-US" sz="1800" kern="1200" dirty="0">
                <a:solidFill>
                  <a:srgbClr val="002855"/>
                </a:solidFill>
                <a:latin typeface="+mn-lt"/>
                <a:ea typeface="+mn-ea"/>
                <a:cs typeface="+mn-cs"/>
              </a:defRPr>
            </a:lvl1pPr>
            <a:lvl2pPr marL="4572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2pPr>
            <a:lvl3pPr marL="9144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3pPr>
            <a:lvl4pPr marL="13716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4pPr>
            <a:lvl5pPr marL="1828800" indent="0">
              <a:buNone/>
              <a:defRPr lang="en-US" sz="1600" b="1" i="0" kern="1200" spc="-5" dirty="0">
                <a:solidFill>
                  <a:prstClr val="black"/>
                </a:solidFill>
                <a:latin typeface="Work Sans SemiBold" pitchFamily="2" charset="77"/>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13" name="Text Placeholder 11">
            <a:extLst>
              <a:ext uri="{FF2B5EF4-FFF2-40B4-BE49-F238E27FC236}">
                <a16:creationId xmlns:a16="http://schemas.microsoft.com/office/drawing/2014/main" id="{BB69D4CC-8141-A111-03B0-F2A4CDE64100}"/>
              </a:ext>
            </a:extLst>
          </p:cNvPr>
          <p:cNvSpPr>
            <a:spLocks noGrp="1"/>
          </p:cNvSpPr>
          <p:nvPr>
            <p:ph type="body" sz="quarter" idx="15"/>
          </p:nvPr>
        </p:nvSpPr>
        <p:spPr>
          <a:xfrm>
            <a:off x="4738667" y="3425329"/>
            <a:ext cx="2794740" cy="2266612"/>
          </a:xfrm>
          <a:prstGeom prst="rect">
            <a:avLst/>
          </a:prstGeom>
        </p:spPr>
        <p:txBody>
          <a:bodyPr/>
          <a:lstStyle>
            <a:lvl1pPr marL="0" indent="0" algn="ctr">
              <a:buNone/>
              <a:defRPr lang="en-US" sz="1800" kern="1200" dirty="0">
                <a:solidFill>
                  <a:srgbClr val="002855"/>
                </a:solidFill>
                <a:latin typeface="+mn-lt"/>
                <a:ea typeface="+mn-ea"/>
                <a:cs typeface="+mn-cs"/>
              </a:defRPr>
            </a:lvl1pPr>
            <a:lvl2pPr marL="4572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2pPr>
            <a:lvl3pPr marL="9144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3pPr>
            <a:lvl4pPr marL="1371600" indent="0">
              <a:buNone/>
              <a:defRPr lang="en-US" sz="1600" b="1" i="0" kern="1200" spc="-5" dirty="0" smtClean="0">
                <a:solidFill>
                  <a:prstClr val="black"/>
                </a:solidFill>
                <a:latin typeface="Work Sans SemiBold" pitchFamily="2" charset="77"/>
                <a:ea typeface="Open Sans" panose="020B0606030504020204" pitchFamily="34" charset="0"/>
                <a:cs typeface="Open Sans" panose="020B0606030504020204" pitchFamily="34" charset="0"/>
              </a:defRPr>
            </a:lvl4pPr>
            <a:lvl5pPr marL="1828800" indent="0">
              <a:buNone/>
              <a:defRPr lang="en-US" sz="1600" b="1" i="0" kern="1200" spc="-5" dirty="0">
                <a:solidFill>
                  <a:prstClr val="black"/>
                </a:solidFill>
                <a:latin typeface="Work Sans SemiBold" pitchFamily="2" charset="77"/>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54" name="TextBox 53">
            <a:extLst>
              <a:ext uri="{FF2B5EF4-FFF2-40B4-BE49-F238E27FC236}">
                <a16:creationId xmlns:a16="http://schemas.microsoft.com/office/drawing/2014/main" id="{3FDFF130-8DAB-F4E2-FFCC-CAD8A400A7CE}"/>
              </a:ext>
            </a:extLst>
          </p:cNvPr>
          <p:cNvSpPr txBox="1"/>
          <p:nvPr userDrawn="1"/>
        </p:nvSpPr>
        <p:spPr>
          <a:xfrm>
            <a:off x="841248" y="649224"/>
            <a:ext cx="11350752"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Program Overview</a:t>
            </a:r>
          </a:p>
        </p:txBody>
      </p:sp>
      <p:pic>
        <p:nvPicPr>
          <p:cNvPr id="8" name="Graphic 7">
            <a:extLst>
              <a:ext uri="{FF2B5EF4-FFF2-40B4-BE49-F238E27FC236}">
                <a16:creationId xmlns:a16="http://schemas.microsoft.com/office/drawing/2014/main" id="{A9322074-D008-4AD0-FA51-96929BB0A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26739" y="2077441"/>
            <a:ext cx="720398" cy="720398"/>
          </a:xfrm>
          <a:prstGeom prst="rect">
            <a:avLst/>
          </a:prstGeom>
        </p:spPr>
      </p:pic>
      <p:sp>
        <p:nvSpPr>
          <p:cNvPr id="10" name="TextBox 9">
            <a:extLst>
              <a:ext uri="{FF2B5EF4-FFF2-40B4-BE49-F238E27FC236}">
                <a16:creationId xmlns:a16="http://schemas.microsoft.com/office/drawing/2014/main" id="{66914B4C-6564-E084-3A3A-18A046B774CB}"/>
              </a:ext>
            </a:extLst>
          </p:cNvPr>
          <p:cNvSpPr txBox="1"/>
          <p:nvPr userDrawn="1"/>
        </p:nvSpPr>
        <p:spPr>
          <a:xfrm>
            <a:off x="8618461" y="3425329"/>
            <a:ext cx="3136955" cy="1631725"/>
          </a:xfrm>
          <a:prstGeom prst="rect">
            <a:avLst/>
          </a:prstGeom>
          <a:noFill/>
        </p:spPr>
        <p:txBody>
          <a:bodyPr wrap="square">
            <a:noAutofit/>
          </a:bodyPr>
          <a:lstStyle/>
          <a:p>
            <a:pPr lvl="0" algn="ctr"/>
            <a:r>
              <a:rPr lang="en-US" dirty="0">
                <a:solidFill>
                  <a:srgbClr val="002855"/>
                </a:solidFill>
              </a:rPr>
              <a:t>The program runs for </a:t>
            </a:r>
            <a:r>
              <a:rPr lang="en-US" b="1" dirty="0">
                <a:solidFill>
                  <a:srgbClr val="002855"/>
                </a:solidFill>
              </a:rPr>
              <a:t>1 year</a:t>
            </a:r>
            <a:r>
              <a:rPr lang="en-US" dirty="0">
                <a:solidFill>
                  <a:srgbClr val="002855"/>
                </a:solidFill>
              </a:rPr>
              <a:t>. The first 6 months include </a:t>
            </a:r>
            <a:r>
              <a:rPr lang="en-US" b="1" dirty="0">
                <a:solidFill>
                  <a:srgbClr val="002855"/>
                </a:solidFill>
              </a:rPr>
              <a:t>16 weekly sessions.</a:t>
            </a:r>
            <a:r>
              <a:rPr lang="en-US" dirty="0">
                <a:solidFill>
                  <a:srgbClr val="002855"/>
                </a:solidFill>
              </a:rPr>
              <a:t> The last 6 months include at least </a:t>
            </a:r>
            <a:br>
              <a:rPr lang="en-US" dirty="0">
                <a:solidFill>
                  <a:srgbClr val="002855"/>
                </a:solidFill>
              </a:rPr>
            </a:br>
            <a:r>
              <a:rPr lang="en-US" b="1" dirty="0">
                <a:solidFill>
                  <a:srgbClr val="002855"/>
                </a:solidFill>
              </a:rPr>
              <a:t>6 maintenance sessions.</a:t>
            </a:r>
          </a:p>
        </p:txBody>
      </p:sp>
      <p:sp>
        <p:nvSpPr>
          <p:cNvPr id="15" name="Google Shape;397;p20">
            <a:extLst>
              <a:ext uri="{FF2B5EF4-FFF2-40B4-BE49-F238E27FC236}">
                <a16:creationId xmlns:a16="http://schemas.microsoft.com/office/drawing/2014/main" id="{F96C7581-B859-D31C-E991-5750A8C467BA}"/>
              </a:ext>
            </a:extLst>
          </p:cNvPr>
          <p:cNvSpPr/>
          <p:nvPr userDrawn="1"/>
        </p:nvSpPr>
        <p:spPr>
          <a:xfrm>
            <a:off x="222375" y="2832226"/>
            <a:ext cx="3651768" cy="537727"/>
          </a:xfrm>
          <a:prstGeom prst="rect">
            <a:avLst/>
          </a:prstGeom>
          <a:noFill/>
          <a:ln>
            <a:noFill/>
          </a:ln>
        </p:spPr>
        <p:txBody>
          <a:bodyPr spcFirstLastPara="1" wrap="square" lIns="91425" tIns="0" rIns="91425" bIns="0" anchor="ctr" anchorCtr="0">
            <a:noAutofit/>
          </a:bodyPr>
          <a:lstStyle/>
          <a:p>
            <a:pPr marL="0" marR="0" lvl="0" indent="0" algn="ctr" rtl="0">
              <a:lnSpc>
                <a:spcPct val="90000"/>
              </a:lnSpc>
              <a:spcBef>
                <a:spcPts val="0"/>
              </a:spcBef>
              <a:spcAft>
                <a:spcPts val="0"/>
              </a:spcAft>
              <a:buNone/>
            </a:pPr>
            <a:r>
              <a:rPr lang="en-US" sz="2400" b="1" dirty="0">
                <a:solidFill>
                  <a:srgbClr val="0057B9"/>
                </a:solidFill>
                <a:latin typeface="Domine"/>
                <a:ea typeface="Domine"/>
                <a:cs typeface="Domine"/>
                <a:sym typeface="Domine"/>
              </a:rPr>
              <a:t>Program Provider</a:t>
            </a:r>
            <a:endParaRPr sz="1800" dirty="0"/>
          </a:p>
        </p:txBody>
      </p:sp>
      <p:sp>
        <p:nvSpPr>
          <p:cNvPr id="16" name="Google Shape;398;p20">
            <a:extLst>
              <a:ext uri="{FF2B5EF4-FFF2-40B4-BE49-F238E27FC236}">
                <a16:creationId xmlns:a16="http://schemas.microsoft.com/office/drawing/2014/main" id="{72C06248-0308-FFE7-7C4D-A99EE7211E7A}"/>
              </a:ext>
            </a:extLst>
          </p:cNvPr>
          <p:cNvSpPr/>
          <p:nvPr userDrawn="1"/>
        </p:nvSpPr>
        <p:spPr>
          <a:xfrm>
            <a:off x="4221345" y="2832226"/>
            <a:ext cx="3749310" cy="524485"/>
          </a:xfrm>
          <a:prstGeom prst="rect">
            <a:avLst/>
          </a:prstGeom>
          <a:noFill/>
          <a:ln>
            <a:noFill/>
          </a:ln>
        </p:spPr>
        <p:txBody>
          <a:bodyPr spcFirstLastPara="1" wrap="square" lIns="91425" tIns="0" rIns="91425" bIns="0" anchor="ctr" anchorCtr="0">
            <a:noAutofit/>
          </a:bodyPr>
          <a:lstStyle/>
          <a:p>
            <a:pPr marL="0" marR="0" lvl="0" indent="0" algn="ctr" rtl="0">
              <a:lnSpc>
                <a:spcPct val="90000"/>
              </a:lnSpc>
              <a:spcBef>
                <a:spcPts val="0"/>
              </a:spcBef>
              <a:spcAft>
                <a:spcPts val="0"/>
              </a:spcAft>
              <a:buNone/>
            </a:pPr>
            <a:r>
              <a:rPr lang="en-US" sz="2400" b="1" dirty="0">
                <a:solidFill>
                  <a:srgbClr val="6FA287"/>
                </a:solidFill>
                <a:latin typeface="Domine"/>
                <a:ea typeface="Domine"/>
                <a:cs typeface="Domine"/>
                <a:sym typeface="Domine"/>
              </a:rPr>
              <a:t>Delivery Method</a:t>
            </a:r>
            <a:endParaRPr sz="1800" dirty="0">
              <a:solidFill>
                <a:srgbClr val="6FA287"/>
              </a:solidFill>
            </a:endParaRPr>
          </a:p>
        </p:txBody>
      </p:sp>
      <p:sp>
        <p:nvSpPr>
          <p:cNvPr id="17" name="Google Shape;407;p20">
            <a:extLst>
              <a:ext uri="{FF2B5EF4-FFF2-40B4-BE49-F238E27FC236}">
                <a16:creationId xmlns:a16="http://schemas.microsoft.com/office/drawing/2014/main" id="{08350EFF-2438-8956-49B9-84E79F8E8FE4}"/>
              </a:ext>
            </a:extLst>
          </p:cNvPr>
          <p:cNvSpPr/>
          <p:nvPr userDrawn="1"/>
        </p:nvSpPr>
        <p:spPr>
          <a:xfrm>
            <a:off x="8656004" y="2832226"/>
            <a:ext cx="3061868" cy="558716"/>
          </a:xfrm>
          <a:prstGeom prst="rect">
            <a:avLst/>
          </a:prstGeom>
          <a:noFill/>
          <a:ln>
            <a:noFill/>
          </a:ln>
        </p:spPr>
        <p:txBody>
          <a:bodyPr spcFirstLastPara="1" wrap="square" lIns="91425" tIns="0" rIns="91425" bIns="0" anchor="ctr" anchorCtr="0">
            <a:noAutofit/>
          </a:bodyPr>
          <a:lstStyle/>
          <a:p>
            <a:pPr marL="0" marR="0" lvl="0" indent="0" algn="ctr" rtl="0">
              <a:lnSpc>
                <a:spcPct val="90000"/>
              </a:lnSpc>
              <a:spcBef>
                <a:spcPts val="0"/>
              </a:spcBef>
              <a:spcAft>
                <a:spcPts val="0"/>
              </a:spcAft>
              <a:buNone/>
            </a:pPr>
            <a:r>
              <a:rPr lang="en-US" sz="2400" b="1" dirty="0">
                <a:solidFill>
                  <a:srgbClr val="F77955"/>
                </a:solidFill>
                <a:latin typeface="Domine"/>
                <a:ea typeface="Domine"/>
                <a:cs typeface="Domine"/>
                <a:sym typeface="Domine"/>
              </a:rPr>
              <a:t>Timeline</a:t>
            </a:r>
            <a:endParaRPr sz="1800" dirty="0">
              <a:solidFill>
                <a:srgbClr val="F77955"/>
              </a:solidFill>
            </a:endParaRPr>
          </a:p>
        </p:txBody>
      </p:sp>
      <p:pic>
        <p:nvPicPr>
          <p:cNvPr id="19" name="Graphic 18">
            <a:extLst>
              <a:ext uri="{FF2B5EF4-FFF2-40B4-BE49-F238E27FC236}">
                <a16:creationId xmlns:a16="http://schemas.microsoft.com/office/drawing/2014/main" id="{893A9CC5-8A76-9C03-611D-C2DC413420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38331" y="2218153"/>
            <a:ext cx="521657" cy="521657"/>
          </a:xfrm>
          <a:prstGeom prst="rect">
            <a:avLst/>
          </a:prstGeom>
        </p:spPr>
      </p:pic>
      <p:pic>
        <p:nvPicPr>
          <p:cNvPr id="21" name="Graphic 20">
            <a:extLst>
              <a:ext uri="{FF2B5EF4-FFF2-40B4-BE49-F238E27FC236}">
                <a16:creationId xmlns:a16="http://schemas.microsoft.com/office/drawing/2014/main" id="{7AA645B7-08C0-867B-E5F9-49CCD8D1444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3357" y="2097013"/>
            <a:ext cx="674414" cy="551792"/>
          </a:xfrm>
          <a:prstGeom prst="rect">
            <a:avLst/>
          </a:prstGeom>
        </p:spPr>
      </p:pic>
    </p:spTree>
    <p:extLst>
      <p:ext uri="{BB962C8B-B14F-4D97-AF65-F5344CB8AC3E}">
        <p14:creationId xmlns:p14="http://schemas.microsoft.com/office/powerpoint/2010/main" val="2291746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13" name="Triangle 12">
            <a:extLst>
              <a:ext uri="{FF2B5EF4-FFF2-40B4-BE49-F238E27FC236}">
                <a16:creationId xmlns:a16="http://schemas.microsoft.com/office/drawing/2014/main" id="{0E2EEF74-B108-A374-C079-665D656E6294}"/>
              </a:ext>
            </a:extLst>
          </p:cNvPr>
          <p:cNvSpPr/>
          <p:nvPr userDrawn="1"/>
        </p:nvSpPr>
        <p:spPr>
          <a:xfrm>
            <a:off x="7956468" y="3693226"/>
            <a:ext cx="4235532" cy="3164774"/>
          </a:xfrm>
          <a:prstGeom prst="triangle">
            <a:avLst>
              <a:gd name="adj" fmla="val 100000"/>
            </a:avLst>
          </a:prstGeom>
          <a:solidFill>
            <a:srgbClr val="EBEEE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B8B4FA13-AB7F-9547-5E1D-4ED3C034A7EC}"/>
              </a:ext>
            </a:extLst>
          </p:cNvPr>
          <p:cNvSpPr txBox="1"/>
          <p:nvPr userDrawn="1"/>
        </p:nvSpPr>
        <p:spPr>
          <a:xfrm>
            <a:off x="841247" y="649224"/>
            <a:ext cx="10557841"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Becoming a CDC-recognized Provider</a:t>
            </a:r>
          </a:p>
        </p:txBody>
      </p:sp>
      <p:sp>
        <p:nvSpPr>
          <p:cNvPr id="5" name="Text Placeholder 4">
            <a:extLst>
              <a:ext uri="{FF2B5EF4-FFF2-40B4-BE49-F238E27FC236}">
                <a16:creationId xmlns:a16="http://schemas.microsoft.com/office/drawing/2014/main" id="{6D381ED4-FEA4-1C37-18B3-6C91F5681018}"/>
              </a:ext>
            </a:extLst>
          </p:cNvPr>
          <p:cNvSpPr>
            <a:spLocks noGrp="1"/>
          </p:cNvSpPr>
          <p:nvPr>
            <p:ph type="body" sz="quarter" idx="10"/>
          </p:nvPr>
        </p:nvSpPr>
        <p:spPr>
          <a:xfrm>
            <a:off x="841375" y="1430925"/>
            <a:ext cx="10557841" cy="1065112"/>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grpSp>
        <p:nvGrpSpPr>
          <p:cNvPr id="4" name="Google Shape;468;p24">
            <a:extLst>
              <a:ext uri="{FF2B5EF4-FFF2-40B4-BE49-F238E27FC236}">
                <a16:creationId xmlns:a16="http://schemas.microsoft.com/office/drawing/2014/main" id="{C5EBC6A5-7FD4-75B5-C16C-7796A4AC9AEC}"/>
              </a:ext>
            </a:extLst>
          </p:cNvPr>
          <p:cNvGrpSpPr/>
          <p:nvPr userDrawn="1"/>
        </p:nvGrpSpPr>
        <p:grpSpPr>
          <a:xfrm>
            <a:off x="8767770" y="3391777"/>
            <a:ext cx="3133459" cy="3133457"/>
            <a:chOff x="4556715" y="2192689"/>
            <a:chExt cx="3159603" cy="3159601"/>
          </a:xfrm>
          <a:effectLst>
            <a:outerShdw blurRad="681369" dist="1320330" dir="5280000" sx="55811" sy="55811" algn="t" rotWithShape="0">
              <a:prstClr val="black">
                <a:alpha val="42000"/>
              </a:prstClr>
            </a:outerShdw>
          </a:effectLst>
        </p:grpSpPr>
        <p:grpSp>
          <p:nvGrpSpPr>
            <p:cNvPr id="6" name="Google Shape;469;p24">
              <a:extLst>
                <a:ext uri="{FF2B5EF4-FFF2-40B4-BE49-F238E27FC236}">
                  <a16:creationId xmlns:a16="http://schemas.microsoft.com/office/drawing/2014/main" id="{37FAA073-FE2D-BEA7-4B88-ED310C9F4BA9}"/>
                </a:ext>
              </a:extLst>
            </p:cNvPr>
            <p:cNvGrpSpPr/>
            <p:nvPr/>
          </p:nvGrpSpPr>
          <p:grpSpPr>
            <a:xfrm>
              <a:off x="4556715" y="2192689"/>
              <a:ext cx="3159603" cy="3159601"/>
              <a:chOff x="4503458" y="1950757"/>
              <a:chExt cx="3028453" cy="3028452"/>
            </a:xfrm>
          </p:grpSpPr>
          <p:sp>
            <p:nvSpPr>
              <p:cNvPr id="10" name="Google Shape;470;p24">
                <a:extLst>
                  <a:ext uri="{FF2B5EF4-FFF2-40B4-BE49-F238E27FC236}">
                    <a16:creationId xmlns:a16="http://schemas.microsoft.com/office/drawing/2014/main" id="{CC727652-28DB-6A70-88D2-D876FB2D74E9}"/>
                  </a:ext>
                </a:extLst>
              </p:cNvPr>
              <p:cNvSpPr/>
              <p:nvPr/>
            </p:nvSpPr>
            <p:spPr>
              <a:xfrm rot="497375">
                <a:off x="4682068" y="2129367"/>
                <a:ext cx="2671233" cy="2671233"/>
              </a:xfrm>
              <a:custGeom>
                <a:avLst/>
                <a:gdLst/>
                <a:ahLst/>
                <a:cxnLst/>
                <a:rect l="l" t="t" r="r" b="b"/>
                <a:pathLst>
                  <a:path w="2671233" h="2671233" extrusionOk="0">
                    <a:moveTo>
                      <a:pt x="0" y="0"/>
                    </a:moveTo>
                    <a:lnTo>
                      <a:pt x="154712" y="0"/>
                    </a:lnTo>
                    <a:lnTo>
                      <a:pt x="154712" y="2516522"/>
                    </a:lnTo>
                    <a:lnTo>
                      <a:pt x="2671233" y="2516522"/>
                    </a:lnTo>
                    <a:lnTo>
                      <a:pt x="2671233" y="2671233"/>
                    </a:lnTo>
                    <a:lnTo>
                      <a:pt x="0" y="267123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471;p24">
                <a:extLst>
                  <a:ext uri="{FF2B5EF4-FFF2-40B4-BE49-F238E27FC236}">
                    <a16:creationId xmlns:a16="http://schemas.microsoft.com/office/drawing/2014/main" id="{B7BAB974-78E2-0C0B-B695-992C6D873707}"/>
                  </a:ext>
                </a:extLst>
              </p:cNvPr>
              <p:cNvSpPr/>
              <p:nvPr/>
            </p:nvSpPr>
            <p:spPr>
              <a:xfrm rot="-371748">
                <a:off x="4731761" y="2179061"/>
                <a:ext cx="2595940" cy="2595938"/>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472;p24">
                <a:extLst>
                  <a:ext uri="{FF2B5EF4-FFF2-40B4-BE49-F238E27FC236}">
                    <a16:creationId xmlns:a16="http://schemas.microsoft.com/office/drawing/2014/main" id="{5B542D5F-90F3-3B50-D4CB-E211B05280F0}"/>
                  </a:ext>
                </a:extLst>
              </p:cNvPr>
              <p:cNvSpPr/>
              <p:nvPr/>
            </p:nvSpPr>
            <p:spPr>
              <a:xfrm rot="-10302625">
                <a:off x="4682069" y="2129367"/>
                <a:ext cx="2671233" cy="2671233"/>
              </a:xfrm>
              <a:custGeom>
                <a:avLst/>
                <a:gdLst/>
                <a:ahLst/>
                <a:cxnLst/>
                <a:rect l="l" t="t" r="r" b="b"/>
                <a:pathLst>
                  <a:path w="2671233" h="2671233" extrusionOk="0">
                    <a:moveTo>
                      <a:pt x="0" y="0"/>
                    </a:moveTo>
                    <a:lnTo>
                      <a:pt x="154712" y="0"/>
                    </a:lnTo>
                    <a:lnTo>
                      <a:pt x="154712" y="2516522"/>
                    </a:lnTo>
                    <a:lnTo>
                      <a:pt x="2671233" y="2516522"/>
                    </a:lnTo>
                    <a:lnTo>
                      <a:pt x="2671233" y="2671233"/>
                    </a:lnTo>
                    <a:lnTo>
                      <a:pt x="0" y="267123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7" name="Google Shape;473;p24">
              <a:extLst>
                <a:ext uri="{FF2B5EF4-FFF2-40B4-BE49-F238E27FC236}">
                  <a16:creationId xmlns:a16="http://schemas.microsoft.com/office/drawing/2014/main" id="{779846E6-B0D4-5ADF-34F3-033AE9ECDC29}"/>
                </a:ext>
              </a:extLst>
            </p:cNvPr>
            <p:cNvGrpSpPr/>
            <p:nvPr/>
          </p:nvGrpSpPr>
          <p:grpSpPr>
            <a:xfrm>
              <a:off x="4934957" y="2532304"/>
              <a:ext cx="2406173" cy="2519019"/>
              <a:chOff x="5981289" y="2024062"/>
              <a:chExt cx="2683999" cy="2809875"/>
            </a:xfrm>
          </p:grpSpPr>
          <p:sp>
            <p:nvSpPr>
              <p:cNvPr id="8" name="Google Shape;474;p24">
                <a:extLst>
                  <a:ext uri="{FF2B5EF4-FFF2-40B4-BE49-F238E27FC236}">
                    <a16:creationId xmlns:a16="http://schemas.microsoft.com/office/drawing/2014/main" id="{FB1119AA-66C4-2657-DE06-4EE409194236}"/>
                  </a:ext>
                </a:extLst>
              </p:cNvPr>
              <p:cNvSpPr/>
              <p:nvPr/>
            </p:nvSpPr>
            <p:spPr>
              <a:xfrm>
                <a:off x="6127430" y="2212582"/>
                <a:ext cx="2391717" cy="243283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475;p24" descr="St. Peter's Diabetes &amp; Endocrine Care Earns CDC Full Recognition for  Diabetes Prevention Program - St. Peter's Health Partners News">
                <a:extLst>
                  <a:ext uri="{FF2B5EF4-FFF2-40B4-BE49-F238E27FC236}">
                    <a16:creationId xmlns:a16="http://schemas.microsoft.com/office/drawing/2014/main" id="{7C7EAA59-60AB-A5EC-54EB-F238E5271188}"/>
                  </a:ext>
                </a:extLst>
              </p:cNvPr>
              <p:cNvPicPr preferRelativeResize="0"/>
              <p:nvPr/>
            </p:nvPicPr>
            <p:blipFill rotWithShape="1">
              <a:blip r:embed="rId2">
                <a:alphaModFix/>
              </a:blip>
              <a:srcRect l="28936" r="30106"/>
              <a:stretch/>
            </p:blipFill>
            <p:spPr>
              <a:xfrm>
                <a:off x="5981289" y="2024062"/>
                <a:ext cx="2683999" cy="2809875"/>
              </a:xfrm>
              <a:prstGeom prst="rect">
                <a:avLst/>
              </a:prstGeom>
              <a:noFill/>
              <a:ln>
                <a:noFill/>
              </a:ln>
            </p:spPr>
          </p:pic>
        </p:grpSp>
      </p:grpSp>
      <p:sp>
        <p:nvSpPr>
          <p:cNvPr id="14" name="Text Placeholder 4">
            <a:extLst>
              <a:ext uri="{FF2B5EF4-FFF2-40B4-BE49-F238E27FC236}">
                <a16:creationId xmlns:a16="http://schemas.microsoft.com/office/drawing/2014/main" id="{51187CBF-7B1D-53E1-F014-3FACC7AF661A}"/>
              </a:ext>
            </a:extLst>
          </p:cNvPr>
          <p:cNvSpPr>
            <a:spLocks noGrp="1"/>
          </p:cNvSpPr>
          <p:nvPr>
            <p:ph type="body" sz="quarter" idx="11"/>
          </p:nvPr>
        </p:nvSpPr>
        <p:spPr>
          <a:xfrm>
            <a:off x="841375" y="2574029"/>
            <a:ext cx="7727625" cy="3634747"/>
          </a:xfrm>
          <a:prstGeom prst="rect">
            <a:avLst/>
          </a:prstGeom>
        </p:spPr>
        <p:txBody>
          <a:bodyPr/>
          <a:lstStyle>
            <a:lvl1pPr marL="285750" indent="-285750" algn="l" defTabSz="457200" rtl="0" eaLnBrk="1" latinLnBrk="0" hangingPunct="1">
              <a:spcBef>
                <a:spcPts val="384"/>
              </a:spcBef>
              <a:spcAft>
                <a:spcPts val="600"/>
              </a:spcAft>
              <a:buFont typeface="Arial" panose="020B0604020202020204" pitchFamily="34" charset="0"/>
              <a:buChar char="•"/>
              <a:defRPr lang="en-US" sz="1800" b="0" i="0" kern="1200" dirty="0" smtClean="0">
                <a:solidFill>
                  <a:srgbClr val="002855"/>
                </a:solidFill>
                <a:latin typeface="Work Sans"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2" name="Rectangle 1">
            <a:extLst>
              <a:ext uri="{FF2B5EF4-FFF2-40B4-BE49-F238E27FC236}">
                <a16:creationId xmlns:a16="http://schemas.microsoft.com/office/drawing/2014/main" id="{B97ACFE5-0251-B54B-F1CD-80C2BF658FDA}"/>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32A8713B-2113-552E-D569-56E39658CB4E}"/>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555593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13" name="Triangle 12">
            <a:extLst>
              <a:ext uri="{FF2B5EF4-FFF2-40B4-BE49-F238E27FC236}">
                <a16:creationId xmlns:a16="http://schemas.microsoft.com/office/drawing/2014/main" id="{0E2EEF74-B108-A374-C079-665D656E6294}"/>
              </a:ext>
            </a:extLst>
          </p:cNvPr>
          <p:cNvSpPr/>
          <p:nvPr userDrawn="1"/>
        </p:nvSpPr>
        <p:spPr>
          <a:xfrm>
            <a:off x="7956468" y="3693226"/>
            <a:ext cx="4235532" cy="3164774"/>
          </a:xfrm>
          <a:prstGeom prst="triangle">
            <a:avLst>
              <a:gd name="adj" fmla="val 100000"/>
            </a:avLst>
          </a:prstGeom>
          <a:solidFill>
            <a:srgbClr val="EBEEE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 name="Google Shape;468;p24">
            <a:extLst>
              <a:ext uri="{FF2B5EF4-FFF2-40B4-BE49-F238E27FC236}">
                <a16:creationId xmlns:a16="http://schemas.microsoft.com/office/drawing/2014/main" id="{C5EBC6A5-7FD4-75B5-C16C-7796A4AC9AEC}"/>
              </a:ext>
            </a:extLst>
          </p:cNvPr>
          <p:cNvGrpSpPr/>
          <p:nvPr userDrawn="1"/>
        </p:nvGrpSpPr>
        <p:grpSpPr>
          <a:xfrm>
            <a:off x="8767770" y="3391777"/>
            <a:ext cx="3133459" cy="3133457"/>
            <a:chOff x="4556715" y="2192689"/>
            <a:chExt cx="3159603" cy="3159601"/>
          </a:xfrm>
          <a:effectLst>
            <a:outerShdw blurRad="681369" dist="1320330" dir="5280000" sx="55811" sy="55811" algn="t" rotWithShape="0">
              <a:prstClr val="black">
                <a:alpha val="42000"/>
              </a:prstClr>
            </a:outerShdw>
          </a:effectLst>
        </p:grpSpPr>
        <p:grpSp>
          <p:nvGrpSpPr>
            <p:cNvPr id="6" name="Google Shape;469;p24">
              <a:extLst>
                <a:ext uri="{FF2B5EF4-FFF2-40B4-BE49-F238E27FC236}">
                  <a16:creationId xmlns:a16="http://schemas.microsoft.com/office/drawing/2014/main" id="{37FAA073-FE2D-BEA7-4B88-ED310C9F4BA9}"/>
                </a:ext>
              </a:extLst>
            </p:cNvPr>
            <p:cNvGrpSpPr/>
            <p:nvPr/>
          </p:nvGrpSpPr>
          <p:grpSpPr>
            <a:xfrm>
              <a:off x="4556715" y="2192689"/>
              <a:ext cx="3159603" cy="3159601"/>
              <a:chOff x="4503458" y="1950757"/>
              <a:chExt cx="3028453" cy="3028452"/>
            </a:xfrm>
          </p:grpSpPr>
          <p:sp>
            <p:nvSpPr>
              <p:cNvPr id="10" name="Google Shape;470;p24">
                <a:extLst>
                  <a:ext uri="{FF2B5EF4-FFF2-40B4-BE49-F238E27FC236}">
                    <a16:creationId xmlns:a16="http://schemas.microsoft.com/office/drawing/2014/main" id="{CC727652-28DB-6A70-88D2-D876FB2D74E9}"/>
                  </a:ext>
                </a:extLst>
              </p:cNvPr>
              <p:cNvSpPr/>
              <p:nvPr/>
            </p:nvSpPr>
            <p:spPr>
              <a:xfrm rot="497375">
                <a:off x="4682068" y="2129367"/>
                <a:ext cx="2671233" cy="2671233"/>
              </a:xfrm>
              <a:custGeom>
                <a:avLst/>
                <a:gdLst/>
                <a:ahLst/>
                <a:cxnLst/>
                <a:rect l="l" t="t" r="r" b="b"/>
                <a:pathLst>
                  <a:path w="2671233" h="2671233" extrusionOk="0">
                    <a:moveTo>
                      <a:pt x="0" y="0"/>
                    </a:moveTo>
                    <a:lnTo>
                      <a:pt x="154712" y="0"/>
                    </a:lnTo>
                    <a:lnTo>
                      <a:pt x="154712" y="2516522"/>
                    </a:lnTo>
                    <a:lnTo>
                      <a:pt x="2671233" y="2516522"/>
                    </a:lnTo>
                    <a:lnTo>
                      <a:pt x="2671233" y="2671233"/>
                    </a:lnTo>
                    <a:lnTo>
                      <a:pt x="0" y="267123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471;p24">
                <a:extLst>
                  <a:ext uri="{FF2B5EF4-FFF2-40B4-BE49-F238E27FC236}">
                    <a16:creationId xmlns:a16="http://schemas.microsoft.com/office/drawing/2014/main" id="{B7BAB974-78E2-0C0B-B695-992C6D873707}"/>
                  </a:ext>
                </a:extLst>
              </p:cNvPr>
              <p:cNvSpPr/>
              <p:nvPr/>
            </p:nvSpPr>
            <p:spPr>
              <a:xfrm rot="-371748">
                <a:off x="4731761" y="2179061"/>
                <a:ext cx="2595940" cy="2595938"/>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472;p24">
                <a:extLst>
                  <a:ext uri="{FF2B5EF4-FFF2-40B4-BE49-F238E27FC236}">
                    <a16:creationId xmlns:a16="http://schemas.microsoft.com/office/drawing/2014/main" id="{5B542D5F-90F3-3B50-D4CB-E211B05280F0}"/>
                  </a:ext>
                </a:extLst>
              </p:cNvPr>
              <p:cNvSpPr/>
              <p:nvPr/>
            </p:nvSpPr>
            <p:spPr>
              <a:xfrm rot="-10302625">
                <a:off x="4682069" y="2129367"/>
                <a:ext cx="2671233" cy="2671233"/>
              </a:xfrm>
              <a:custGeom>
                <a:avLst/>
                <a:gdLst/>
                <a:ahLst/>
                <a:cxnLst/>
                <a:rect l="l" t="t" r="r" b="b"/>
                <a:pathLst>
                  <a:path w="2671233" h="2671233" extrusionOk="0">
                    <a:moveTo>
                      <a:pt x="0" y="0"/>
                    </a:moveTo>
                    <a:lnTo>
                      <a:pt x="154712" y="0"/>
                    </a:lnTo>
                    <a:lnTo>
                      <a:pt x="154712" y="2516522"/>
                    </a:lnTo>
                    <a:lnTo>
                      <a:pt x="2671233" y="2516522"/>
                    </a:lnTo>
                    <a:lnTo>
                      <a:pt x="2671233" y="2671233"/>
                    </a:lnTo>
                    <a:lnTo>
                      <a:pt x="0" y="2671233"/>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7" name="Google Shape;473;p24">
              <a:extLst>
                <a:ext uri="{FF2B5EF4-FFF2-40B4-BE49-F238E27FC236}">
                  <a16:creationId xmlns:a16="http://schemas.microsoft.com/office/drawing/2014/main" id="{779846E6-B0D4-5ADF-34F3-033AE9ECDC29}"/>
                </a:ext>
              </a:extLst>
            </p:cNvPr>
            <p:cNvGrpSpPr/>
            <p:nvPr/>
          </p:nvGrpSpPr>
          <p:grpSpPr>
            <a:xfrm>
              <a:off x="4934957" y="2532304"/>
              <a:ext cx="2406173" cy="2519019"/>
              <a:chOff x="5981289" y="2024062"/>
              <a:chExt cx="2683999" cy="2809875"/>
            </a:xfrm>
          </p:grpSpPr>
          <p:sp>
            <p:nvSpPr>
              <p:cNvPr id="8" name="Google Shape;474;p24">
                <a:extLst>
                  <a:ext uri="{FF2B5EF4-FFF2-40B4-BE49-F238E27FC236}">
                    <a16:creationId xmlns:a16="http://schemas.microsoft.com/office/drawing/2014/main" id="{FB1119AA-66C4-2657-DE06-4EE409194236}"/>
                  </a:ext>
                </a:extLst>
              </p:cNvPr>
              <p:cNvSpPr/>
              <p:nvPr/>
            </p:nvSpPr>
            <p:spPr>
              <a:xfrm>
                <a:off x="6127430" y="2212582"/>
                <a:ext cx="2391717" cy="243283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475;p24" descr="St. Peter's Diabetes &amp; Endocrine Care Earns CDC Full Recognition for  Diabetes Prevention Program - St. Peter's Health Partners News">
                <a:extLst>
                  <a:ext uri="{FF2B5EF4-FFF2-40B4-BE49-F238E27FC236}">
                    <a16:creationId xmlns:a16="http://schemas.microsoft.com/office/drawing/2014/main" id="{7C7EAA59-60AB-A5EC-54EB-F238E5271188}"/>
                  </a:ext>
                </a:extLst>
              </p:cNvPr>
              <p:cNvPicPr preferRelativeResize="0"/>
              <p:nvPr/>
            </p:nvPicPr>
            <p:blipFill rotWithShape="1">
              <a:blip r:embed="rId2">
                <a:alphaModFix/>
              </a:blip>
              <a:srcRect l="28936" r="30106"/>
              <a:stretch/>
            </p:blipFill>
            <p:spPr>
              <a:xfrm>
                <a:off x="5981289" y="2024062"/>
                <a:ext cx="2683999" cy="2809875"/>
              </a:xfrm>
              <a:prstGeom prst="rect">
                <a:avLst/>
              </a:prstGeom>
              <a:noFill/>
              <a:ln>
                <a:noFill/>
              </a:ln>
            </p:spPr>
          </p:pic>
        </p:grpSp>
      </p:grpSp>
      <p:sp>
        <p:nvSpPr>
          <p:cNvPr id="2" name="Rectangle 1">
            <a:extLst>
              <a:ext uri="{FF2B5EF4-FFF2-40B4-BE49-F238E27FC236}">
                <a16:creationId xmlns:a16="http://schemas.microsoft.com/office/drawing/2014/main" id="{DB1735F1-4C8E-65B9-3081-6D7E465E84D9}"/>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17EEF27-C596-BCF8-F0C0-C58A2696DAB3}"/>
              </a:ext>
            </a:extLst>
          </p:cNvPr>
          <p:cNvSpPr txBox="1"/>
          <p:nvPr userDrawn="1"/>
        </p:nvSpPr>
        <p:spPr>
          <a:xfrm>
            <a:off x="841247" y="649224"/>
            <a:ext cx="10557841"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Becoming a CDC-recognized Provider</a:t>
            </a:r>
          </a:p>
        </p:txBody>
      </p:sp>
      <p:sp>
        <p:nvSpPr>
          <p:cNvPr id="16" name="Text Placeholder 4">
            <a:extLst>
              <a:ext uri="{FF2B5EF4-FFF2-40B4-BE49-F238E27FC236}">
                <a16:creationId xmlns:a16="http://schemas.microsoft.com/office/drawing/2014/main" id="{1A8D8524-3A5F-5217-BBA3-F42900D56156}"/>
              </a:ext>
            </a:extLst>
          </p:cNvPr>
          <p:cNvSpPr>
            <a:spLocks noGrp="1"/>
          </p:cNvSpPr>
          <p:nvPr>
            <p:ph type="body" sz="quarter" idx="10"/>
          </p:nvPr>
        </p:nvSpPr>
        <p:spPr>
          <a:xfrm>
            <a:off x="841375" y="1430925"/>
            <a:ext cx="10557841" cy="1065112"/>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17" name="Text Placeholder 4">
            <a:extLst>
              <a:ext uri="{FF2B5EF4-FFF2-40B4-BE49-F238E27FC236}">
                <a16:creationId xmlns:a16="http://schemas.microsoft.com/office/drawing/2014/main" id="{30F56B07-E83A-AF32-12B9-916921ACB64E}"/>
              </a:ext>
            </a:extLst>
          </p:cNvPr>
          <p:cNvSpPr>
            <a:spLocks noGrp="1"/>
          </p:cNvSpPr>
          <p:nvPr>
            <p:ph type="body" sz="quarter" idx="11"/>
          </p:nvPr>
        </p:nvSpPr>
        <p:spPr>
          <a:xfrm>
            <a:off x="841375" y="2574029"/>
            <a:ext cx="7727625" cy="3634747"/>
          </a:xfrm>
          <a:prstGeom prst="rect">
            <a:avLst/>
          </a:prstGeom>
        </p:spPr>
        <p:txBody>
          <a:bodyPr/>
          <a:lstStyle>
            <a:lvl1pPr marL="285750" indent="-285750" algn="l" defTabSz="457200" rtl="0" eaLnBrk="1" latinLnBrk="0" hangingPunct="1">
              <a:spcBef>
                <a:spcPts val="384"/>
              </a:spcBef>
              <a:spcAft>
                <a:spcPts val="600"/>
              </a:spcAft>
              <a:buFont typeface="Arial" panose="020B0604020202020204" pitchFamily="34" charset="0"/>
              <a:buChar char="•"/>
              <a:defRPr lang="en-US" sz="1800" b="0" i="0" kern="1200" dirty="0" smtClean="0">
                <a:solidFill>
                  <a:srgbClr val="002855"/>
                </a:solidFill>
                <a:latin typeface="Work Sans"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3" name="Slide Number Placeholder 5">
            <a:extLst>
              <a:ext uri="{FF2B5EF4-FFF2-40B4-BE49-F238E27FC236}">
                <a16:creationId xmlns:a16="http://schemas.microsoft.com/office/drawing/2014/main" id="{C7AECBF0-7B27-AA38-DDC5-95B6D9455142}"/>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69890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hite with lower logo" preserve="1" userDrawn="1">
  <p:cSld name="1_white with lower logo">
    <p:spTree>
      <p:nvGrpSpPr>
        <p:cNvPr id="1" name="Shape 46"/>
        <p:cNvGrpSpPr/>
        <p:nvPr/>
      </p:nvGrpSpPr>
      <p:grpSpPr>
        <a:xfrm>
          <a:off x="0" y="0"/>
          <a:ext cx="0" cy="0"/>
          <a:chOff x="0" y="0"/>
          <a:chExt cx="0" cy="0"/>
        </a:xfrm>
      </p:grpSpPr>
      <p:sp>
        <p:nvSpPr>
          <p:cNvPr id="14" name="Google Shape;313;p13">
            <a:extLst>
              <a:ext uri="{FF2B5EF4-FFF2-40B4-BE49-F238E27FC236}">
                <a16:creationId xmlns:a16="http://schemas.microsoft.com/office/drawing/2014/main" id="{5A4EF3F1-D6D6-F52C-A151-31CE8191084E}"/>
              </a:ext>
            </a:extLst>
          </p:cNvPr>
          <p:cNvSpPr/>
          <p:nvPr userDrawn="1"/>
        </p:nvSpPr>
        <p:spPr>
          <a:xfrm>
            <a:off x="0" y="2215451"/>
            <a:ext cx="6208643" cy="4044057"/>
          </a:xfrm>
          <a:prstGeom prst="rect">
            <a:avLst/>
          </a:prstGeom>
          <a:solidFill>
            <a:srgbClr val="F2F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8B4FA13-AB7F-9547-5E1D-4ED3C034A7EC}"/>
              </a:ext>
            </a:extLst>
          </p:cNvPr>
          <p:cNvSpPr txBox="1"/>
          <p:nvPr userDrawn="1"/>
        </p:nvSpPr>
        <p:spPr>
          <a:xfrm>
            <a:off x="841248" y="649224"/>
            <a:ext cx="7461504" cy="1200329"/>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Type 2 diabetes costs our country $412.9 billion annually. </a:t>
            </a:r>
          </a:p>
        </p:txBody>
      </p:sp>
      <p:sp>
        <p:nvSpPr>
          <p:cNvPr id="2" name="Google Shape;313;p13">
            <a:extLst>
              <a:ext uri="{FF2B5EF4-FFF2-40B4-BE49-F238E27FC236}">
                <a16:creationId xmlns:a16="http://schemas.microsoft.com/office/drawing/2014/main" id="{66125600-B70C-707B-7384-2D41FDB3FBC2}"/>
              </a:ext>
            </a:extLst>
          </p:cNvPr>
          <p:cNvSpPr/>
          <p:nvPr userDrawn="1"/>
        </p:nvSpPr>
        <p:spPr>
          <a:xfrm>
            <a:off x="6208643" y="2215452"/>
            <a:ext cx="5983357" cy="4044057"/>
          </a:xfrm>
          <a:prstGeom prst="rect">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315;p13">
            <a:extLst>
              <a:ext uri="{FF2B5EF4-FFF2-40B4-BE49-F238E27FC236}">
                <a16:creationId xmlns:a16="http://schemas.microsoft.com/office/drawing/2014/main" id="{99A56734-BEBA-C956-DC1E-1BA112048A07}"/>
              </a:ext>
            </a:extLst>
          </p:cNvPr>
          <p:cNvSpPr txBox="1"/>
          <p:nvPr userDrawn="1"/>
        </p:nvSpPr>
        <p:spPr>
          <a:xfrm>
            <a:off x="523461" y="2504660"/>
            <a:ext cx="5328699" cy="374588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1500"/>
              </a:spcAft>
              <a:buClr>
                <a:srgbClr val="002855"/>
              </a:buClr>
              <a:buSzPts val="2000"/>
              <a:buFont typeface="Arial"/>
              <a:buChar char="•"/>
            </a:pPr>
            <a:endParaRPr lang="en-US" dirty="0">
              <a:solidFill>
                <a:srgbClr val="002855"/>
              </a:solidFill>
            </a:endParaRPr>
          </a:p>
        </p:txBody>
      </p:sp>
      <p:sp>
        <p:nvSpPr>
          <p:cNvPr id="9" name="Google Shape;318;p13">
            <a:extLst>
              <a:ext uri="{FF2B5EF4-FFF2-40B4-BE49-F238E27FC236}">
                <a16:creationId xmlns:a16="http://schemas.microsoft.com/office/drawing/2014/main" id="{92FA4D8A-AE5B-CC74-841A-DECDDDE7045E}"/>
              </a:ext>
            </a:extLst>
          </p:cNvPr>
          <p:cNvSpPr/>
          <p:nvPr/>
        </p:nvSpPr>
        <p:spPr>
          <a:xfrm>
            <a:off x="7628038" y="3957850"/>
            <a:ext cx="3647624" cy="1246525"/>
          </a:xfrm>
          <a:custGeom>
            <a:avLst/>
            <a:gdLst/>
            <a:ahLst/>
            <a:cxnLst/>
            <a:rect l="l" t="t" r="r" b="b"/>
            <a:pathLst>
              <a:path w="1803388" h="633151" extrusionOk="0">
                <a:moveTo>
                  <a:pt x="0" y="0"/>
                </a:moveTo>
                <a:lnTo>
                  <a:pt x="1803388" y="0"/>
                </a:lnTo>
                <a:lnTo>
                  <a:pt x="1765288" y="633151"/>
                </a:lnTo>
                <a:lnTo>
                  <a:pt x="740828" y="633151"/>
                </a:lnTo>
                <a:lnTo>
                  <a:pt x="296331" y="633151"/>
                </a:lnTo>
                <a:lnTo>
                  <a:pt x="25400" y="633151"/>
                </a:lnTo>
                <a:lnTo>
                  <a:pt x="0" y="0"/>
                </a:lnTo>
                <a:close/>
              </a:path>
            </a:pathLst>
          </a:custGeom>
          <a:solidFill>
            <a:schemeClr val="accent6">
              <a:lumMod val="40000"/>
              <a:lumOff val="60000"/>
            </a:schemeClr>
          </a:solidFill>
          <a:ln>
            <a:noFill/>
          </a:ln>
        </p:spPr>
        <p:txBody>
          <a:bodyPr spcFirstLastPara="1" wrap="square" lIns="91425" tIns="91425" rIns="91425" bIns="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11" name="Google Shape;320;p13">
            <a:extLst>
              <a:ext uri="{FF2B5EF4-FFF2-40B4-BE49-F238E27FC236}">
                <a16:creationId xmlns:a16="http://schemas.microsoft.com/office/drawing/2014/main" id="{8F0F4DC0-7F19-AEF9-5681-79CAC6B17613}"/>
              </a:ext>
            </a:extLst>
          </p:cNvPr>
          <p:cNvSpPr/>
          <p:nvPr/>
        </p:nvSpPr>
        <p:spPr>
          <a:xfrm>
            <a:off x="7309633" y="3823640"/>
            <a:ext cx="3637611" cy="1246527"/>
          </a:xfrm>
          <a:custGeom>
            <a:avLst/>
            <a:gdLst/>
            <a:ahLst/>
            <a:cxnLst/>
            <a:rect l="l" t="t" r="r" b="b"/>
            <a:pathLst>
              <a:path w="1803388" h="633151" extrusionOk="0">
                <a:moveTo>
                  <a:pt x="0" y="0"/>
                </a:moveTo>
                <a:lnTo>
                  <a:pt x="1803388" y="0"/>
                </a:lnTo>
                <a:lnTo>
                  <a:pt x="1765288" y="633151"/>
                </a:lnTo>
                <a:lnTo>
                  <a:pt x="740828" y="633151"/>
                </a:lnTo>
                <a:lnTo>
                  <a:pt x="296331" y="633151"/>
                </a:lnTo>
                <a:lnTo>
                  <a:pt x="25400" y="633151"/>
                </a:lnTo>
                <a:lnTo>
                  <a:pt x="0" y="0"/>
                </a:lnTo>
                <a:close/>
              </a:path>
            </a:pathLst>
          </a:custGeom>
          <a:noFill/>
          <a:ln w="38100" cap="flat" cmpd="sng">
            <a:solidFill>
              <a:srgbClr val="F77955"/>
            </a:solidFill>
            <a:prstDash val="solid"/>
            <a:miter lim="800000"/>
            <a:headEnd type="none" w="sm" len="sm"/>
            <a:tailEnd type="none" w="sm" len="sm"/>
          </a:ln>
        </p:spPr>
        <p:txBody>
          <a:bodyPr spcFirstLastPara="1" wrap="square" lIns="91425" tIns="91425" rIns="91425" bIns="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sp>
        <p:nvSpPr>
          <p:cNvPr id="12" name="Google Shape;321;p13">
            <a:extLst>
              <a:ext uri="{FF2B5EF4-FFF2-40B4-BE49-F238E27FC236}">
                <a16:creationId xmlns:a16="http://schemas.microsoft.com/office/drawing/2014/main" id="{E7AA3C71-2F72-A76B-A1C3-B773AAD18F9E}"/>
              </a:ext>
            </a:extLst>
          </p:cNvPr>
          <p:cNvSpPr txBox="1"/>
          <p:nvPr userDrawn="1"/>
        </p:nvSpPr>
        <p:spPr>
          <a:xfrm>
            <a:off x="7627939" y="5365580"/>
            <a:ext cx="310348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002855"/>
                </a:solidFill>
                <a:latin typeface="Work Sans"/>
                <a:ea typeface="Work Sans"/>
                <a:cs typeface="Work Sans"/>
                <a:sym typeface="Work Sans"/>
              </a:rPr>
              <a:t>a year in medical costs due to type 2 diabetes.</a:t>
            </a:r>
            <a:endParaRPr sz="1600" dirty="0">
              <a:solidFill>
                <a:srgbClr val="002855"/>
              </a:solidFill>
            </a:endParaRPr>
          </a:p>
        </p:txBody>
      </p:sp>
      <p:sp>
        <p:nvSpPr>
          <p:cNvPr id="5" name="Text Placeholder 4">
            <a:extLst>
              <a:ext uri="{FF2B5EF4-FFF2-40B4-BE49-F238E27FC236}">
                <a16:creationId xmlns:a16="http://schemas.microsoft.com/office/drawing/2014/main" id="{6D381ED4-FEA4-1C37-18B3-6C91F5681018}"/>
              </a:ext>
            </a:extLst>
          </p:cNvPr>
          <p:cNvSpPr>
            <a:spLocks noGrp="1"/>
          </p:cNvSpPr>
          <p:nvPr userDrawn="1">
            <p:ph type="body" sz="quarter" idx="10"/>
          </p:nvPr>
        </p:nvSpPr>
        <p:spPr>
          <a:xfrm>
            <a:off x="7339569" y="2643262"/>
            <a:ext cx="3637612" cy="1003300"/>
          </a:xfrm>
          <a:prstGeom prst="rect">
            <a:avLst/>
          </a:prstGeom>
        </p:spPr>
        <p:txBody>
          <a:bodyPr/>
          <a:lstStyle>
            <a:lvl1pPr marL="0" indent="0" algn="ctr" defTabSz="457200" rtl="0" eaLnBrk="1" latinLnBrk="0" hangingPunct="1">
              <a:buNone/>
              <a:defRPr lang="en-US" sz="1800" b="1" i="0" kern="1200" dirty="0" smtClean="0">
                <a:solidFill>
                  <a:srgbClr val="002855"/>
                </a:solidFill>
                <a:latin typeface="Work Sans SemiBold" pitchFamily="2" charset="77"/>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marL="0" marR="0" lvl="0" indent="0" algn="ctr" rtl="0">
              <a:spcBef>
                <a:spcPts val="0"/>
              </a:spcBef>
              <a:spcAft>
                <a:spcPts val="0"/>
              </a:spcAft>
              <a:buNone/>
            </a:pPr>
            <a:endParaRPr lang="en-US" dirty="0"/>
          </a:p>
        </p:txBody>
      </p:sp>
      <p:sp>
        <p:nvSpPr>
          <p:cNvPr id="16" name="Text Placeholder 15">
            <a:extLst>
              <a:ext uri="{FF2B5EF4-FFF2-40B4-BE49-F238E27FC236}">
                <a16:creationId xmlns:a16="http://schemas.microsoft.com/office/drawing/2014/main" id="{D6BB2D37-FE6E-ADC7-4A7D-4B4BE7C817EF}"/>
              </a:ext>
            </a:extLst>
          </p:cNvPr>
          <p:cNvSpPr>
            <a:spLocks noGrp="1"/>
          </p:cNvSpPr>
          <p:nvPr>
            <p:ph type="body" sz="quarter" idx="11"/>
          </p:nvPr>
        </p:nvSpPr>
        <p:spPr>
          <a:xfrm>
            <a:off x="7627938" y="4014788"/>
            <a:ext cx="3132137" cy="993775"/>
          </a:xfrm>
          <a:prstGeom prst="rect">
            <a:avLst/>
          </a:prstGeom>
        </p:spPr>
        <p:txBody>
          <a:bodyPr/>
          <a:lstStyle>
            <a:lvl1pPr marL="0" indent="0" algn="ctr">
              <a:buNone/>
              <a:defRPr lang="en-US" sz="2000" b="1" kern="1200" dirty="0" smtClean="0">
                <a:solidFill>
                  <a:srgbClr val="002855"/>
                </a:solidFill>
                <a:latin typeface="Work Sans"/>
                <a:ea typeface="Work Sans"/>
                <a:cs typeface="Work Sans"/>
              </a:defRPr>
            </a:lvl1pPr>
            <a:lvl2pPr>
              <a:defRPr lang="en-US" sz="2000" b="1" kern="1200" dirty="0" smtClean="0">
                <a:solidFill>
                  <a:schemeClr val="dk1"/>
                </a:solidFill>
                <a:highlight>
                  <a:srgbClr val="00FFFF"/>
                </a:highlight>
                <a:latin typeface="Work Sans"/>
                <a:ea typeface="Work Sans"/>
                <a:cs typeface="Work Sans"/>
              </a:defRPr>
            </a:lvl2pPr>
            <a:lvl3pPr>
              <a:defRPr lang="en-US" sz="2000" b="1" kern="1200" dirty="0" smtClean="0">
                <a:solidFill>
                  <a:schemeClr val="dk1"/>
                </a:solidFill>
                <a:highlight>
                  <a:srgbClr val="00FFFF"/>
                </a:highlight>
                <a:latin typeface="Work Sans"/>
                <a:ea typeface="Work Sans"/>
                <a:cs typeface="Work Sans"/>
              </a:defRPr>
            </a:lvl3pPr>
            <a:lvl4pPr>
              <a:defRPr lang="en-US" sz="2000" b="1" kern="1200" dirty="0" smtClean="0">
                <a:solidFill>
                  <a:schemeClr val="dk1"/>
                </a:solidFill>
                <a:highlight>
                  <a:srgbClr val="00FFFF"/>
                </a:highlight>
                <a:latin typeface="Work Sans"/>
                <a:ea typeface="Work Sans"/>
                <a:cs typeface="Work Sans"/>
              </a:defRPr>
            </a:lvl4pPr>
            <a:lvl5pPr>
              <a:defRPr lang="en-US" sz="2000" b="1" kern="1200" dirty="0">
                <a:solidFill>
                  <a:schemeClr val="dk1"/>
                </a:solidFill>
                <a:highlight>
                  <a:srgbClr val="00FFFF"/>
                </a:highlight>
                <a:latin typeface="Work Sans"/>
                <a:ea typeface="Work Sans"/>
                <a:cs typeface="Work Sans"/>
              </a:defRPr>
            </a:lvl5pPr>
          </a:lstStyle>
          <a:p>
            <a:pPr lvl="0"/>
            <a:r>
              <a:rPr lang="en-US" dirty="0"/>
              <a:t>Click to edit Master text styles</a:t>
            </a:r>
          </a:p>
        </p:txBody>
      </p:sp>
      <p:sp>
        <p:nvSpPr>
          <p:cNvPr id="24" name="Text Placeholder 23">
            <a:extLst>
              <a:ext uri="{FF2B5EF4-FFF2-40B4-BE49-F238E27FC236}">
                <a16:creationId xmlns:a16="http://schemas.microsoft.com/office/drawing/2014/main" id="{C988661E-2A7C-28C2-4ACF-C5B34B2AFBD3}"/>
              </a:ext>
            </a:extLst>
          </p:cNvPr>
          <p:cNvSpPr>
            <a:spLocks noGrp="1"/>
          </p:cNvSpPr>
          <p:nvPr>
            <p:ph type="body" sz="quarter" idx="12"/>
          </p:nvPr>
        </p:nvSpPr>
        <p:spPr>
          <a:xfrm>
            <a:off x="655795" y="2440370"/>
            <a:ext cx="5365680" cy="3648075"/>
          </a:xfrm>
          <a:prstGeom prst="rect">
            <a:avLst/>
          </a:prstGeom>
        </p:spPr>
        <p:txBody>
          <a:bodyPr/>
          <a:lstStyle>
            <a:lvl1pPr>
              <a:defRPr lang="en-US" sz="2000" kern="1200" dirty="0" smtClean="0">
                <a:solidFill>
                  <a:srgbClr val="002855"/>
                </a:solidFill>
                <a:latin typeface="Work Sans"/>
                <a:ea typeface="Work Sans"/>
                <a:cs typeface="Work Sans"/>
              </a:defRPr>
            </a:lvl1pPr>
            <a:lvl2pPr>
              <a:defRPr lang="en-US" sz="2000" kern="1200" dirty="0" smtClean="0">
                <a:solidFill>
                  <a:srgbClr val="002855"/>
                </a:solidFill>
                <a:latin typeface="Work Sans"/>
                <a:ea typeface="Work Sans"/>
                <a:cs typeface="Work Sans"/>
              </a:defRPr>
            </a:lvl2pPr>
            <a:lvl3pPr>
              <a:defRPr lang="en-US" sz="2000" kern="1200" dirty="0" smtClean="0">
                <a:solidFill>
                  <a:srgbClr val="002855"/>
                </a:solidFill>
                <a:latin typeface="Work Sans"/>
                <a:ea typeface="Work Sans"/>
                <a:cs typeface="Work Sans"/>
              </a:defRPr>
            </a:lvl3pPr>
            <a:lvl4pPr>
              <a:defRPr lang="en-US" sz="2000" kern="1200" dirty="0" smtClean="0">
                <a:solidFill>
                  <a:srgbClr val="002855"/>
                </a:solidFill>
                <a:latin typeface="Work Sans"/>
                <a:ea typeface="Work Sans"/>
                <a:cs typeface="Work Sans"/>
              </a:defRPr>
            </a:lvl4pPr>
            <a:lvl5pPr>
              <a:defRPr lang="en-US" sz="2000" kern="1200" dirty="0">
                <a:solidFill>
                  <a:srgbClr val="002855"/>
                </a:solidFill>
                <a:latin typeface="Work Sans"/>
                <a:ea typeface="Work Sans"/>
                <a:cs typeface="Work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C51F096-EA4E-649A-5C5D-B93249A0CD12}"/>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BF0A5D36-145D-5D0D-54A7-1E8C01F6A640}"/>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064856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hite with lower band + upper navy" userDrawn="1">
  <p:cSld name="white with lower band + upper navy">
    <p:spTree>
      <p:nvGrpSpPr>
        <p:cNvPr id="1" name="Shape 52"/>
        <p:cNvGrpSpPr/>
        <p:nvPr/>
      </p:nvGrpSpPr>
      <p:grpSpPr>
        <a:xfrm>
          <a:off x="0" y="0"/>
          <a:ext cx="0" cy="0"/>
          <a:chOff x="0" y="0"/>
          <a:chExt cx="0" cy="0"/>
        </a:xfrm>
      </p:grpSpPr>
      <p:sp>
        <p:nvSpPr>
          <p:cNvPr id="56" name="Google Shape;56;p60"/>
          <p:cNvSpPr/>
          <p:nvPr/>
        </p:nvSpPr>
        <p:spPr>
          <a:xfrm>
            <a:off x="0" y="0"/>
            <a:ext cx="12192000" cy="1801367"/>
          </a:xfrm>
          <a:prstGeom prst="rect">
            <a:avLst/>
          </a:prstGeom>
          <a:solidFill>
            <a:srgbClr val="00285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467">
              <a:solidFill>
                <a:srgbClr val="FFFFFF"/>
              </a:solidFill>
              <a:latin typeface="Montserrat Medium"/>
              <a:ea typeface="Montserrat Medium"/>
              <a:cs typeface="Montserrat Medium"/>
              <a:sym typeface="Montserrat Medium"/>
            </a:endParaRPr>
          </a:p>
        </p:txBody>
      </p:sp>
      <p:sp>
        <p:nvSpPr>
          <p:cNvPr id="59" name="Google Shape;59;p60"/>
          <p:cNvSpPr txBox="1">
            <a:spLocks noGrp="1"/>
          </p:cNvSpPr>
          <p:nvPr>
            <p:ph type="body" idx="2"/>
          </p:nvPr>
        </p:nvSpPr>
        <p:spPr>
          <a:xfrm>
            <a:off x="838200" y="5678488"/>
            <a:ext cx="10515600" cy="24923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Work Sans"/>
                <a:ea typeface="Work Sans"/>
                <a:cs typeface="Work Sans"/>
                <a:sym typeface="Work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Text Placeholder 4">
            <a:extLst>
              <a:ext uri="{FF2B5EF4-FFF2-40B4-BE49-F238E27FC236}">
                <a16:creationId xmlns:a16="http://schemas.microsoft.com/office/drawing/2014/main" id="{7130E554-F55C-84FA-E1BB-634C539F5EB1}"/>
              </a:ext>
            </a:extLst>
          </p:cNvPr>
          <p:cNvSpPr>
            <a:spLocks noGrp="1"/>
          </p:cNvSpPr>
          <p:nvPr>
            <p:ph type="body" sz="quarter" idx="10"/>
          </p:nvPr>
        </p:nvSpPr>
        <p:spPr>
          <a:xfrm>
            <a:off x="841375" y="1993900"/>
            <a:ext cx="9445625" cy="2028825"/>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pic>
        <p:nvPicPr>
          <p:cNvPr id="4" name="Google Shape;239;p9" descr="A person sitting in a hospital bed&#10;&#10;Description automatically generated with low confidence">
            <a:extLst>
              <a:ext uri="{FF2B5EF4-FFF2-40B4-BE49-F238E27FC236}">
                <a16:creationId xmlns:a16="http://schemas.microsoft.com/office/drawing/2014/main" id="{DFD77AA1-DD6E-0284-6A14-9672F9131009}"/>
              </a:ext>
            </a:extLst>
          </p:cNvPr>
          <p:cNvPicPr preferRelativeResize="0"/>
          <p:nvPr userDrawn="1"/>
        </p:nvPicPr>
        <p:blipFill rotWithShape="1">
          <a:blip r:embed="rId2">
            <a:alphaModFix/>
          </a:blip>
          <a:srcRect t="17111" b="7163"/>
          <a:stretch/>
        </p:blipFill>
        <p:spPr>
          <a:xfrm>
            <a:off x="0" y="2788920"/>
            <a:ext cx="6220989" cy="3518230"/>
          </a:xfrm>
          <a:prstGeom prst="rect">
            <a:avLst/>
          </a:prstGeom>
          <a:noFill/>
          <a:ln>
            <a:noFill/>
          </a:ln>
        </p:spPr>
      </p:pic>
      <p:sp>
        <p:nvSpPr>
          <p:cNvPr id="5" name="Google Shape;237;p9">
            <a:extLst>
              <a:ext uri="{FF2B5EF4-FFF2-40B4-BE49-F238E27FC236}">
                <a16:creationId xmlns:a16="http://schemas.microsoft.com/office/drawing/2014/main" id="{6C8F949D-11E8-998F-7314-D2F902DE293F}"/>
              </a:ext>
            </a:extLst>
          </p:cNvPr>
          <p:cNvSpPr/>
          <p:nvPr userDrawn="1"/>
        </p:nvSpPr>
        <p:spPr>
          <a:xfrm>
            <a:off x="6096000" y="2788920"/>
            <a:ext cx="6096000" cy="3518231"/>
          </a:xfrm>
          <a:prstGeom prst="rect">
            <a:avLst/>
          </a:prstGeom>
          <a:solidFill>
            <a:srgbClr val="F2FA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6" name="object 3">
            <a:extLst>
              <a:ext uri="{FF2B5EF4-FFF2-40B4-BE49-F238E27FC236}">
                <a16:creationId xmlns:a16="http://schemas.microsoft.com/office/drawing/2014/main" id="{BDE068EF-BA15-9414-7473-9250FEEF9CC3}"/>
              </a:ext>
            </a:extLst>
          </p:cNvPr>
          <p:cNvSpPr txBox="1"/>
          <p:nvPr userDrawn="1"/>
        </p:nvSpPr>
        <p:spPr>
          <a:xfrm>
            <a:off x="6433911" y="3008311"/>
            <a:ext cx="4694464" cy="3298839"/>
          </a:xfrm>
          <a:prstGeom prst="rect">
            <a:avLst/>
          </a:prstGeom>
        </p:spPr>
        <p:txBody>
          <a:bodyPr vert="horz" lIns="91440" tIns="45720" rIns="91440" bIns="45720" rtlCol="0" anchor="t">
            <a:noAutofit/>
          </a:bodyPr>
          <a:lstStyle/>
          <a:p>
            <a:pPr marL="12700" marR="5080" defTabSz="914354">
              <a:lnSpc>
                <a:spcPct val="90000"/>
              </a:lnSpc>
              <a:spcBef>
                <a:spcPct val="20000"/>
              </a:spcBef>
              <a:spcAft>
                <a:spcPts val="1200"/>
              </a:spcAft>
              <a:tabLst>
                <a:tab pos="354947" algn="l"/>
                <a:tab pos="355582" algn="l"/>
              </a:tabLst>
            </a:pPr>
            <a:r>
              <a:rPr lang="en-US" sz="2400" b="1" dirty="0">
                <a:solidFill>
                  <a:srgbClr val="002755"/>
                </a:solidFill>
                <a:latin typeface="Domine" panose="02040503040403060204" pitchFamily="18" charset="0"/>
              </a:rPr>
              <a:t>Diabetes puts our employees at higher risk for:</a:t>
            </a:r>
          </a:p>
          <a:p>
            <a:pPr marL="298450" marR="5080" indent="-234950" defTabSz="914354">
              <a:lnSpc>
                <a:spcPct val="90000"/>
              </a:lnSpc>
              <a:spcBef>
                <a:spcPct val="20000"/>
              </a:spcBef>
              <a:spcAft>
                <a:spcPts val="600"/>
              </a:spcAft>
              <a:buFont typeface="Arial" panose="020B0604020202020204" pitchFamily="34" charset="0"/>
              <a:buChar char="•"/>
              <a:tabLst>
                <a:tab pos="354013" algn="l"/>
              </a:tabLst>
            </a:pPr>
            <a:r>
              <a:rPr lang="en-US" dirty="0">
                <a:solidFill>
                  <a:srgbClr val="002755"/>
                </a:solidFill>
                <a:latin typeface="Work Sans" pitchFamily="2" charset="77"/>
              </a:rPr>
              <a:t>Blindness</a:t>
            </a:r>
          </a:p>
          <a:p>
            <a:pPr marL="298450" marR="5080" indent="-234950" defTabSz="914354">
              <a:lnSpc>
                <a:spcPct val="90000"/>
              </a:lnSpc>
              <a:spcBef>
                <a:spcPct val="20000"/>
              </a:spcBef>
              <a:spcAft>
                <a:spcPts val="600"/>
              </a:spcAft>
              <a:buFont typeface="Arial" panose="020B0604020202020204" pitchFamily="34" charset="0"/>
              <a:buChar char="•"/>
              <a:tabLst>
                <a:tab pos="354013" algn="l"/>
              </a:tabLst>
            </a:pPr>
            <a:r>
              <a:rPr lang="en-US" dirty="0">
                <a:solidFill>
                  <a:srgbClr val="002755"/>
                </a:solidFill>
                <a:latin typeface="Work Sans" pitchFamily="2" charset="77"/>
              </a:rPr>
              <a:t>Kidney failure</a:t>
            </a:r>
          </a:p>
          <a:p>
            <a:pPr marL="298450" marR="5080" indent="-234950" defTabSz="914354">
              <a:lnSpc>
                <a:spcPct val="90000"/>
              </a:lnSpc>
              <a:spcBef>
                <a:spcPct val="20000"/>
              </a:spcBef>
              <a:spcAft>
                <a:spcPts val="600"/>
              </a:spcAft>
              <a:buFont typeface="Arial" panose="020B0604020202020204" pitchFamily="34" charset="0"/>
              <a:buChar char="•"/>
              <a:tabLst>
                <a:tab pos="354013" algn="l"/>
              </a:tabLst>
            </a:pPr>
            <a:r>
              <a:rPr lang="en-US" dirty="0">
                <a:solidFill>
                  <a:srgbClr val="002755"/>
                </a:solidFill>
                <a:latin typeface="Work Sans" pitchFamily="2" charset="77"/>
              </a:rPr>
              <a:t>Heart disease</a:t>
            </a:r>
          </a:p>
          <a:p>
            <a:pPr marL="298450" marR="5080" indent="-234950" defTabSz="914354">
              <a:lnSpc>
                <a:spcPct val="90000"/>
              </a:lnSpc>
              <a:spcBef>
                <a:spcPct val="20000"/>
              </a:spcBef>
              <a:spcAft>
                <a:spcPts val="600"/>
              </a:spcAft>
              <a:buFont typeface="Arial" panose="020B0604020202020204" pitchFamily="34" charset="0"/>
              <a:buChar char="•"/>
              <a:tabLst>
                <a:tab pos="354013" algn="l"/>
              </a:tabLst>
            </a:pPr>
            <a:r>
              <a:rPr lang="en-US" dirty="0">
                <a:solidFill>
                  <a:srgbClr val="002755"/>
                </a:solidFill>
                <a:latin typeface="Work Sans" pitchFamily="2" charset="77"/>
              </a:rPr>
              <a:t>Stroke</a:t>
            </a:r>
          </a:p>
          <a:p>
            <a:pPr marL="298450" marR="5080" indent="-234950" defTabSz="914354">
              <a:lnSpc>
                <a:spcPct val="90000"/>
              </a:lnSpc>
              <a:spcBef>
                <a:spcPct val="20000"/>
              </a:spcBef>
              <a:spcAft>
                <a:spcPts val="600"/>
              </a:spcAft>
              <a:buFont typeface="Arial" panose="020B0604020202020204" pitchFamily="34" charset="0"/>
              <a:buChar char="•"/>
              <a:tabLst>
                <a:tab pos="354013" algn="l"/>
              </a:tabLst>
            </a:pPr>
            <a:r>
              <a:rPr lang="en-US" dirty="0">
                <a:solidFill>
                  <a:srgbClr val="002755"/>
                </a:solidFill>
                <a:latin typeface="Work Sans" pitchFamily="2" charset="77"/>
              </a:rPr>
              <a:t>Loss of toes, feet, or legs</a:t>
            </a:r>
            <a:r>
              <a:rPr lang="en-US" b="1" dirty="0">
                <a:solidFill>
                  <a:srgbClr val="002755"/>
                </a:solidFill>
                <a:latin typeface="Domine" panose="02040503040403060204" pitchFamily="18" charset="0"/>
              </a:rPr>
              <a:t> </a:t>
            </a:r>
          </a:p>
        </p:txBody>
      </p:sp>
      <p:sp>
        <p:nvSpPr>
          <p:cNvPr id="8" name="TextBox 7">
            <a:extLst>
              <a:ext uri="{FF2B5EF4-FFF2-40B4-BE49-F238E27FC236}">
                <a16:creationId xmlns:a16="http://schemas.microsoft.com/office/drawing/2014/main" id="{A6232072-CE5B-A30E-C196-42C78C35F1E9}"/>
              </a:ext>
            </a:extLst>
          </p:cNvPr>
          <p:cNvSpPr txBox="1"/>
          <p:nvPr userDrawn="1"/>
        </p:nvSpPr>
        <p:spPr>
          <a:xfrm>
            <a:off x="740225" y="978752"/>
            <a:ext cx="8007858" cy="584775"/>
          </a:xfrm>
          <a:prstGeom prst="rect">
            <a:avLst/>
          </a:prstGeom>
          <a:noFill/>
        </p:spPr>
        <p:txBody>
          <a:bodyPr wrap="square">
            <a:spAutoFit/>
          </a:bodyPr>
          <a:lstStyle/>
          <a:p>
            <a:r>
              <a:rPr lang="en-US" sz="3200" b="1" i="0" u="none" strike="noStrike" kern="1200" cap="none" dirty="0">
                <a:solidFill>
                  <a:schemeClr val="lt1"/>
                </a:solidFill>
                <a:latin typeface="Domine"/>
                <a:ea typeface="Domine"/>
                <a:cs typeface="Domine"/>
                <a:sym typeface="Domine"/>
              </a:rPr>
              <a:t>The impact of diabetes is profound.</a:t>
            </a:r>
            <a:endParaRPr lang="en-US" sz="3200" b="1" i="0" u="none" strike="noStrike" kern="1200" cap="none" dirty="0">
              <a:solidFill>
                <a:schemeClr val="lt1"/>
              </a:solidFill>
              <a:latin typeface="Domine"/>
              <a:sym typeface="Domine"/>
            </a:endParaRPr>
          </a:p>
        </p:txBody>
      </p:sp>
      <p:sp>
        <p:nvSpPr>
          <p:cNvPr id="3" name="Rectangle 2">
            <a:extLst>
              <a:ext uri="{FF2B5EF4-FFF2-40B4-BE49-F238E27FC236}">
                <a16:creationId xmlns:a16="http://schemas.microsoft.com/office/drawing/2014/main" id="{5ABEEA9D-82AD-D57B-8118-1598E45C9F57}"/>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FD18408D-4EBF-234D-02BE-8564FEDAE95E}"/>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349491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hite with lower band + upper navy" preserve="1" userDrawn="1">
  <p:cSld name="1_white with lower band + upper navy">
    <p:spTree>
      <p:nvGrpSpPr>
        <p:cNvPr id="1" name="Shape 52"/>
        <p:cNvGrpSpPr/>
        <p:nvPr/>
      </p:nvGrpSpPr>
      <p:grpSpPr>
        <a:xfrm>
          <a:off x="0" y="0"/>
          <a:ext cx="0" cy="0"/>
          <a:chOff x="0" y="0"/>
          <a:chExt cx="0" cy="0"/>
        </a:xfrm>
      </p:grpSpPr>
      <p:sp>
        <p:nvSpPr>
          <p:cNvPr id="56" name="Google Shape;56;p60"/>
          <p:cNvSpPr/>
          <p:nvPr/>
        </p:nvSpPr>
        <p:spPr>
          <a:xfrm>
            <a:off x="0" y="0"/>
            <a:ext cx="12192000" cy="1801367"/>
          </a:xfrm>
          <a:prstGeom prst="rect">
            <a:avLst/>
          </a:prstGeom>
          <a:solidFill>
            <a:srgbClr val="00285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467">
              <a:solidFill>
                <a:srgbClr val="FFFFFF"/>
              </a:solidFill>
              <a:latin typeface="Montserrat Medium"/>
              <a:ea typeface="Montserrat Medium"/>
              <a:cs typeface="Montserrat Medium"/>
              <a:sym typeface="Montserrat Medium"/>
            </a:endParaRPr>
          </a:p>
        </p:txBody>
      </p:sp>
      <p:sp>
        <p:nvSpPr>
          <p:cNvPr id="2" name="Text Placeholder 4">
            <a:extLst>
              <a:ext uri="{FF2B5EF4-FFF2-40B4-BE49-F238E27FC236}">
                <a16:creationId xmlns:a16="http://schemas.microsoft.com/office/drawing/2014/main" id="{7130E554-F55C-84FA-E1BB-634C539F5EB1}"/>
              </a:ext>
            </a:extLst>
          </p:cNvPr>
          <p:cNvSpPr>
            <a:spLocks noGrp="1"/>
          </p:cNvSpPr>
          <p:nvPr>
            <p:ph type="body" sz="quarter" idx="10"/>
          </p:nvPr>
        </p:nvSpPr>
        <p:spPr>
          <a:xfrm>
            <a:off x="841375" y="1993900"/>
            <a:ext cx="9445625" cy="2028825"/>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8" name="TextBox 7">
            <a:extLst>
              <a:ext uri="{FF2B5EF4-FFF2-40B4-BE49-F238E27FC236}">
                <a16:creationId xmlns:a16="http://schemas.microsoft.com/office/drawing/2014/main" id="{A6232072-CE5B-A30E-C196-42C78C35F1E9}"/>
              </a:ext>
            </a:extLst>
          </p:cNvPr>
          <p:cNvSpPr txBox="1"/>
          <p:nvPr userDrawn="1"/>
        </p:nvSpPr>
        <p:spPr>
          <a:xfrm>
            <a:off x="740225" y="978752"/>
            <a:ext cx="8007858" cy="584775"/>
          </a:xfrm>
          <a:prstGeom prst="rect">
            <a:avLst/>
          </a:prstGeom>
          <a:noFill/>
        </p:spPr>
        <p:txBody>
          <a:bodyPr wrap="square">
            <a:spAutoFit/>
          </a:bodyPr>
          <a:lstStyle/>
          <a:p>
            <a:r>
              <a:rPr lang="en-US" sz="3200" b="1" i="0" u="none" strike="noStrike" kern="1200" cap="none" dirty="0">
                <a:solidFill>
                  <a:schemeClr val="lt1"/>
                </a:solidFill>
                <a:latin typeface="Domine"/>
                <a:ea typeface="Domine"/>
                <a:cs typeface="Domine"/>
                <a:sym typeface="Domine"/>
              </a:rPr>
              <a:t>The impact of diabetes is profound.</a:t>
            </a:r>
            <a:endParaRPr lang="en-US" sz="3200" b="1" i="0" u="none" strike="noStrike" kern="1200" cap="none" dirty="0">
              <a:solidFill>
                <a:schemeClr val="lt1"/>
              </a:solidFill>
              <a:latin typeface="Domine"/>
              <a:sym typeface="Domine"/>
            </a:endParaRPr>
          </a:p>
        </p:txBody>
      </p:sp>
      <p:sp>
        <p:nvSpPr>
          <p:cNvPr id="3" name="Rectangle 2">
            <a:extLst>
              <a:ext uri="{FF2B5EF4-FFF2-40B4-BE49-F238E27FC236}">
                <a16:creationId xmlns:a16="http://schemas.microsoft.com/office/drawing/2014/main" id="{B2C14769-21B1-E1F9-3BAE-B95D8301D2C4}"/>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8951C01B-84CA-F96B-CF05-30CBE5CC7C6E}"/>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4190468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white with lower band + upper navy" preserve="1" userDrawn="1">
  <p:cSld name="1_white with lower band + upper navy">
    <p:spTree>
      <p:nvGrpSpPr>
        <p:cNvPr id="1" name="Shape 52"/>
        <p:cNvGrpSpPr/>
        <p:nvPr/>
      </p:nvGrpSpPr>
      <p:grpSpPr>
        <a:xfrm>
          <a:off x="0" y="0"/>
          <a:ext cx="0" cy="0"/>
          <a:chOff x="0" y="0"/>
          <a:chExt cx="0" cy="0"/>
        </a:xfrm>
      </p:grpSpPr>
      <p:sp>
        <p:nvSpPr>
          <p:cNvPr id="56" name="Google Shape;56;p60"/>
          <p:cNvSpPr/>
          <p:nvPr/>
        </p:nvSpPr>
        <p:spPr>
          <a:xfrm>
            <a:off x="0" y="0"/>
            <a:ext cx="12192000" cy="1801367"/>
          </a:xfrm>
          <a:prstGeom prst="rect">
            <a:avLst/>
          </a:prstGeom>
          <a:solidFill>
            <a:srgbClr val="002855"/>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467">
              <a:solidFill>
                <a:srgbClr val="FFFFFF"/>
              </a:solidFill>
              <a:latin typeface="Montserrat Medium"/>
              <a:ea typeface="Montserrat Medium"/>
              <a:cs typeface="Montserrat Medium"/>
              <a:sym typeface="Montserrat Medium"/>
            </a:endParaRPr>
          </a:p>
        </p:txBody>
      </p:sp>
      <p:sp>
        <p:nvSpPr>
          <p:cNvPr id="2" name="Text Placeholder 4">
            <a:extLst>
              <a:ext uri="{FF2B5EF4-FFF2-40B4-BE49-F238E27FC236}">
                <a16:creationId xmlns:a16="http://schemas.microsoft.com/office/drawing/2014/main" id="{7130E554-F55C-84FA-E1BB-634C539F5EB1}"/>
              </a:ext>
            </a:extLst>
          </p:cNvPr>
          <p:cNvSpPr>
            <a:spLocks noGrp="1"/>
          </p:cNvSpPr>
          <p:nvPr>
            <p:ph type="body" sz="quarter" idx="10"/>
          </p:nvPr>
        </p:nvSpPr>
        <p:spPr>
          <a:xfrm>
            <a:off x="841375" y="1993900"/>
            <a:ext cx="9445625" cy="2028825"/>
          </a:xfrm>
          <a:prstGeom prst="rect">
            <a:avLst/>
          </a:prstGeom>
        </p:spPr>
        <p:txBody>
          <a:bodyPr/>
          <a:lstStyle>
            <a:lvl1pPr marL="0" indent="0" algn="l" defTabSz="457200" rtl="0" eaLnBrk="1" latinLnBrk="0" hangingPunct="1">
              <a:buNone/>
              <a:defRPr lang="en-US" sz="1800" b="1" i="0" kern="1200" dirty="0" smtClean="0">
                <a:solidFill>
                  <a:srgbClr val="002855"/>
                </a:solidFill>
                <a:latin typeface="Domine" panose="02040503040403060204" pitchFamily="18" charset="0"/>
                <a:ea typeface="+mn-ea"/>
                <a:cs typeface="+mn-cs"/>
              </a:defRPr>
            </a:lvl1pPr>
            <a:lvl2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2pPr>
            <a:lvl3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3pPr>
            <a:lvl4pPr marL="0" indent="0" algn="l" defTabSz="457200" rtl="0" eaLnBrk="1" latinLnBrk="0" hangingPunct="1">
              <a:buNone/>
              <a:defRPr lang="en-US" sz="1800" b="1" i="0" kern="1200" dirty="0" smtClean="0">
                <a:solidFill>
                  <a:srgbClr val="000000"/>
                </a:solidFill>
                <a:latin typeface="Work Sans SemiBold" pitchFamily="2" charset="77"/>
                <a:ea typeface="+mn-ea"/>
                <a:cs typeface="+mn-cs"/>
              </a:defRPr>
            </a:lvl4pPr>
            <a:lvl5pPr marL="0" indent="0" algn="l" defTabSz="457200" rtl="0" eaLnBrk="1" latinLnBrk="0" hangingPunct="1">
              <a:buNone/>
              <a:defRPr lang="en-US" sz="1800" b="1" i="0" kern="1200" dirty="0">
                <a:solidFill>
                  <a:srgbClr val="000000"/>
                </a:solidFill>
                <a:latin typeface="Work Sans SemiBold" pitchFamily="2" charset="77"/>
                <a:ea typeface="+mn-ea"/>
                <a:cs typeface="+mn-cs"/>
              </a:defRPr>
            </a:lvl5pPr>
          </a:lstStyle>
          <a:p>
            <a:pPr lvl="0"/>
            <a:r>
              <a:rPr lang="en-US" dirty="0"/>
              <a:t>Click to edit Master text styles</a:t>
            </a:r>
          </a:p>
        </p:txBody>
      </p:sp>
      <p:sp>
        <p:nvSpPr>
          <p:cNvPr id="8" name="TextBox 7">
            <a:extLst>
              <a:ext uri="{FF2B5EF4-FFF2-40B4-BE49-F238E27FC236}">
                <a16:creationId xmlns:a16="http://schemas.microsoft.com/office/drawing/2014/main" id="{A6232072-CE5B-A30E-C196-42C78C35F1E9}"/>
              </a:ext>
            </a:extLst>
          </p:cNvPr>
          <p:cNvSpPr txBox="1"/>
          <p:nvPr userDrawn="1"/>
        </p:nvSpPr>
        <p:spPr>
          <a:xfrm>
            <a:off x="740225" y="978752"/>
            <a:ext cx="8007858" cy="584775"/>
          </a:xfrm>
          <a:prstGeom prst="rect">
            <a:avLst/>
          </a:prstGeom>
          <a:noFill/>
        </p:spPr>
        <p:txBody>
          <a:bodyPr wrap="square">
            <a:spAutoFit/>
          </a:bodyPr>
          <a:lstStyle/>
          <a:p>
            <a:r>
              <a:rPr lang="en-US" sz="3200" b="1" i="0" u="none" strike="noStrike" kern="1200" cap="none" dirty="0">
                <a:solidFill>
                  <a:schemeClr val="lt1"/>
                </a:solidFill>
                <a:latin typeface="Domine"/>
                <a:ea typeface="Domine"/>
                <a:cs typeface="Domine"/>
                <a:sym typeface="Domine"/>
              </a:rPr>
              <a:t>The impact of diabetes is profound.</a:t>
            </a:r>
            <a:endParaRPr lang="en-US" sz="3200" b="1" i="0" u="none" strike="noStrike" kern="1200" cap="none" dirty="0">
              <a:solidFill>
                <a:schemeClr val="lt1"/>
              </a:solidFill>
              <a:latin typeface="Domine"/>
              <a:sym typeface="Domine"/>
            </a:endParaRPr>
          </a:p>
        </p:txBody>
      </p:sp>
      <p:sp>
        <p:nvSpPr>
          <p:cNvPr id="3" name="Rectangle 2">
            <a:extLst>
              <a:ext uri="{FF2B5EF4-FFF2-40B4-BE49-F238E27FC236}">
                <a16:creationId xmlns:a16="http://schemas.microsoft.com/office/drawing/2014/main" id="{6732BB92-EC35-645E-9C8C-5BEC6BC47FCB}"/>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FA1B489B-EC32-DD8A-AA33-164CF1888F29}"/>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1952286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white with lower band" preserve="1" userDrawn="1">
  <p:cSld name="1_white with lower band">
    <p:spTree>
      <p:nvGrpSpPr>
        <p:cNvPr id="1" name="Shape 60"/>
        <p:cNvGrpSpPr/>
        <p:nvPr/>
      </p:nvGrpSpPr>
      <p:grpSpPr>
        <a:xfrm>
          <a:off x="0" y="0"/>
          <a:ext cx="0" cy="0"/>
          <a:chOff x="0" y="0"/>
          <a:chExt cx="0" cy="0"/>
        </a:xfrm>
      </p:grpSpPr>
      <p:grpSp>
        <p:nvGrpSpPr>
          <p:cNvPr id="14" name="Google Shape;353;p17">
            <a:extLst>
              <a:ext uri="{FF2B5EF4-FFF2-40B4-BE49-F238E27FC236}">
                <a16:creationId xmlns:a16="http://schemas.microsoft.com/office/drawing/2014/main" id="{A97A59E8-7052-31A9-47F7-6AF4E862677F}"/>
              </a:ext>
            </a:extLst>
          </p:cNvPr>
          <p:cNvGrpSpPr/>
          <p:nvPr userDrawn="1"/>
        </p:nvGrpSpPr>
        <p:grpSpPr>
          <a:xfrm>
            <a:off x="8017855" y="1246249"/>
            <a:ext cx="2197125" cy="2282727"/>
            <a:chOff x="4851993" y="2014839"/>
            <a:chExt cx="3667125" cy="3810000"/>
          </a:xfrm>
        </p:grpSpPr>
        <p:sp>
          <p:nvSpPr>
            <p:cNvPr id="15" name="Google Shape;354;p17">
              <a:extLst>
                <a:ext uri="{FF2B5EF4-FFF2-40B4-BE49-F238E27FC236}">
                  <a16:creationId xmlns:a16="http://schemas.microsoft.com/office/drawing/2014/main" id="{CE830D8D-B786-99B4-4019-2CE16F367DA4}"/>
                </a:ext>
              </a:extLst>
            </p:cNvPr>
            <p:cNvSpPr/>
            <p:nvPr/>
          </p:nvSpPr>
          <p:spPr>
            <a:xfrm>
              <a:off x="5023443" y="2229152"/>
              <a:ext cx="3324226" cy="338137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Google Shape;355;p17" descr="St. Peter's Diabetes &amp; Endocrine Care Earns CDC Full Recognition for  Diabetes Prevention Program - St. Peter's Health Partners News">
              <a:extLst>
                <a:ext uri="{FF2B5EF4-FFF2-40B4-BE49-F238E27FC236}">
                  <a16:creationId xmlns:a16="http://schemas.microsoft.com/office/drawing/2014/main" id="{0BF1D61F-49F6-5AE9-8F65-A6647EDDC634}"/>
                </a:ext>
              </a:extLst>
            </p:cNvPr>
            <p:cNvPicPr preferRelativeResize="0"/>
            <p:nvPr/>
          </p:nvPicPr>
          <p:blipFill rotWithShape="1">
            <a:blip r:embed="rId2">
              <a:alphaModFix/>
            </a:blip>
            <a:srcRect l="28936" r="30106"/>
            <a:stretch/>
          </p:blipFill>
          <p:spPr>
            <a:xfrm>
              <a:off x="4851993" y="2014839"/>
              <a:ext cx="3667125" cy="3810000"/>
            </a:xfrm>
            <a:prstGeom prst="rect">
              <a:avLst/>
            </a:prstGeom>
            <a:noFill/>
            <a:ln>
              <a:noFill/>
            </a:ln>
          </p:spPr>
        </p:pic>
      </p:grpSp>
      <p:sp>
        <p:nvSpPr>
          <p:cNvPr id="2" name="Diagonal Stripe 1">
            <a:extLst>
              <a:ext uri="{FF2B5EF4-FFF2-40B4-BE49-F238E27FC236}">
                <a16:creationId xmlns:a16="http://schemas.microsoft.com/office/drawing/2014/main" id="{3A847989-1E04-D490-7CEE-422F44234AF9}"/>
              </a:ext>
            </a:extLst>
          </p:cNvPr>
          <p:cNvSpPr/>
          <p:nvPr userDrawn="1"/>
        </p:nvSpPr>
        <p:spPr>
          <a:xfrm>
            <a:off x="28135" y="0"/>
            <a:ext cx="6976467" cy="6087030"/>
          </a:xfrm>
          <a:prstGeom prst="diagStripe">
            <a:avLst/>
          </a:prstGeom>
          <a:solidFill>
            <a:srgbClr val="F2F8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Graphic 6">
            <a:extLst>
              <a:ext uri="{FF2B5EF4-FFF2-40B4-BE49-F238E27FC236}">
                <a16:creationId xmlns:a16="http://schemas.microsoft.com/office/drawing/2014/main" id="{BF7B0EB9-64D4-630D-39F0-4FBF2045FF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832" y="6413779"/>
            <a:ext cx="1466741" cy="291771"/>
          </a:xfrm>
          <a:prstGeom prst="rect">
            <a:avLst/>
          </a:prstGeom>
        </p:spPr>
      </p:pic>
      <p:sp>
        <p:nvSpPr>
          <p:cNvPr id="9" name="Google Shape;356;p17">
            <a:extLst>
              <a:ext uri="{FF2B5EF4-FFF2-40B4-BE49-F238E27FC236}">
                <a16:creationId xmlns:a16="http://schemas.microsoft.com/office/drawing/2014/main" id="{84B5BCEB-4FD4-F0A7-56E7-1C31F64E69E4}"/>
              </a:ext>
            </a:extLst>
          </p:cNvPr>
          <p:cNvSpPr txBox="1"/>
          <p:nvPr userDrawn="1"/>
        </p:nvSpPr>
        <p:spPr>
          <a:xfrm>
            <a:off x="7249884" y="3475893"/>
            <a:ext cx="4230584" cy="28940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7B9"/>
              </a:buClr>
              <a:buSzPts val="2400"/>
              <a:buFont typeface="Arial"/>
              <a:buNone/>
            </a:pPr>
            <a:r>
              <a:rPr lang="en-US" sz="2800" b="1" i="0" dirty="0">
                <a:solidFill>
                  <a:srgbClr val="0057B9"/>
                </a:solidFill>
                <a:latin typeface="Domine" panose="02040503040403060204" pitchFamily="18" charset="0"/>
                <a:ea typeface="Work Sans"/>
                <a:cs typeface="Work Sans"/>
                <a:sym typeface="Work Sans"/>
              </a:rPr>
              <a:t>Structured interventions like the National DPP can cut </a:t>
            </a:r>
            <a:endParaRPr lang="en-US" sz="2000" b="1" i="0" dirty="0">
              <a:latin typeface="Domine" panose="02040503040403060204" pitchFamily="18" charset="0"/>
            </a:endParaRPr>
          </a:p>
          <a:p>
            <a:pPr marL="0" marR="0" lvl="0" indent="0" algn="l" rtl="0">
              <a:lnSpc>
                <a:spcPct val="100000"/>
              </a:lnSpc>
              <a:spcBef>
                <a:spcPts val="0"/>
              </a:spcBef>
              <a:spcAft>
                <a:spcPts val="0"/>
              </a:spcAft>
              <a:buClr>
                <a:srgbClr val="0057B9"/>
              </a:buClr>
              <a:buSzPts val="2400"/>
              <a:buFont typeface="Arial"/>
              <a:buNone/>
            </a:pPr>
            <a:r>
              <a:rPr lang="en-US" sz="2800" b="1" i="0" dirty="0">
                <a:solidFill>
                  <a:srgbClr val="0057B9"/>
                </a:solidFill>
                <a:latin typeface="Domine" panose="02040503040403060204" pitchFamily="18" charset="0"/>
                <a:ea typeface="Work Sans"/>
                <a:cs typeface="Work Sans"/>
                <a:sym typeface="Work Sans"/>
              </a:rPr>
              <a:t>the risk of type 2 diabetes</a:t>
            </a:r>
            <a:endParaRPr lang="en-US" sz="2000" b="1" i="0" dirty="0">
              <a:latin typeface="Domine" panose="02040503040403060204" pitchFamily="18" charset="0"/>
            </a:endParaRPr>
          </a:p>
        </p:txBody>
      </p:sp>
      <p:grpSp>
        <p:nvGrpSpPr>
          <p:cNvPr id="10" name="Google Shape;359;p17">
            <a:extLst>
              <a:ext uri="{FF2B5EF4-FFF2-40B4-BE49-F238E27FC236}">
                <a16:creationId xmlns:a16="http://schemas.microsoft.com/office/drawing/2014/main" id="{F2E329BA-DB14-C392-262E-153F5F7EE759}"/>
              </a:ext>
            </a:extLst>
          </p:cNvPr>
          <p:cNvGrpSpPr/>
          <p:nvPr userDrawn="1"/>
        </p:nvGrpSpPr>
        <p:grpSpPr>
          <a:xfrm>
            <a:off x="9116418" y="5460063"/>
            <a:ext cx="2572598" cy="746411"/>
            <a:chOff x="402934" y="990600"/>
            <a:chExt cx="1006513" cy="1847572"/>
          </a:xfrm>
        </p:grpSpPr>
        <p:sp>
          <p:nvSpPr>
            <p:cNvPr id="11" name="Google Shape;360;p17">
              <a:extLst>
                <a:ext uri="{FF2B5EF4-FFF2-40B4-BE49-F238E27FC236}">
                  <a16:creationId xmlns:a16="http://schemas.microsoft.com/office/drawing/2014/main" id="{8E585721-E1E7-6F9C-951B-4AE5049E015D}"/>
                </a:ext>
              </a:extLst>
            </p:cNvPr>
            <p:cNvSpPr/>
            <p:nvPr/>
          </p:nvSpPr>
          <p:spPr>
            <a:xfrm>
              <a:off x="483740" y="1170187"/>
              <a:ext cx="925707" cy="1667985"/>
            </a:xfrm>
            <a:custGeom>
              <a:avLst/>
              <a:gdLst/>
              <a:ahLst/>
              <a:cxnLst/>
              <a:rect l="l" t="t" r="r" b="b"/>
              <a:pathLst>
                <a:path w="1803388" h="633151" extrusionOk="0">
                  <a:moveTo>
                    <a:pt x="0" y="0"/>
                  </a:moveTo>
                  <a:lnTo>
                    <a:pt x="1803388" y="0"/>
                  </a:lnTo>
                  <a:lnTo>
                    <a:pt x="1765288" y="633151"/>
                  </a:lnTo>
                  <a:lnTo>
                    <a:pt x="740828" y="633151"/>
                  </a:lnTo>
                  <a:lnTo>
                    <a:pt x="296331" y="633151"/>
                  </a:lnTo>
                  <a:lnTo>
                    <a:pt x="25400" y="633151"/>
                  </a:lnTo>
                  <a:lnTo>
                    <a:pt x="0" y="0"/>
                  </a:lnTo>
                  <a:close/>
                </a:path>
              </a:pathLst>
            </a:custGeom>
            <a:solidFill>
              <a:schemeClr val="accent6">
                <a:lumMod val="40000"/>
                <a:lumOff val="60000"/>
              </a:schemeClr>
            </a:solidFill>
            <a:ln>
              <a:noFill/>
            </a:ln>
          </p:spPr>
          <p:txBody>
            <a:bodyPr spcFirstLastPara="1" wrap="square" lIns="91425" tIns="91425" rIns="91425" bIns="0" anchor="t" anchorCtr="0">
              <a:noAutofit/>
            </a:bodyPr>
            <a:lstStyle/>
            <a:p>
              <a:pPr marL="0" marR="0" lvl="0" indent="0" algn="ctr" rtl="0">
                <a:spcBef>
                  <a:spcPts val="0"/>
                </a:spcBef>
                <a:spcAft>
                  <a:spcPts val="0"/>
                </a:spcAft>
                <a:buNone/>
              </a:pPr>
              <a:endParaRPr sz="1800" b="1" dirty="0">
                <a:solidFill>
                  <a:schemeClr val="lt1"/>
                </a:solidFill>
                <a:latin typeface="Calibri"/>
                <a:ea typeface="Calibri"/>
                <a:cs typeface="Calibri"/>
                <a:sym typeface="Calibri"/>
              </a:endParaRPr>
            </a:p>
          </p:txBody>
        </p:sp>
        <p:sp>
          <p:nvSpPr>
            <p:cNvPr id="12" name="Google Shape;361;p17">
              <a:extLst>
                <a:ext uri="{FF2B5EF4-FFF2-40B4-BE49-F238E27FC236}">
                  <a16:creationId xmlns:a16="http://schemas.microsoft.com/office/drawing/2014/main" id="{FFE2E1E8-9018-1178-E367-7801B333E833}"/>
                </a:ext>
              </a:extLst>
            </p:cNvPr>
            <p:cNvSpPr/>
            <p:nvPr/>
          </p:nvSpPr>
          <p:spPr>
            <a:xfrm>
              <a:off x="402934" y="990600"/>
              <a:ext cx="1006513" cy="166798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193560"/>
                  </a:solidFill>
                  <a:latin typeface="Work Sans"/>
                  <a:ea typeface="Work Sans"/>
                  <a:cs typeface="Work Sans"/>
                  <a:sym typeface="Work Sans"/>
                </a:rPr>
                <a:t>in half.</a:t>
              </a:r>
              <a:endParaRPr sz="2000" dirty="0"/>
            </a:p>
          </p:txBody>
        </p:sp>
        <p:sp>
          <p:nvSpPr>
            <p:cNvPr id="13" name="Google Shape;362;p17">
              <a:extLst>
                <a:ext uri="{FF2B5EF4-FFF2-40B4-BE49-F238E27FC236}">
                  <a16:creationId xmlns:a16="http://schemas.microsoft.com/office/drawing/2014/main" id="{D9CB0E39-B8A8-62DE-A5D5-62014543CBFD}"/>
                </a:ext>
              </a:extLst>
            </p:cNvPr>
            <p:cNvSpPr/>
            <p:nvPr/>
          </p:nvSpPr>
          <p:spPr>
            <a:xfrm>
              <a:off x="402934" y="990600"/>
              <a:ext cx="923166" cy="1667987"/>
            </a:xfrm>
            <a:custGeom>
              <a:avLst/>
              <a:gdLst/>
              <a:ahLst/>
              <a:cxnLst/>
              <a:rect l="l" t="t" r="r" b="b"/>
              <a:pathLst>
                <a:path w="1803388" h="633151" extrusionOk="0">
                  <a:moveTo>
                    <a:pt x="0" y="0"/>
                  </a:moveTo>
                  <a:lnTo>
                    <a:pt x="1803388" y="0"/>
                  </a:lnTo>
                  <a:lnTo>
                    <a:pt x="1765288" y="633151"/>
                  </a:lnTo>
                  <a:lnTo>
                    <a:pt x="740828" y="633151"/>
                  </a:lnTo>
                  <a:lnTo>
                    <a:pt x="296331" y="633151"/>
                  </a:lnTo>
                  <a:lnTo>
                    <a:pt x="25400" y="633151"/>
                  </a:lnTo>
                  <a:lnTo>
                    <a:pt x="0" y="0"/>
                  </a:lnTo>
                  <a:close/>
                </a:path>
              </a:pathLst>
            </a:custGeom>
            <a:noFill/>
            <a:ln w="38100" cap="flat" cmpd="sng">
              <a:solidFill>
                <a:srgbClr val="F77955"/>
              </a:solidFill>
              <a:prstDash val="solid"/>
              <a:miter lim="800000"/>
              <a:headEnd type="none" w="sm" len="sm"/>
              <a:tailEnd type="none" w="sm" len="sm"/>
            </a:ln>
          </p:spPr>
          <p:txBody>
            <a:bodyPr spcFirstLastPara="1" wrap="square" lIns="91425" tIns="91425" rIns="91425" bIns="0" anchor="t" anchorCtr="0">
              <a:noAutofit/>
            </a:bodyPr>
            <a:lstStyle/>
            <a:p>
              <a:pPr marL="0" marR="0" lvl="0" indent="0" algn="ctr" rtl="0">
                <a:spcBef>
                  <a:spcPts val="0"/>
                </a:spcBef>
                <a:spcAft>
                  <a:spcPts val="0"/>
                </a:spcAft>
                <a:buNone/>
              </a:pPr>
              <a:endParaRPr sz="1800" b="1">
                <a:solidFill>
                  <a:schemeClr val="lt1"/>
                </a:solidFill>
                <a:latin typeface="Calibri"/>
                <a:ea typeface="Calibri"/>
                <a:cs typeface="Calibri"/>
                <a:sym typeface="Calibri"/>
              </a:endParaRPr>
            </a:p>
          </p:txBody>
        </p:sp>
      </p:grpSp>
      <p:sp>
        <p:nvSpPr>
          <p:cNvPr id="19" name="TextBox 18">
            <a:extLst>
              <a:ext uri="{FF2B5EF4-FFF2-40B4-BE49-F238E27FC236}">
                <a16:creationId xmlns:a16="http://schemas.microsoft.com/office/drawing/2014/main" id="{E8EE6923-8187-2BD7-751D-65C8C76FE2EA}"/>
              </a:ext>
            </a:extLst>
          </p:cNvPr>
          <p:cNvSpPr txBox="1"/>
          <p:nvPr userDrawn="1"/>
        </p:nvSpPr>
        <p:spPr>
          <a:xfrm>
            <a:off x="841248" y="649224"/>
            <a:ext cx="11350752" cy="1200329"/>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National Diabetes Prevention Program </a:t>
            </a:r>
            <a:br>
              <a:rPr lang="en-US" sz="3600" dirty="0">
                <a:solidFill>
                  <a:srgbClr val="002855"/>
                </a:solidFill>
                <a:latin typeface="Domine" panose="02040503040403060204" pitchFamily="18" charset="0"/>
              </a:rPr>
            </a:br>
            <a:r>
              <a:rPr lang="en-US" sz="3600" dirty="0">
                <a:solidFill>
                  <a:srgbClr val="002855"/>
                </a:solidFill>
                <a:latin typeface="Domine" panose="02040503040403060204" pitchFamily="18" charset="0"/>
              </a:rPr>
              <a:t>(National DPP)</a:t>
            </a:r>
            <a:endParaRPr lang="en-US" sz="2000" dirty="0">
              <a:solidFill>
                <a:srgbClr val="002855"/>
              </a:solidFill>
              <a:latin typeface="Domine" panose="02040503040403060204" pitchFamily="18" charset="0"/>
            </a:endParaRPr>
          </a:p>
        </p:txBody>
      </p:sp>
      <p:cxnSp>
        <p:nvCxnSpPr>
          <p:cNvPr id="20" name="Google Shape;66;p61">
            <a:extLst>
              <a:ext uri="{FF2B5EF4-FFF2-40B4-BE49-F238E27FC236}">
                <a16:creationId xmlns:a16="http://schemas.microsoft.com/office/drawing/2014/main" id="{8F9F8278-6852-F14B-6837-D53CD5FE566E}"/>
              </a:ext>
            </a:extLst>
          </p:cNvPr>
          <p:cNvCxnSpPr>
            <a:cxnSpLocks/>
          </p:cNvCxnSpPr>
          <p:nvPr userDrawn="1"/>
        </p:nvCxnSpPr>
        <p:spPr>
          <a:xfrm>
            <a:off x="929905" y="1993068"/>
            <a:ext cx="3141518" cy="0"/>
          </a:xfrm>
          <a:prstGeom prst="straightConnector1">
            <a:avLst/>
          </a:prstGeom>
          <a:noFill/>
          <a:ln w="57150" cap="flat" cmpd="sng">
            <a:solidFill>
              <a:srgbClr val="F77955"/>
            </a:solidFill>
            <a:prstDash val="solid"/>
            <a:miter lim="800000"/>
            <a:headEnd type="none" w="sm" len="sm"/>
            <a:tailEnd type="none" w="sm" len="sm"/>
          </a:ln>
        </p:spPr>
      </p:cxnSp>
      <p:sp>
        <p:nvSpPr>
          <p:cNvPr id="23" name="TextBox 22">
            <a:extLst>
              <a:ext uri="{FF2B5EF4-FFF2-40B4-BE49-F238E27FC236}">
                <a16:creationId xmlns:a16="http://schemas.microsoft.com/office/drawing/2014/main" id="{0383B548-EFC4-77C7-FAC6-B30966203E1F}"/>
              </a:ext>
            </a:extLst>
          </p:cNvPr>
          <p:cNvSpPr txBox="1"/>
          <p:nvPr userDrawn="1"/>
        </p:nvSpPr>
        <p:spPr>
          <a:xfrm>
            <a:off x="914401" y="2246640"/>
            <a:ext cx="6126936" cy="4302710"/>
          </a:xfrm>
          <a:prstGeom prst="rect">
            <a:avLst/>
          </a:prstGeom>
          <a:noFill/>
        </p:spPr>
        <p:txBody>
          <a:bodyPr wrap="square" rIns="91440" rtlCol="0">
            <a:noAutofit/>
          </a:bodyPr>
          <a:lstStyle/>
          <a:p>
            <a:pPr marL="0" marR="0" lvl="0" indent="0" algn="l" rtl="0">
              <a:lnSpc>
                <a:spcPct val="100000"/>
              </a:lnSpc>
              <a:spcBef>
                <a:spcPts val="300"/>
              </a:spcBef>
              <a:spcAft>
                <a:spcPts val="1200"/>
              </a:spcAft>
              <a:buClr>
                <a:schemeClr val="dk1"/>
              </a:buClr>
              <a:buSzPts val="2000"/>
              <a:buNone/>
            </a:pPr>
            <a:r>
              <a:rPr lang="en-US" sz="1800" b="0" i="0" dirty="0">
                <a:solidFill>
                  <a:srgbClr val="002855"/>
                </a:solidFill>
                <a:latin typeface="Work Sans" pitchFamily="2" charset="77"/>
                <a:ea typeface="Work Sans"/>
                <a:cs typeface="Work Sans"/>
                <a:sym typeface="Work Sans"/>
              </a:rPr>
              <a:t>The National DPP was established by Congress in 2010. Its goal is to build a partnership of public and private organizations working to build a nationwide delivery system for a lifestyle change program proven to prevent or delay onset of type 2 diabetes in adults with prediabetes. As an employer, you play an important role by ensuring that your employees have access to this evidence-based program.</a:t>
            </a:r>
          </a:p>
          <a:p>
            <a:pPr marL="0" marR="0" lvl="0" indent="0" algn="l" rtl="0">
              <a:lnSpc>
                <a:spcPct val="100000"/>
              </a:lnSpc>
              <a:spcBef>
                <a:spcPts val="600"/>
              </a:spcBef>
              <a:spcAft>
                <a:spcPts val="0"/>
              </a:spcAft>
              <a:buClr>
                <a:schemeClr val="dk1"/>
              </a:buClr>
              <a:buSzPts val="2000"/>
              <a:buNone/>
            </a:pPr>
            <a:r>
              <a:rPr lang="en-US" sz="2000" b="1" dirty="0">
                <a:solidFill>
                  <a:srgbClr val="002855"/>
                </a:solidFill>
                <a:latin typeface="Work Sans"/>
                <a:ea typeface="Work Sans"/>
                <a:cs typeface="Work Sans"/>
                <a:sym typeface="Work Sans"/>
              </a:rPr>
              <a:t>The National DPP includes:</a:t>
            </a:r>
            <a:endParaRPr lang="en-US" sz="3200" b="1" dirty="0">
              <a:solidFill>
                <a:srgbClr val="002855"/>
              </a:solidFill>
              <a:latin typeface="Work Sans"/>
              <a:ea typeface="Work Sans"/>
              <a:cs typeface="Work Sans"/>
              <a:sym typeface="Work Sans"/>
            </a:endParaRPr>
          </a:p>
          <a:p>
            <a:pPr marL="228600" lvl="0" indent="-228600" algn="l" rtl="0">
              <a:lnSpc>
                <a:spcPct val="90000"/>
              </a:lnSpc>
              <a:spcBef>
                <a:spcPts val="1000"/>
              </a:spcBef>
              <a:spcAft>
                <a:spcPts val="0"/>
              </a:spcAft>
              <a:buClr>
                <a:schemeClr val="dk1"/>
              </a:buClr>
              <a:buSzPts val="1800"/>
              <a:buChar char="•"/>
            </a:pPr>
            <a:r>
              <a:rPr lang="en-US" sz="1800" dirty="0">
                <a:solidFill>
                  <a:srgbClr val="002855"/>
                </a:solidFill>
                <a:latin typeface="Work Sans"/>
                <a:ea typeface="Work Sans"/>
                <a:cs typeface="Work Sans"/>
                <a:sym typeface="Work Sans"/>
              </a:rPr>
              <a:t>CDC-approved curriculum</a:t>
            </a:r>
            <a:endParaRPr lang="en-US" dirty="0">
              <a:solidFill>
                <a:srgbClr val="002855"/>
              </a:solidFill>
            </a:endParaRPr>
          </a:p>
          <a:p>
            <a:pPr marL="228600" lvl="0" indent="-228600" algn="l" rtl="0">
              <a:lnSpc>
                <a:spcPct val="90000"/>
              </a:lnSpc>
              <a:spcBef>
                <a:spcPts val="1000"/>
              </a:spcBef>
              <a:spcAft>
                <a:spcPts val="0"/>
              </a:spcAft>
              <a:buClr>
                <a:schemeClr val="dk1"/>
              </a:buClr>
              <a:buSzPts val="1800"/>
              <a:buChar char="•"/>
            </a:pPr>
            <a:r>
              <a:rPr lang="en-US" sz="1800" dirty="0">
                <a:solidFill>
                  <a:srgbClr val="002855"/>
                </a:solidFill>
                <a:latin typeface="Work Sans"/>
                <a:ea typeface="Work Sans"/>
                <a:cs typeface="Work Sans"/>
                <a:sym typeface="Work Sans"/>
              </a:rPr>
              <a:t>CDC-recognized delivery organizations </a:t>
            </a:r>
            <a:endParaRPr lang="en-US" dirty="0">
              <a:solidFill>
                <a:srgbClr val="002855"/>
              </a:solidFill>
            </a:endParaRPr>
          </a:p>
          <a:p>
            <a:pPr marL="228600" lvl="0" indent="-228600" algn="l" rtl="0">
              <a:lnSpc>
                <a:spcPct val="90000"/>
              </a:lnSpc>
              <a:spcBef>
                <a:spcPts val="1000"/>
              </a:spcBef>
              <a:spcAft>
                <a:spcPts val="0"/>
              </a:spcAft>
              <a:buClr>
                <a:schemeClr val="dk1"/>
              </a:buClr>
              <a:buSzPts val="1800"/>
              <a:buChar char="•"/>
            </a:pPr>
            <a:r>
              <a:rPr lang="en-US" sz="1800" dirty="0">
                <a:solidFill>
                  <a:srgbClr val="002855"/>
                </a:solidFill>
                <a:latin typeface="Work Sans"/>
                <a:ea typeface="Work Sans"/>
                <a:cs typeface="Work Sans"/>
                <a:sym typeface="Work Sans"/>
              </a:rPr>
              <a:t>Trained Lifestyle Coaches</a:t>
            </a:r>
            <a:endParaRPr lang="en-US" dirty="0">
              <a:solidFill>
                <a:srgbClr val="002855"/>
              </a:solidFill>
            </a:endParaRPr>
          </a:p>
        </p:txBody>
      </p:sp>
      <p:sp>
        <p:nvSpPr>
          <p:cNvPr id="3" name="Rectangle 2">
            <a:extLst>
              <a:ext uri="{FF2B5EF4-FFF2-40B4-BE49-F238E27FC236}">
                <a16:creationId xmlns:a16="http://schemas.microsoft.com/office/drawing/2014/main" id="{DE2493FE-6A3F-7D53-4744-EBC1CE331F45}"/>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2CA15D4A-684F-15A3-77D8-D99E0361B48F}"/>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271775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gradFill>
          <a:gsLst>
            <a:gs pos="0">
              <a:schemeClr val="accent6">
                <a:lumMod val="20000"/>
                <a:lumOff val="80000"/>
              </a:schemeClr>
            </a:gs>
            <a:gs pos="100000">
              <a:srgbClr val="F2F8FF"/>
            </a:gs>
          </a:gsLst>
          <a:lin ang="5400000" scaled="0"/>
        </a:gradFill>
        <a:effectLst/>
      </p:bgPr>
    </p:bg>
    <p:spTree>
      <p:nvGrpSpPr>
        <p:cNvPr id="1" name="Shape 95"/>
        <p:cNvGrpSpPr/>
        <p:nvPr/>
      </p:nvGrpSpPr>
      <p:grpSpPr>
        <a:xfrm>
          <a:off x="0" y="0"/>
          <a:ext cx="0" cy="0"/>
          <a:chOff x="0" y="0"/>
          <a:chExt cx="0" cy="0"/>
        </a:xfrm>
      </p:grpSpPr>
      <p:sp>
        <p:nvSpPr>
          <p:cNvPr id="97" name="Google Shape;97;p65"/>
          <p:cNvSpPr txBox="1"/>
          <p:nvPr/>
        </p:nvSpPr>
        <p:spPr>
          <a:xfrm>
            <a:off x="4123151" y="3573948"/>
            <a:ext cx="394569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855"/>
                </a:solidFill>
                <a:latin typeface="Work Sans"/>
                <a:ea typeface="Work Sans"/>
                <a:cs typeface="Work Sans"/>
                <a:sym typeface="Work Sans"/>
              </a:rPr>
              <a:t>HealmAtWork.org</a:t>
            </a:r>
            <a:endParaRPr/>
          </a:p>
        </p:txBody>
      </p:sp>
      <p:pic>
        <p:nvPicPr>
          <p:cNvPr id="98" name="Google Shape;98;p65"/>
          <p:cNvPicPr preferRelativeResize="0"/>
          <p:nvPr/>
        </p:nvPicPr>
        <p:blipFill rotWithShape="1">
          <a:blip r:embed="rId2">
            <a:alphaModFix/>
          </a:blip>
          <a:srcRect/>
          <a:stretch/>
        </p:blipFill>
        <p:spPr>
          <a:xfrm>
            <a:off x="3649651" y="1936966"/>
            <a:ext cx="4892699" cy="1326541"/>
          </a:xfrm>
          <a:prstGeom prst="rect">
            <a:avLst/>
          </a:prstGeom>
          <a:noFill/>
          <a:ln>
            <a:noFill/>
          </a:ln>
        </p:spPr>
      </p:pic>
      <p:pic>
        <p:nvPicPr>
          <p:cNvPr id="99" name="Google Shape;99;p65"/>
          <p:cNvPicPr preferRelativeResize="0"/>
          <p:nvPr/>
        </p:nvPicPr>
        <p:blipFill rotWithShape="1">
          <a:blip r:embed="rId3">
            <a:alphaModFix/>
          </a:blip>
          <a:srcRect/>
          <a:stretch/>
        </p:blipFill>
        <p:spPr>
          <a:xfrm>
            <a:off x="4441420" y="4183790"/>
            <a:ext cx="3309161" cy="1654581"/>
          </a:xfrm>
          <a:prstGeom prst="rect">
            <a:avLst/>
          </a:prstGeom>
          <a:noFill/>
          <a:ln>
            <a:noFill/>
          </a:ln>
        </p:spPr>
      </p:pic>
      <p:sp>
        <p:nvSpPr>
          <p:cNvPr id="100" name="Google Shape;100;p65"/>
          <p:cNvSpPr txBox="1"/>
          <p:nvPr/>
        </p:nvSpPr>
        <p:spPr>
          <a:xfrm>
            <a:off x="901962" y="6098308"/>
            <a:ext cx="103880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none" strike="noStrike" dirty="0">
                <a:solidFill>
                  <a:schemeClr val="accent6"/>
                </a:solidFill>
                <a:latin typeface="Work Sans"/>
                <a:ea typeface="Work Sans"/>
                <a:cs typeface="Work Sans"/>
                <a:sym typeface="Work Sans"/>
              </a:rPr>
              <a:t>The mark “CDC” is owned by the US Dept. of Health and Human Services and is used with permission. Use of this logo is not an endorsement by HHS or CDC of any particular product, service, or enterprise. The “Diabetes Technical Assistance and Support for State Health Departments” project is supported by the Centers for Disease Control and Prevention (CDC) of the U.S. Department of Health and Human Services (HHS) as part of a financial assistance award totaling $6,500,000 with 100 percent funded by CDC/HHS. The contents are those of the author(s) and do not necessarily represent the official views of, nor an endorsement, by CDC/HHS, or the U.S. Government.</a:t>
            </a:r>
            <a:endParaRPr sz="900" dirty="0">
              <a:solidFill>
                <a:schemeClr val="accent6"/>
              </a:solidFill>
              <a:latin typeface="Work Sans"/>
              <a:ea typeface="Work Sans"/>
              <a:cs typeface="Work Sans"/>
              <a:sym typeface="Work Sans"/>
            </a:endParaRPr>
          </a:p>
        </p:txBody>
      </p:sp>
      <p:sp>
        <p:nvSpPr>
          <p:cNvPr id="2" name="Slide Number Placeholder 5">
            <a:extLst>
              <a:ext uri="{FF2B5EF4-FFF2-40B4-BE49-F238E27FC236}">
                <a16:creationId xmlns:a16="http://schemas.microsoft.com/office/drawing/2014/main" id="{AA7AB532-155F-52EB-443B-37A4ED8FD79C}"/>
              </a:ext>
            </a:extLst>
          </p:cNvPr>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spTree>
    <p:extLst>
      <p:ext uri="{BB962C8B-B14F-4D97-AF65-F5344CB8AC3E}">
        <p14:creationId xmlns:p14="http://schemas.microsoft.com/office/powerpoint/2010/main" val="57924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1732C82-4EB8-1487-2609-1FD300416EAA}"/>
              </a:ext>
            </a:extLst>
          </p:cNvPr>
          <p:cNvSpPr>
            <a:spLocks noGrp="1"/>
          </p:cNvSpPr>
          <p:nvPr>
            <p:ph type="body" sz="quarter" idx="13"/>
          </p:nvPr>
        </p:nvSpPr>
        <p:spPr>
          <a:xfrm>
            <a:off x="5480050" y="1520890"/>
            <a:ext cx="6178550" cy="1041400"/>
          </a:xfrm>
          <a:prstGeom prst="rect">
            <a:avLst/>
          </a:prstGeom>
        </p:spPr>
        <p:txBody>
          <a:bodyPr/>
          <a:lstStyle>
            <a:lvl1pPr marL="0" indent="0">
              <a:buNone/>
              <a:defRPr lang="en-US" sz="1800" b="1" i="0" kern="1200" dirty="0" smtClean="0">
                <a:solidFill>
                  <a:srgbClr val="002855"/>
                </a:solidFill>
                <a:latin typeface="Domine" panose="02040503040403060204" pitchFamily="18" charset="0"/>
                <a:ea typeface="Open Sans" panose="020B0606030504020204" pitchFamily="34" charset="0"/>
                <a:cs typeface="Open Sans" panose="020B0606030504020204" pitchFamily="34" charset="0"/>
              </a:defRPr>
            </a:lvl1pPr>
            <a:lvl2pPr marL="457200" indent="0">
              <a:buNone/>
              <a:defRPr lang="en-US" sz="1800" b="0" i="0" kern="1200" dirty="0" smtClean="0">
                <a:solidFill>
                  <a:srgbClr val="002855"/>
                </a:solidFill>
                <a:latin typeface="Work Sans Medium" pitchFamily="2" charset="77"/>
                <a:ea typeface="Open Sans" panose="020B0606030504020204" pitchFamily="34" charset="0"/>
                <a:cs typeface="Open Sans" panose="020B0606030504020204" pitchFamily="34" charset="0"/>
              </a:defRPr>
            </a:lvl2pPr>
            <a:lvl3pPr marL="914400" indent="0">
              <a:buNone/>
              <a:defRPr lang="en-US" sz="1800" b="0" i="0" kern="1200" dirty="0" smtClean="0">
                <a:solidFill>
                  <a:srgbClr val="002855"/>
                </a:solidFill>
                <a:latin typeface="Work Sans Medium" pitchFamily="2" charset="77"/>
                <a:ea typeface="Open Sans" panose="020B0606030504020204" pitchFamily="34" charset="0"/>
                <a:cs typeface="Open Sans" panose="020B0606030504020204" pitchFamily="34" charset="0"/>
              </a:defRPr>
            </a:lvl3pPr>
            <a:lvl4pPr marL="1371600" indent="0">
              <a:buNone/>
              <a:defRPr lang="en-US" sz="1800" b="0" i="0" kern="1200" dirty="0" smtClean="0">
                <a:solidFill>
                  <a:srgbClr val="002855"/>
                </a:solidFill>
                <a:latin typeface="Work Sans Medium" pitchFamily="2" charset="77"/>
                <a:ea typeface="Open Sans" panose="020B0606030504020204" pitchFamily="34" charset="0"/>
                <a:cs typeface="Open Sans" panose="020B0606030504020204" pitchFamily="34" charset="0"/>
              </a:defRPr>
            </a:lvl4pPr>
            <a:lvl5pPr marL="1828800" indent="0">
              <a:buNone/>
              <a:defRPr lang="en-US" sz="1800" b="0" i="0" kern="1200" dirty="0">
                <a:solidFill>
                  <a:srgbClr val="002855"/>
                </a:solidFill>
                <a:latin typeface="Work Sans Medium" pitchFamily="2" charset="77"/>
                <a:ea typeface="Open Sans" panose="020B0606030504020204" pitchFamily="34" charset="0"/>
                <a:cs typeface="Open Sans" panose="020B0606030504020204" pitchFamily="34" charset="0"/>
              </a:defRPr>
            </a:lvl5pPr>
          </a:lstStyle>
          <a:p>
            <a:pPr lvl="0"/>
            <a:r>
              <a:rPr lang="en-US" dirty="0"/>
              <a:t>Click to edit Master text styles</a:t>
            </a:r>
          </a:p>
        </p:txBody>
      </p:sp>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5" name="object 3">
            <a:extLst>
              <a:ext uri="{FF2B5EF4-FFF2-40B4-BE49-F238E27FC236}">
                <a16:creationId xmlns:a16="http://schemas.microsoft.com/office/drawing/2014/main" id="{3B86A097-6388-4495-E69E-DC36AB7ADB51}"/>
              </a:ext>
            </a:extLst>
          </p:cNvPr>
          <p:cNvSpPr txBox="1"/>
          <p:nvPr userDrawn="1"/>
        </p:nvSpPr>
        <p:spPr>
          <a:xfrm>
            <a:off x="6667927" y="4789357"/>
            <a:ext cx="4531802" cy="894552"/>
          </a:xfrm>
          <a:prstGeom prst="rect">
            <a:avLst/>
          </a:prstGeom>
        </p:spPr>
        <p:txBody>
          <a:bodyPr vert="horz" lIns="0" tIns="45720" rIns="91440" bIns="45720" rtlCol="0" anchor="ctr">
            <a:noAutofit/>
          </a:bodyPr>
          <a:lstStyle/>
          <a:p>
            <a:pPr marL="12700" marR="5080" defTabSz="914354">
              <a:lnSpc>
                <a:spcPct val="90000"/>
              </a:lnSpc>
              <a:spcBef>
                <a:spcPct val="20000"/>
              </a:spcBef>
              <a:tabLst>
                <a:tab pos="354947" algn="l"/>
                <a:tab pos="355582" algn="l"/>
              </a:tabLst>
            </a:pPr>
            <a:r>
              <a:rPr lang="en-US" sz="1600" b="0" dirty="0">
                <a:solidFill>
                  <a:srgbClr val="002755"/>
                </a:solidFill>
                <a:latin typeface="Work Sans" pitchFamily="2" charset="77"/>
              </a:rPr>
              <a:t>Discover how you can implement the National Diabetes Prevention Program (National DPP) lifestyle change program.</a:t>
            </a:r>
          </a:p>
        </p:txBody>
      </p:sp>
      <p:sp>
        <p:nvSpPr>
          <p:cNvPr id="6" name="object 3">
            <a:extLst>
              <a:ext uri="{FF2B5EF4-FFF2-40B4-BE49-F238E27FC236}">
                <a16:creationId xmlns:a16="http://schemas.microsoft.com/office/drawing/2014/main" id="{F07FA706-0A56-B027-4D8B-3FC36BBD7160}"/>
              </a:ext>
            </a:extLst>
          </p:cNvPr>
          <p:cNvSpPr txBox="1"/>
          <p:nvPr userDrawn="1"/>
        </p:nvSpPr>
        <p:spPr>
          <a:xfrm>
            <a:off x="6667928" y="2771133"/>
            <a:ext cx="4147476" cy="652050"/>
          </a:xfrm>
          <a:prstGeom prst="rect">
            <a:avLst/>
          </a:prstGeom>
        </p:spPr>
        <p:txBody>
          <a:bodyPr vert="horz" lIns="0" tIns="45720" rIns="91440" bIns="45720" rtlCol="0" anchor="ctr">
            <a:noAutofit/>
          </a:bodyPr>
          <a:lstStyle/>
          <a:p>
            <a:pPr marL="12700" marR="5080" indent="0" defTabSz="914354">
              <a:lnSpc>
                <a:spcPct val="90000"/>
              </a:lnSpc>
              <a:spcBef>
                <a:spcPct val="20000"/>
              </a:spcBef>
              <a:buFont typeface="Arial" panose="020B0604020202020204" pitchFamily="34" charset="0"/>
              <a:buNone/>
              <a:tabLst>
                <a:tab pos="354947" algn="l"/>
                <a:tab pos="355582" algn="l"/>
              </a:tabLst>
            </a:pPr>
            <a:r>
              <a:rPr lang="en-US" sz="1600" b="0" dirty="0">
                <a:solidFill>
                  <a:srgbClr val="002755"/>
                </a:solidFill>
                <a:latin typeface="Work Sans" pitchFamily="2" charset="77"/>
              </a:rPr>
              <a:t>Learn about the effects of prediabetes and type 2 diabetes.</a:t>
            </a:r>
          </a:p>
        </p:txBody>
      </p:sp>
      <p:sp>
        <p:nvSpPr>
          <p:cNvPr id="7" name="object 3">
            <a:extLst>
              <a:ext uri="{FF2B5EF4-FFF2-40B4-BE49-F238E27FC236}">
                <a16:creationId xmlns:a16="http://schemas.microsoft.com/office/drawing/2014/main" id="{9781CDE8-CBF6-F976-7467-D3D6E9951C40}"/>
              </a:ext>
            </a:extLst>
          </p:cNvPr>
          <p:cNvSpPr txBox="1"/>
          <p:nvPr userDrawn="1"/>
        </p:nvSpPr>
        <p:spPr>
          <a:xfrm>
            <a:off x="6667928" y="3825407"/>
            <a:ext cx="3415194" cy="652050"/>
          </a:xfrm>
          <a:prstGeom prst="rect">
            <a:avLst/>
          </a:prstGeom>
        </p:spPr>
        <p:txBody>
          <a:bodyPr vert="horz" lIns="0" tIns="45720" rIns="91440" bIns="45720" rtlCol="0" anchor="ctr">
            <a:noAutofit/>
          </a:bodyPr>
          <a:lstStyle/>
          <a:p>
            <a:pPr marL="12700" marR="5080" defTabSz="914354">
              <a:lnSpc>
                <a:spcPct val="90000"/>
              </a:lnSpc>
              <a:spcBef>
                <a:spcPct val="20000"/>
              </a:spcBef>
              <a:tabLst>
                <a:tab pos="354947" algn="l"/>
                <a:tab pos="355582" algn="l"/>
              </a:tabLst>
            </a:pPr>
            <a:r>
              <a:rPr lang="en-US" sz="1600" b="0" dirty="0">
                <a:solidFill>
                  <a:srgbClr val="002755"/>
                </a:solidFill>
                <a:latin typeface="Work Sans" pitchFamily="2" charset="77"/>
              </a:rPr>
              <a:t>Understand how to prevent type 2 diabetes.</a:t>
            </a:r>
          </a:p>
        </p:txBody>
      </p:sp>
      <p:sp>
        <p:nvSpPr>
          <p:cNvPr id="12" name="TextBox 11">
            <a:extLst>
              <a:ext uri="{FF2B5EF4-FFF2-40B4-BE49-F238E27FC236}">
                <a16:creationId xmlns:a16="http://schemas.microsoft.com/office/drawing/2014/main" id="{F9ECE660-96E5-89A6-D359-BB709D471EF4}"/>
              </a:ext>
            </a:extLst>
          </p:cNvPr>
          <p:cNvSpPr txBox="1"/>
          <p:nvPr userDrawn="1"/>
        </p:nvSpPr>
        <p:spPr>
          <a:xfrm>
            <a:off x="5479602" y="649224"/>
            <a:ext cx="6179110"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Overview</a:t>
            </a:r>
          </a:p>
        </p:txBody>
      </p:sp>
      <p:pic>
        <p:nvPicPr>
          <p:cNvPr id="14" name="Google Shape;170;p4" descr="A picture containing table, indoor, computer, ceiling&#10;&#10;Description automatically generated">
            <a:extLst>
              <a:ext uri="{FF2B5EF4-FFF2-40B4-BE49-F238E27FC236}">
                <a16:creationId xmlns:a16="http://schemas.microsoft.com/office/drawing/2014/main" id="{613E4227-E580-4362-BD17-D4CA9E2F13AF}"/>
              </a:ext>
            </a:extLst>
          </p:cNvPr>
          <p:cNvPicPr preferRelativeResize="0">
            <a:picLocks/>
          </p:cNvPicPr>
          <p:nvPr userDrawn="1"/>
        </p:nvPicPr>
        <p:blipFill rotWithShape="1">
          <a:blip r:embed="rId2">
            <a:alphaModFix/>
          </a:blip>
          <a:srcRect l="26976" t="14625" r="29188"/>
          <a:stretch/>
        </p:blipFill>
        <p:spPr>
          <a:xfrm>
            <a:off x="0" y="0"/>
            <a:ext cx="5274196" cy="6858000"/>
          </a:xfrm>
          <a:prstGeom prst="rect">
            <a:avLst/>
          </a:prstGeom>
          <a:noFill/>
          <a:ln>
            <a:noFill/>
          </a:ln>
          <a:effectLst>
            <a:innerShdw blurRad="449908" dist="648518" dir="5700000">
              <a:prstClr val="black">
                <a:alpha val="50000"/>
              </a:prstClr>
            </a:innerShdw>
          </a:effectLst>
        </p:spPr>
      </p:pic>
      <p:pic>
        <p:nvPicPr>
          <p:cNvPr id="18" name="Graphic 17">
            <a:extLst>
              <a:ext uri="{FF2B5EF4-FFF2-40B4-BE49-F238E27FC236}">
                <a16:creationId xmlns:a16="http://schemas.microsoft.com/office/drawing/2014/main" id="{365DFAEB-FBB1-A49D-84C2-0B669E3808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08925" y="3940220"/>
            <a:ext cx="596900" cy="469900"/>
          </a:xfrm>
          <a:prstGeom prst="rect">
            <a:avLst/>
          </a:prstGeom>
        </p:spPr>
      </p:pic>
      <p:pic>
        <p:nvPicPr>
          <p:cNvPr id="20" name="Graphic 19">
            <a:extLst>
              <a:ext uri="{FF2B5EF4-FFF2-40B4-BE49-F238E27FC236}">
                <a16:creationId xmlns:a16="http://schemas.microsoft.com/office/drawing/2014/main" id="{4284F24E-EAF3-1F28-4D8C-A0C4CA5AF5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59079" y="4909537"/>
            <a:ext cx="656590" cy="516890"/>
          </a:xfrm>
          <a:prstGeom prst="rect">
            <a:avLst/>
          </a:prstGeom>
        </p:spPr>
      </p:pic>
      <p:pic>
        <p:nvPicPr>
          <p:cNvPr id="22" name="Graphic 21">
            <a:extLst>
              <a:ext uri="{FF2B5EF4-FFF2-40B4-BE49-F238E27FC236}">
                <a16:creationId xmlns:a16="http://schemas.microsoft.com/office/drawing/2014/main" id="{5E62389C-403A-2B96-00D0-AF4EB5CB991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854873" y="2901005"/>
            <a:ext cx="542636" cy="427182"/>
          </a:xfrm>
          <a:prstGeom prst="rect">
            <a:avLst/>
          </a:prstGeom>
        </p:spPr>
      </p:pic>
      <p:pic>
        <p:nvPicPr>
          <p:cNvPr id="8" name="Graphic 7">
            <a:extLst>
              <a:ext uri="{FF2B5EF4-FFF2-40B4-BE49-F238E27FC236}">
                <a16:creationId xmlns:a16="http://schemas.microsoft.com/office/drawing/2014/main" id="{130D9198-7695-3C35-B163-EA8A0670550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99442" y="6412693"/>
            <a:ext cx="1466741" cy="291771"/>
          </a:xfrm>
          <a:prstGeom prst="rect">
            <a:avLst/>
          </a:prstGeom>
        </p:spPr>
      </p:pic>
      <p:sp>
        <p:nvSpPr>
          <p:cNvPr id="9" name="Rectangle 8">
            <a:extLst>
              <a:ext uri="{FF2B5EF4-FFF2-40B4-BE49-F238E27FC236}">
                <a16:creationId xmlns:a16="http://schemas.microsoft.com/office/drawing/2014/main" id="{AF99D198-BDF8-5890-418E-3264F79B1C31}"/>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6672156"/>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2" name="Google Shape;367;p18">
            <a:extLst>
              <a:ext uri="{FF2B5EF4-FFF2-40B4-BE49-F238E27FC236}">
                <a16:creationId xmlns:a16="http://schemas.microsoft.com/office/drawing/2014/main" id="{780E2CB7-15F4-7D3C-6AD3-8D4147BDCEC5}"/>
              </a:ext>
            </a:extLst>
          </p:cNvPr>
          <p:cNvPicPr preferRelativeResize="0">
            <a:picLocks/>
          </p:cNvPicPr>
          <p:nvPr userDrawn="1"/>
        </p:nvPicPr>
        <p:blipFill rotWithShape="1">
          <a:blip r:embed="rId2">
            <a:alphaModFix/>
          </a:blip>
          <a:srcRect l="21004" t="683" r="28353" b="683"/>
          <a:stretch/>
        </p:blipFill>
        <p:spPr>
          <a:xfrm>
            <a:off x="-1" y="0"/>
            <a:ext cx="5300343" cy="6858000"/>
          </a:xfrm>
          <a:prstGeom prst="rect">
            <a:avLst/>
          </a:prstGeom>
          <a:noFill/>
          <a:ln>
            <a:noFill/>
          </a:ln>
          <a:effectLst>
            <a:innerShdw blurRad="364677" dist="572633" dir="5400000">
              <a:prstClr val="black">
                <a:alpha val="50000"/>
              </a:prstClr>
            </a:innerShdw>
          </a:effectLst>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3" name="TextBox 2">
            <a:extLst>
              <a:ext uri="{FF2B5EF4-FFF2-40B4-BE49-F238E27FC236}">
                <a16:creationId xmlns:a16="http://schemas.microsoft.com/office/drawing/2014/main" id="{3570A535-779B-A250-EC45-4FF2E996052B}"/>
              </a:ext>
            </a:extLst>
          </p:cNvPr>
          <p:cNvSpPr txBox="1"/>
          <p:nvPr userDrawn="1"/>
        </p:nvSpPr>
        <p:spPr>
          <a:xfrm>
            <a:off x="5595297" y="1547836"/>
            <a:ext cx="5497423" cy="1200906"/>
          </a:xfrm>
          <a:prstGeom prst="rect">
            <a:avLst/>
          </a:prstGeom>
          <a:noFill/>
        </p:spPr>
        <p:txBody>
          <a:bodyPr wrap="square" lIns="0" tIns="0" rIns="0" bIns="0" rtlCol="0">
            <a:spAutoFit/>
          </a:bodyPr>
          <a:lstStyle/>
          <a:p>
            <a:pPr defTabSz="914354">
              <a:lnSpc>
                <a:spcPct val="110000"/>
              </a:lnSpc>
            </a:pPr>
            <a:r>
              <a:rPr lang="en-US" sz="1800" b="1" i="0" dirty="0">
                <a:solidFill>
                  <a:srgbClr val="002855"/>
                </a:solidFill>
                <a:latin typeface="Domine" panose="02040503040403060204" pitchFamily="18" charset="0"/>
                <a:ea typeface="Open Sans" panose="020B0606030504020204" pitchFamily="34" charset="0"/>
                <a:cs typeface="Open Sans" panose="020B0606030504020204" pitchFamily="34" charset="0"/>
              </a:rPr>
              <a:t>Florida Blue, the largest commercial health plan in Florida, reported that 31% of their participants met the weight loss goal of its National DPP lifestyle change program.</a:t>
            </a:r>
            <a:r>
              <a:rPr lang="en-US" sz="1800" b="1" i="0" baseline="30000" dirty="0">
                <a:solidFill>
                  <a:srgbClr val="002855"/>
                </a:solidFill>
                <a:latin typeface="Domine" panose="02040503040403060204" pitchFamily="18" charset="0"/>
                <a:ea typeface="Open Sans" panose="020B0606030504020204" pitchFamily="34" charset="0"/>
                <a:cs typeface="Open Sans" panose="020B0606030504020204" pitchFamily="34" charset="0"/>
              </a:rPr>
              <a:t>1</a:t>
            </a:r>
          </a:p>
        </p:txBody>
      </p:sp>
      <p:sp>
        <p:nvSpPr>
          <p:cNvPr id="12" name="TextBox 11">
            <a:extLst>
              <a:ext uri="{FF2B5EF4-FFF2-40B4-BE49-F238E27FC236}">
                <a16:creationId xmlns:a16="http://schemas.microsoft.com/office/drawing/2014/main" id="{F9ECE660-96E5-89A6-D359-BB709D471EF4}"/>
              </a:ext>
            </a:extLst>
          </p:cNvPr>
          <p:cNvSpPr txBox="1"/>
          <p:nvPr userDrawn="1"/>
        </p:nvSpPr>
        <p:spPr>
          <a:xfrm>
            <a:off x="5479602" y="649224"/>
            <a:ext cx="6179110"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Evidence</a:t>
            </a:r>
            <a:endParaRPr lang="en-US" sz="2000" dirty="0">
              <a:solidFill>
                <a:srgbClr val="002855"/>
              </a:solidFill>
              <a:latin typeface="Domine" panose="02040503040403060204" pitchFamily="18" charset="0"/>
            </a:endParaRPr>
          </a:p>
        </p:txBody>
      </p:sp>
      <p:pic>
        <p:nvPicPr>
          <p:cNvPr id="15" name="Graphic 14">
            <a:extLst>
              <a:ext uri="{FF2B5EF4-FFF2-40B4-BE49-F238E27FC236}">
                <a16:creationId xmlns:a16="http://schemas.microsoft.com/office/drawing/2014/main" id="{36FC68AA-3A0B-3F91-D8AB-7F1D955A5E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28608" y="3045181"/>
            <a:ext cx="554182" cy="415636"/>
          </a:xfrm>
          <a:prstGeom prst="rect">
            <a:avLst/>
          </a:prstGeom>
        </p:spPr>
      </p:pic>
      <p:sp>
        <p:nvSpPr>
          <p:cNvPr id="16" name="TextBox 15">
            <a:extLst>
              <a:ext uri="{FF2B5EF4-FFF2-40B4-BE49-F238E27FC236}">
                <a16:creationId xmlns:a16="http://schemas.microsoft.com/office/drawing/2014/main" id="{9D7D7186-A3D5-6C23-E90A-0753051508A4}"/>
              </a:ext>
            </a:extLst>
          </p:cNvPr>
          <p:cNvSpPr txBox="1"/>
          <p:nvPr userDrawn="1"/>
        </p:nvSpPr>
        <p:spPr>
          <a:xfrm>
            <a:off x="6524090" y="2944870"/>
            <a:ext cx="5219272" cy="3287268"/>
          </a:xfrm>
          <a:prstGeom prst="rect">
            <a:avLst/>
          </a:prstGeom>
          <a:noFill/>
        </p:spPr>
        <p:txBody>
          <a:bodyPr wrap="square" rtlCol="0">
            <a:noAutofit/>
          </a:bodyPr>
          <a:lstStyle/>
          <a:p>
            <a:pPr algn="l">
              <a:spcBef>
                <a:spcPts val="400"/>
              </a:spcBef>
              <a:spcAft>
                <a:spcPts val="900"/>
              </a:spcAft>
            </a:pPr>
            <a:r>
              <a:rPr lang="en-US" sz="1600" dirty="0">
                <a:solidFill>
                  <a:srgbClr val="002855"/>
                </a:solidFill>
                <a:latin typeface="Work Sans" pitchFamily="2" charset="77"/>
              </a:rPr>
              <a:t>The program helped participants lose </a:t>
            </a:r>
            <a:r>
              <a:rPr lang="en-US" sz="1600" b="1" dirty="0">
                <a:solidFill>
                  <a:srgbClr val="002855"/>
                </a:solidFill>
                <a:latin typeface="Work Sans" pitchFamily="2" charset="77"/>
              </a:rPr>
              <a:t>5% to 7% </a:t>
            </a:r>
            <a:r>
              <a:rPr lang="en-US" sz="1600" dirty="0">
                <a:solidFill>
                  <a:srgbClr val="002855"/>
                </a:solidFill>
                <a:latin typeface="Work Sans" pitchFamily="2" charset="77"/>
              </a:rPr>
              <a:t>of their body weight through healthier eating and </a:t>
            </a:r>
            <a:r>
              <a:rPr lang="en-US" sz="1600" b="1" dirty="0">
                <a:solidFill>
                  <a:srgbClr val="002855"/>
                </a:solidFill>
                <a:latin typeface="Work Sans" pitchFamily="2" charset="77"/>
              </a:rPr>
              <a:t>150 minutes of physical activity</a:t>
            </a:r>
            <a:r>
              <a:rPr lang="en-US" sz="1600" dirty="0">
                <a:solidFill>
                  <a:srgbClr val="002855"/>
                </a:solidFill>
                <a:latin typeface="Work Sans" pitchFamily="2" charset="77"/>
              </a:rPr>
              <a:t> a week.</a:t>
            </a:r>
            <a:r>
              <a:rPr lang="en-US" sz="1600" baseline="30000" dirty="0">
                <a:solidFill>
                  <a:srgbClr val="002855"/>
                </a:solidFill>
                <a:latin typeface="Work Sans" pitchFamily="2" charset="77"/>
              </a:rPr>
              <a:t>2</a:t>
            </a:r>
          </a:p>
          <a:p>
            <a:pPr marL="0" marR="0" lvl="0" indent="0" algn="l" defTabSz="457200" rtl="0" eaLnBrk="1" fontAlgn="auto" latinLnBrk="0" hangingPunct="1">
              <a:lnSpc>
                <a:spcPct val="100000"/>
              </a:lnSpc>
              <a:spcBef>
                <a:spcPts val="400"/>
              </a:spcBef>
              <a:spcAft>
                <a:spcPts val="900"/>
              </a:spcAft>
              <a:buClrTx/>
              <a:buSzTx/>
              <a:buFontTx/>
              <a:buNone/>
              <a:tabLst/>
              <a:defRPr/>
            </a:pPr>
            <a:r>
              <a:rPr lang="en-US" sz="1600" dirty="0">
                <a:solidFill>
                  <a:srgbClr val="002855"/>
                </a:solidFill>
                <a:latin typeface="Work Sans" pitchFamily="2" charset="77"/>
              </a:rPr>
              <a:t>For every program session attended and every 30 minutes of activity reported, participants lost 0.3% of body weight.</a:t>
            </a:r>
            <a:r>
              <a:rPr lang="en-US" sz="1600" baseline="30000" dirty="0">
                <a:solidFill>
                  <a:srgbClr val="002855"/>
                </a:solidFill>
                <a:latin typeface="Work Sans" pitchFamily="2" charset="77"/>
              </a:rPr>
              <a:t>3</a:t>
            </a:r>
          </a:p>
          <a:p>
            <a:pPr marL="0" marR="0" lvl="0" indent="0" algn="l" defTabSz="457200" rtl="0" eaLnBrk="1" fontAlgn="auto" latinLnBrk="0" hangingPunct="1">
              <a:lnSpc>
                <a:spcPct val="100000"/>
              </a:lnSpc>
              <a:spcBef>
                <a:spcPts val="400"/>
              </a:spcBef>
              <a:spcAft>
                <a:spcPts val="900"/>
              </a:spcAft>
              <a:buClrTx/>
              <a:buSzTx/>
              <a:buFontTx/>
              <a:buNone/>
              <a:tabLst/>
              <a:defRPr/>
            </a:pPr>
            <a:r>
              <a:rPr lang="en-US" sz="1600" dirty="0">
                <a:solidFill>
                  <a:srgbClr val="002855"/>
                </a:solidFill>
                <a:latin typeface="Work Sans" pitchFamily="2" charset="77"/>
              </a:rPr>
              <a:t>A 22-year follow-up study found that diabetes incidence was </a:t>
            </a:r>
            <a:r>
              <a:rPr lang="en-US" sz="1600" b="1" dirty="0">
                <a:solidFill>
                  <a:srgbClr val="002855"/>
                </a:solidFill>
                <a:latin typeface="Work Sans" pitchFamily="2" charset="77"/>
              </a:rPr>
              <a:t>reduced by 58% </a:t>
            </a:r>
            <a:r>
              <a:rPr lang="en-US" sz="1600" dirty="0">
                <a:solidFill>
                  <a:srgbClr val="002855"/>
                </a:solidFill>
                <a:latin typeface="Work Sans" pitchFamily="2" charset="77"/>
              </a:rPr>
              <a:t>among program participants.</a:t>
            </a:r>
            <a:r>
              <a:rPr lang="en-US" sz="1600" baseline="30000" dirty="0">
                <a:solidFill>
                  <a:srgbClr val="002855"/>
                </a:solidFill>
                <a:latin typeface="Work Sans" pitchFamily="2" charset="77"/>
              </a:rPr>
              <a:t>4</a:t>
            </a:r>
          </a:p>
        </p:txBody>
      </p:sp>
      <p:pic>
        <p:nvPicPr>
          <p:cNvPr id="18" name="Graphic 17">
            <a:extLst>
              <a:ext uri="{FF2B5EF4-FFF2-40B4-BE49-F238E27FC236}">
                <a16:creationId xmlns:a16="http://schemas.microsoft.com/office/drawing/2014/main" id="{2925A64C-4DD7-4C7D-3B57-E77DE0B60F2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99951" y="3947254"/>
            <a:ext cx="494974" cy="643467"/>
          </a:xfrm>
          <a:prstGeom prst="rect">
            <a:avLst/>
          </a:prstGeom>
        </p:spPr>
      </p:pic>
      <p:pic>
        <p:nvPicPr>
          <p:cNvPr id="20" name="Graphic 19">
            <a:extLst>
              <a:ext uri="{FF2B5EF4-FFF2-40B4-BE49-F238E27FC236}">
                <a16:creationId xmlns:a16="http://schemas.microsoft.com/office/drawing/2014/main" id="{A9F3E125-8E94-290C-05B9-7839A1805E3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807003" y="4864745"/>
            <a:ext cx="458002" cy="400751"/>
          </a:xfrm>
          <a:prstGeom prst="rect">
            <a:avLst/>
          </a:prstGeom>
        </p:spPr>
      </p:pic>
      <p:pic>
        <p:nvPicPr>
          <p:cNvPr id="5" name="Graphic 4">
            <a:extLst>
              <a:ext uri="{FF2B5EF4-FFF2-40B4-BE49-F238E27FC236}">
                <a16:creationId xmlns:a16="http://schemas.microsoft.com/office/drawing/2014/main" id="{E7BB862C-0BAE-D64C-8F43-06EF740D647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99442" y="6412693"/>
            <a:ext cx="1466741" cy="291771"/>
          </a:xfrm>
          <a:prstGeom prst="rect">
            <a:avLst/>
          </a:prstGeom>
          <a:effectLst/>
        </p:spPr>
      </p:pic>
      <p:sp>
        <p:nvSpPr>
          <p:cNvPr id="6" name="Rectangle 5">
            <a:extLst>
              <a:ext uri="{FF2B5EF4-FFF2-40B4-BE49-F238E27FC236}">
                <a16:creationId xmlns:a16="http://schemas.microsoft.com/office/drawing/2014/main" id="{C97B57DC-E816-2D4E-6CC8-DCF2F0BA046F}"/>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7303325"/>
      </p:ext>
    </p:extLst>
  </p:cSld>
  <p:clrMapOvr>
    <a:masterClrMapping/>
  </p:clrMapOvr>
  <p:extLst>
    <p:ext uri="{DCECCB84-F9BA-43D5-87BE-67443E8EF086}">
      <p15:sldGuideLst xmlns:p15="http://schemas.microsoft.com/office/powerpoint/2012/main">
        <p15:guide id="1" orient="horz" pos="2160">
          <p15:clr>
            <a:srgbClr val="FBAE40"/>
          </p15:clr>
        </p15:guide>
        <p15:guide id="2" pos="3336" userDrawn="1">
          <p15:clr>
            <a:srgbClr val="FBAE40"/>
          </p15:clr>
        </p15:guide>
        <p15:guide id="3" orient="horz" pos="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pic>
        <p:nvPicPr>
          <p:cNvPr id="5" name="Google Shape;443;p23" descr="Woman using laptop computer">
            <a:extLst>
              <a:ext uri="{FF2B5EF4-FFF2-40B4-BE49-F238E27FC236}">
                <a16:creationId xmlns:a16="http://schemas.microsoft.com/office/drawing/2014/main" id="{EF4EAF8E-8A8B-1736-47BA-099CA83491FB}"/>
              </a:ext>
            </a:extLst>
          </p:cNvPr>
          <p:cNvPicPr preferRelativeResize="0">
            <a:picLocks/>
          </p:cNvPicPr>
          <p:nvPr userDrawn="1"/>
        </p:nvPicPr>
        <p:blipFill rotWithShape="1">
          <a:blip r:embed="rId2">
            <a:alphaModFix/>
          </a:blip>
          <a:srcRect l="28443" t="3687" r="21968"/>
          <a:stretch/>
        </p:blipFill>
        <p:spPr>
          <a:xfrm>
            <a:off x="-2" y="-1"/>
            <a:ext cx="5295902" cy="6857365"/>
          </a:xfrm>
          <a:prstGeom prst="rect">
            <a:avLst/>
          </a:prstGeom>
          <a:noFill/>
          <a:ln>
            <a:noFill/>
          </a:ln>
          <a:effectLst>
            <a:innerShdw blurRad="352817" dist="310007" dir="5400000">
              <a:prstClr val="black">
                <a:alpha val="50000"/>
              </a:prstClr>
            </a:innerShdw>
          </a:effectLst>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8" name="TextBox 7">
            <a:extLst>
              <a:ext uri="{FF2B5EF4-FFF2-40B4-BE49-F238E27FC236}">
                <a16:creationId xmlns:a16="http://schemas.microsoft.com/office/drawing/2014/main" id="{274BABF1-4D7E-9D71-D54F-575C0AB75BC6}"/>
              </a:ext>
            </a:extLst>
          </p:cNvPr>
          <p:cNvSpPr txBox="1"/>
          <p:nvPr userDrawn="1"/>
        </p:nvSpPr>
        <p:spPr>
          <a:xfrm>
            <a:off x="5494592" y="649224"/>
            <a:ext cx="6179110"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Program Provider </a:t>
            </a:r>
            <a:endParaRPr lang="en-US" sz="2000" dirty="0">
              <a:solidFill>
                <a:srgbClr val="002855"/>
              </a:solidFill>
              <a:latin typeface="Domine" panose="02040503040403060204" pitchFamily="18" charset="0"/>
            </a:endParaRPr>
          </a:p>
        </p:txBody>
      </p:sp>
      <p:sp>
        <p:nvSpPr>
          <p:cNvPr id="24" name="Text Placeholder 23">
            <a:extLst>
              <a:ext uri="{FF2B5EF4-FFF2-40B4-BE49-F238E27FC236}">
                <a16:creationId xmlns:a16="http://schemas.microsoft.com/office/drawing/2014/main" id="{7D38D8F8-3D20-9A0B-9DD3-07E6406019AA}"/>
              </a:ext>
            </a:extLst>
          </p:cNvPr>
          <p:cNvSpPr>
            <a:spLocks noGrp="1"/>
          </p:cNvSpPr>
          <p:nvPr>
            <p:ph type="body" sz="quarter" idx="13"/>
          </p:nvPr>
        </p:nvSpPr>
        <p:spPr>
          <a:xfrm>
            <a:off x="5640388" y="1295556"/>
            <a:ext cx="6102350" cy="835461"/>
          </a:xfrm>
          <a:prstGeom prst="rect">
            <a:avLst/>
          </a:prstGeom>
        </p:spPr>
        <p:txBody>
          <a:bodyPr lIns="0" tIns="0" rIns="0" bIns="0"/>
          <a:lstStyle>
            <a:lvl1pPr marL="11113" indent="0">
              <a:spcAft>
                <a:spcPts val="600"/>
              </a:spcAft>
              <a:buNone/>
              <a:tabLst/>
              <a:defRPr lang="en-US" sz="1800" b="1" i="0" kern="1200" dirty="0" smtClean="0">
                <a:solidFill>
                  <a:srgbClr val="002855"/>
                </a:solidFill>
                <a:latin typeface="Domine" panose="02040503040403060204" pitchFamily="18" charset="0"/>
                <a:ea typeface="Open Sans" panose="020B0606030504020204" pitchFamily="34" charset="0"/>
                <a:cs typeface="Open Sans" panose="020B0606030504020204" pitchFamily="34" charset="0"/>
              </a:defRPr>
            </a:lvl1pPr>
            <a:lvl2pPr marL="58738" indent="0">
              <a:spcAft>
                <a:spcPts val="600"/>
              </a:spcAft>
              <a:buNone/>
              <a:tabLst/>
              <a:defRPr sz="1600">
                <a:solidFill>
                  <a:srgbClr val="002855"/>
                </a:solidFill>
              </a:defRPr>
            </a:lvl2pPr>
          </a:lstStyle>
          <a:p>
            <a:pPr lvl="0"/>
            <a:r>
              <a:rPr lang="en-US" dirty="0"/>
              <a:t>Click to edit Master text styles</a:t>
            </a:r>
          </a:p>
          <a:p>
            <a:pPr lvl="1"/>
            <a:r>
              <a:rPr lang="en-US" dirty="0"/>
              <a:t>Second level</a:t>
            </a:r>
          </a:p>
        </p:txBody>
      </p:sp>
      <p:pic>
        <p:nvPicPr>
          <p:cNvPr id="2" name="Graphic 1">
            <a:extLst>
              <a:ext uri="{FF2B5EF4-FFF2-40B4-BE49-F238E27FC236}">
                <a16:creationId xmlns:a16="http://schemas.microsoft.com/office/drawing/2014/main" id="{C433A8B2-7BF4-E82C-2ACE-3A827A0DEF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442" y="6412693"/>
            <a:ext cx="1466741" cy="291771"/>
          </a:xfrm>
          <a:prstGeom prst="rect">
            <a:avLst/>
          </a:prstGeom>
        </p:spPr>
      </p:pic>
      <p:sp>
        <p:nvSpPr>
          <p:cNvPr id="3" name="Rectangle 2">
            <a:extLst>
              <a:ext uri="{FF2B5EF4-FFF2-40B4-BE49-F238E27FC236}">
                <a16:creationId xmlns:a16="http://schemas.microsoft.com/office/drawing/2014/main" id="{79E0A2C9-5845-6BBC-B975-EF2A73E33407}"/>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0178955"/>
      </p:ext>
    </p:extLst>
  </p:cSld>
  <p:clrMapOvr>
    <a:masterClrMapping/>
  </p:clrMapOvr>
  <p:extLst>
    <p:ext uri="{DCECCB84-F9BA-43D5-87BE-67443E8EF086}">
      <p15:sldGuideLst xmlns:p15="http://schemas.microsoft.com/office/powerpoint/2012/main">
        <p15:guide id="1" orient="horz" pos="816" userDrawn="1">
          <p15:clr>
            <a:srgbClr val="FBAE40"/>
          </p15:clr>
        </p15:guide>
        <p15:guide id="2" pos="3888" userDrawn="1">
          <p15:clr>
            <a:srgbClr val="FBAE40"/>
          </p15:clr>
        </p15:guide>
        <p15:guide id="3" pos="33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Person Delivery ">
    <p:spTree>
      <p:nvGrpSpPr>
        <p:cNvPr id="1" name=""/>
        <p:cNvGrpSpPr/>
        <p:nvPr/>
      </p:nvGrpSpPr>
      <p:grpSpPr>
        <a:xfrm>
          <a:off x="0" y="0"/>
          <a:ext cx="0" cy="0"/>
          <a:chOff x="0" y="0"/>
          <a:chExt cx="0" cy="0"/>
        </a:xfrm>
      </p:grpSpPr>
      <p:pic>
        <p:nvPicPr>
          <p:cNvPr id="6" name="Google Shape;526;p29">
            <a:extLst>
              <a:ext uri="{FF2B5EF4-FFF2-40B4-BE49-F238E27FC236}">
                <a16:creationId xmlns:a16="http://schemas.microsoft.com/office/drawing/2014/main" id="{27D325DA-071A-5E1A-FFAA-5F40F01CA34F}"/>
              </a:ext>
            </a:extLst>
          </p:cNvPr>
          <p:cNvPicPr preferRelativeResize="0">
            <a:picLocks/>
          </p:cNvPicPr>
          <p:nvPr userDrawn="1"/>
        </p:nvPicPr>
        <p:blipFill rotWithShape="1">
          <a:blip r:embed="rId2">
            <a:alphaModFix/>
          </a:blip>
          <a:srcRect l="29288" t="2913" r="22166" b="2836"/>
          <a:stretch/>
        </p:blipFill>
        <p:spPr>
          <a:xfrm>
            <a:off x="-1" y="0"/>
            <a:ext cx="5300341" cy="6858000"/>
          </a:xfrm>
          <a:prstGeom prst="rect">
            <a:avLst/>
          </a:prstGeom>
          <a:noFill/>
          <a:ln>
            <a:noFill/>
          </a:ln>
          <a:effectLst>
            <a:innerShdw blurRad="667195" dist="385738" dir="5400000">
              <a:prstClr val="black">
                <a:alpha val="50000"/>
              </a:prstClr>
            </a:innerShdw>
          </a:effectLst>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8" name="TextBox 7">
            <a:extLst>
              <a:ext uri="{FF2B5EF4-FFF2-40B4-BE49-F238E27FC236}">
                <a16:creationId xmlns:a16="http://schemas.microsoft.com/office/drawing/2014/main" id="{274BABF1-4D7E-9D71-D54F-575C0AB75BC6}"/>
              </a:ext>
            </a:extLst>
          </p:cNvPr>
          <p:cNvSpPr txBox="1"/>
          <p:nvPr userDrawn="1"/>
        </p:nvSpPr>
        <p:spPr>
          <a:xfrm>
            <a:off x="5479602" y="649224"/>
            <a:ext cx="6179110"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In-Person Delivery </a:t>
            </a:r>
            <a:endParaRPr lang="en-US" sz="2000" dirty="0">
              <a:solidFill>
                <a:srgbClr val="002855"/>
              </a:solidFill>
              <a:latin typeface="Domine" panose="02040503040403060204" pitchFamily="18" charset="0"/>
            </a:endParaRPr>
          </a:p>
        </p:txBody>
      </p:sp>
      <p:sp>
        <p:nvSpPr>
          <p:cNvPr id="24" name="Text Placeholder 23">
            <a:extLst>
              <a:ext uri="{FF2B5EF4-FFF2-40B4-BE49-F238E27FC236}">
                <a16:creationId xmlns:a16="http://schemas.microsoft.com/office/drawing/2014/main" id="{7D38D8F8-3D20-9A0B-9DD3-07E6406019AA}"/>
              </a:ext>
            </a:extLst>
          </p:cNvPr>
          <p:cNvSpPr>
            <a:spLocks noGrp="1"/>
          </p:cNvSpPr>
          <p:nvPr>
            <p:ph type="body" sz="quarter" idx="13"/>
          </p:nvPr>
        </p:nvSpPr>
        <p:spPr>
          <a:xfrm>
            <a:off x="5640388" y="1295556"/>
            <a:ext cx="6102350" cy="4813414"/>
          </a:xfrm>
          <a:prstGeom prst="rect">
            <a:avLst/>
          </a:prstGeom>
        </p:spPr>
        <p:txBody>
          <a:bodyPr lIns="0" tIns="0" rIns="0" bIns="0"/>
          <a:lstStyle>
            <a:lvl1pPr marL="9525" indent="0">
              <a:spcAft>
                <a:spcPts val="600"/>
              </a:spcAft>
              <a:buNone/>
              <a:tabLst/>
              <a:defRPr lang="en-US" sz="1800" b="1" i="0" kern="1200" dirty="0" smtClean="0">
                <a:solidFill>
                  <a:srgbClr val="002855"/>
                </a:solidFill>
                <a:latin typeface="Domine" panose="02040503040403060204" pitchFamily="18" charset="0"/>
                <a:ea typeface="Open Sans" panose="020B0606030504020204" pitchFamily="34" charset="0"/>
                <a:cs typeface="Open Sans" panose="020B0606030504020204" pitchFamily="34" charset="0"/>
              </a:defRPr>
            </a:lvl1pPr>
            <a:lvl2pPr marL="290513" indent="-233363">
              <a:spcAft>
                <a:spcPts val="600"/>
              </a:spcAft>
              <a:buFont typeface="Arial" panose="020B0604020202020204" pitchFamily="34" charset="0"/>
              <a:buChar char="•"/>
              <a:tabLst/>
              <a:defRPr sz="1600">
                <a:solidFill>
                  <a:srgbClr val="002855"/>
                </a:solidFill>
              </a:defRPr>
            </a:lvl2pPr>
          </a:lstStyle>
          <a:p>
            <a:pPr lvl="0"/>
            <a:r>
              <a:rPr lang="en-US" dirty="0"/>
              <a:t>Click to edit Master text styles</a:t>
            </a:r>
          </a:p>
          <a:p>
            <a:pPr lvl="1"/>
            <a:r>
              <a:rPr lang="en-US" dirty="0"/>
              <a:t>Second level</a:t>
            </a:r>
          </a:p>
        </p:txBody>
      </p:sp>
      <p:pic>
        <p:nvPicPr>
          <p:cNvPr id="2" name="Graphic 1">
            <a:extLst>
              <a:ext uri="{FF2B5EF4-FFF2-40B4-BE49-F238E27FC236}">
                <a16:creationId xmlns:a16="http://schemas.microsoft.com/office/drawing/2014/main" id="{CBBE9850-8302-FD9A-74FF-A76BFAEE5D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442" y="6412693"/>
            <a:ext cx="1466741" cy="291771"/>
          </a:xfrm>
          <a:prstGeom prst="rect">
            <a:avLst/>
          </a:prstGeom>
        </p:spPr>
      </p:pic>
      <p:sp>
        <p:nvSpPr>
          <p:cNvPr id="3" name="Rectangle 2">
            <a:extLst>
              <a:ext uri="{FF2B5EF4-FFF2-40B4-BE49-F238E27FC236}">
                <a16:creationId xmlns:a16="http://schemas.microsoft.com/office/drawing/2014/main" id="{7F81AD69-5477-9822-BB39-A86039428B9E}"/>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0355324"/>
      </p:ext>
    </p:extLst>
  </p:cSld>
  <p:clrMapOvr>
    <a:masterClrMapping/>
  </p:clrMapOvr>
  <p:extLst>
    <p:ext uri="{DCECCB84-F9BA-43D5-87BE-67443E8EF086}">
      <p15:sldGuideLst xmlns:p15="http://schemas.microsoft.com/office/powerpoint/2012/main">
        <p15:guide id="1" orient="horz" pos="2160">
          <p15:clr>
            <a:srgbClr val="FBAE40"/>
          </p15:clr>
        </p15:guide>
        <p15:guide id="2" pos="33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Person Delivery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8" name="TextBox 7">
            <a:extLst>
              <a:ext uri="{FF2B5EF4-FFF2-40B4-BE49-F238E27FC236}">
                <a16:creationId xmlns:a16="http://schemas.microsoft.com/office/drawing/2014/main" id="{274BABF1-4D7E-9D71-D54F-575C0AB75BC6}"/>
              </a:ext>
            </a:extLst>
          </p:cNvPr>
          <p:cNvSpPr txBox="1"/>
          <p:nvPr userDrawn="1"/>
        </p:nvSpPr>
        <p:spPr>
          <a:xfrm>
            <a:off x="5479602" y="649224"/>
            <a:ext cx="6179110"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Online Delivery</a:t>
            </a:r>
            <a:endParaRPr lang="en-US" sz="2000" dirty="0">
              <a:solidFill>
                <a:srgbClr val="002855"/>
              </a:solidFill>
              <a:latin typeface="Domine" panose="02040503040403060204" pitchFamily="18" charset="0"/>
            </a:endParaRPr>
          </a:p>
        </p:txBody>
      </p:sp>
      <p:sp>
        <p:nvSpPr>
          <p:cNvPr id="24" name="Text Placeholder 23">
            <a:extLst>
              <a:ext uri="{FF2B5EF4-FFF2-40B4-BE49-F238E27FC236}">
                <a16:creationId xmlns:a16="http://schemas.microsoft.com/office/drawing/2014/main" id="{7D38D8F8-3D20-9A0B-9DD3-07E6406019AA}"/>
              </a:ext>
            </a:extLst>
          </p:cNvPr>
          <p:cNvSpPr>
            <a:spLocks noGrp="1"/>
          </p:cNvSpPr>
          <p:nvPr>
            <p:ph type="body" sz="quarter" idx="13"/>
          </p:nvPr>
        </p:nvSpPr>
        <p:spPr>
          <a:xfrm>
            <a:off x="5640388" y="1295556"/>
            <a:ext cx="6102350" cy="4813414"/>
          </a:xfrm>
          <a:prstGeom prst="rect">
            <a:avLst/>
          </a:prstGeom>
        </p:spPr>
        <p:txBody>
          <a:bodyPr lIns="0" tIns="0" rIns="0" bIns="0"/>
          <a:lstStyle>
            <a:lvl1pPr marL="9525" indent="0">
              <a:spcAft>
                <a:spcPts val="600"/>
              </a:spcAft>
              <a:buNone/>
              <a:tabLst/>
              <a:defRPr lang="en-US" sz="1800" b="1" i="0" kern="1200" dirty="0" smtClean="0">
                <a:solidFill>
                  <a:srgbClr val="002855"/>
                </a:solidFill>
                <a:latin typeface="Domine" panose="02040503040403060204" pitchFamily="18" charset="0"/>
                <a:ea typeface="Open Sans" panose="020B0606030504020204" pitchFamily="34" charset="0"/>
                <a:cs typeface="Open Sans" panose="020B0606030504020204" pitchFamily="34" charset="0"/>
              </a:defRPr>
            </a:lvl1pPr>
            <a:lvl2pPr marL="290513" indent="-233363">
              <a:spcAft>
                <a:spcPts val="600"/>
              </a:spcAft>
              <a:buFont typeface="Arial" panose="020B0604020202020204" pitchFamily="34" charset="0"/>
              <a:buChar char="•"/>
              <a:tabLst/>
              <a:defRPr sz="1600">
                <a:solidFill>
                  <a:srgbClr val="002855"/>
                </a:solidFill>
              </a:defRPr>
            </a:lvl2pPr>
          </a:lstStyle>
          <a:p>
            <a:pPr lvl="0"/>
            <a:r>
              <a:rPr lang="en-US" dirty="0"/>
              <a:t>Click to edit Master text styles</a:t>
            </a:r>
          </a:p>
          <a:p>
            <a:pPr lvl="1"/>
            <a:r>
              <a:rPr lang="en-US" dirty="0"/>
              <a:t>Second level</a:t>
            </a:r>
          </a:p>
        </p:txBody>
      </p:sp>
      <p:pic>
        <p:nvPicPr>
          <p:cNvPr id="2" name="Google Shape;535;p30" descr="A picture containing person, indoor&#10;&#10;Description automatically generated">
            <a:extLst>
              <a:ext uri="{FF2B5EF4-FFF2-40B4-BE49-F238E27FC236}">
                <a16:creationId xmlns:a16="http://schemas.microsoft.com/office/drawing/2014/main" id="{01498CE5-A91B-A945-9940-1A0AD4101D85}"/>
              </a:ext>
            </a:extLst>
          </p:cNvPr>
          <p:cNvPicPr preferRelativeResize="0">
            <a:picLocks/>
          </p:cNvPicPr>
          <p:nvPr userDrawn="1"/>
        </p:nvPicPr>
        <p:blipFill rotWithShape="1">
          <a:blip r:embed="rId2">
            <a:alphaModFix/>
          </a:blip>
          <a:srcRect l="25435" t="9065" r="28444" b="1434"/>
          <a:stretch/>
        </p:blipFill>
        <p:spPr>
          <a:xfrm>
            <a:off x="0" y="-1"/>
            <a:ext cx="5300340" cy="6857365"/>
          </a:xfrm>
          <a:prstGeom prst="rect">
            <a:avLst/>
          </a:prstGeom>
          <a:noFill/>
          <a:ln>
            <a:noFill/>
          </a:ln>
          <a:effectLst>
            <a:innerShdw blurRad="363748" dist="553498" dir="5400000">
              <a:prstClr val="black">
                <a:alpha val="50000"/>
              </a:prstClr>
            </a:innerShdw>
          </a:effectLst>
        </p:spPr>
      </p:pic>
      <p:pic>
        <p:nvPicPr>
          <p:cNvPr id="3" name="Graphic 2">
            <a:extLst>
              <a:ext uri="{FF2B5EF4-FFF2-40B4-BE49-F238E27FC236}">
                <a16:creationId xmlns:a16="http://schemas.microsoft.com/office/drawing/2014/main" id="{8E881F60-5C7B-E6F6-FC07-184B74974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442" y="6412693"/>
            <a:ext cx="1466741" cy="291771"/>
          </a:xfrm>
          <a:prstGeom prst="rect">
            <a:avLst/>
          </a:prstGeom>
        </p:spPr>
      </p:pic>
      <p:sp>
        <p:nvSpPr>
          <p:cNvPr id="5" name="Rectangle 4">
            <a:extLst>
              <a:ext uri="{FF2B5EF4-FFF2-40B4-BE49-F238E27FC236}">
                <a16:creationId xmlns:a16="http://schemas.microsoft.com/office/drawing/2014/main" id="{85D4B637-6FE9-9B3D-762E-E4AD8FDD86C9}"/>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8804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n-Person Delivery ">
    <p:spTree>
      <p:nvGrpSpPr>
        <p:cNvPr id="1" name=""/>
        <p:cNvGrpSpPr/>
        <p:nvPr/>
      </p:nvGrpSpPr>
      <p:grpSpPr>
        <a:xfrm>
          <a:off x="0" y="0"/>
          <a:ext cx="0" cy="0"/>
          <a:chOff x="0" y="0"/>
          <a:chExt cx="0" cy="0"/>
        </a:xfrm>
      </p:grpSpPr>
      <p:pic>
        <p:nvPicPr>
          <p:cNvPr id="3" name="Google Shape;544;p31" descr="A person sitting at a desk using a computer&#10;&#10;Description automatically generated">
            <a:extLst>
              <a:ext uri="{FF2B5EF4-FFF2-40B4-BE49-F238E27FC236}">
                <a16:creationId xmlns:a16="http://schemas.microsoft.com/office/drawing/2014/main" id="{3862008D-919F-8DAD-005A-2EE1E291F9A3}"/>
              </a:ext>
            </a:extLst>
          </p:cNvPr>
          <p:cNvPicPr preferRelativeResize="0"/>
          <p:nvPr userDrawn="1"/>
        </p:nvPicPr>
        <p:blipFill rotWithShape="1">
          <a:blip r:embed="rId2">
            <a:alphaModFix/>
          </a:blip>
          <a:srcRect l="39967" t="5316" r="11247"/>
          <a:stretch/>
        </p:blipFill>
        <p:spPr>
          <a:xfrm>
            <a:off x="0" y="-1"/>
            <a:ext cx="5300340" cy="6857365"/>
          </a:xfrm>
          <a:prstGeom prst="rect">
            <a:avLst/>
          </a:prstGeom>
          <a:noFill/>
          <a:ln>
            <a:noFill/>
          </a:ln>
          <a:effectLst>
            <a:innerShdw blurRad="869765" dist="426624" dir="8100000">
              <a:prstClr val="black">
                <a:alpha val="50000"/>
              </a:prstClr>
            </a:innerShdw>
          </a:effectLst>
        </p:spPr>
      </p:pic>
      <p:sp>
        <p:nvSpPr>
          <p:cNvPr id="4" name="Slide Number Placeholder 3"/>
          <p:cNvSpPr>
            <a:spLocks noGrp="1"/>
          </p:cNvSpPr>
          <p:nvPr>
            <p:ph type="sldNum" sz="quarter" idx="12"/>
          </p:nvPr>
        </p:nvSpPr>
        <p:spPr/>
        <p:txBody>
          <a:bodyPr/>
          <a:lstStyle/>
          <a:p>
            <a:fld id="{90697F67-DBC2-5647-A4F3-F8F988D5EBAA}" type="slidenum">
              <a:rPr lang="en-US" smtClean="0"/>
              <a:t>‹#›</a:t>
            </a:fld>
            <a:endParaRPr lang="en-US" dirty="0"/>
          </a:p>
        </p:txBody>
      </p:sp>
      <p:sp>
        <p:nvSpPr>
          <p:cNvPr id="8" name="TextBox 7">
            <a:extLst>
              <a:ext uri="{FF2B5EF4-FFF2-40B4-BE49-F238E27FC236}">
                <a16:creationId xmlns:a16="http://schemas.microsoft.com/office/drawing/2014/main" id="{274BABF1-4D7E-9D71-D54F-575C0AB75BC6}"/>
              </a:ext>
            </a:extLst>
          </p:cNvPr>
          <p:cNvSpPr txBox="1"/>
          <p:nvPr userDrawn="1"/>
        </p:nvSpPr>
        <p:spPr>
          <a:xfrm>
            <a:off x="5479601" y="649224"/>
            <a:ext cx="6368269" cy="646331"/>
          </a:xfrm>
          <a:prstGeom prst="rect">
            <a:avLst/>
          </a:prstGeom>
          <a:noFill/>
        </p:spPr>
        <p:txBody>
          <a:bodyPr wrap="square" rtlCol="0">
            <a:spAutoFit/>
          </a:bodyPr>
          <a:lstStyle/>
          <a:p>
            <a:pPr algn="l"/>
            <a:r>
              <a:rPr lang="en-US" sz="3600" dirty="0">
                <a:solidFill>
                  <a:srgbClr val="002855"/>
                </a:solidFill>
                <a:latin typeface="Domine" panose="02040503040403060204" pitchFamily="18" charset="0"/>
              </a:rPr>
              <a:t>Distance Learning Delivery</a:t>
            </a:r>
            <a:endParaRPr lang="en-US" sz="2000" dirty="0">
              <a:solidFill>
                <a:srgbClr val="002855"/>
              </a:solidFill>
              <a:latin typeface="Domine" panose="02040503040403060204" pitchFamily="18" charset="0"/>
            </a:endParaRPr>
          </a:p>
        </p:txBody>
      </p:sp>
      <p:sp>
        <p:nvSpPr>
          <p:cNvPr id="24" name="Text Placeholder 23">
            <a:extLst>
              <a:ext uri="{FF2B5EF4-FFF2-40B4-BE49-F238E27FC236}">
                <a16:creationId xmlns:a16="http://schemas.microsoft.com/office/drawing/2014/main" id="{7D38D8F8-3D20-9A0B-9DD3-07E6406019AA}"/>
              </a:ext>
            </a:extLst>
          </p:cNvPr>
          <p:cNvSpPr>
            <a:spLocks noGrp="1"/>
          </p:cNvSpPr>
          <p:nvPr>
            <p:ph type="body" sz="quarter" idx="13"/>
          </p:nvPr>
        </p:nvSpPr>
        <p:spPr>
          <a:xfrm>
            <a:off x="5640388" y="1295556"/>
            <a:ext cx="6102350" cy="4813414"/>
          </a:xfrm>
          <a:prstGeom prst="rect">
            <a:avLst/>
          </a:prstGeom>
        </p:spPr>
        <p:txBody>
          <a:bodyPr lIns="0" tIns="0" rIns="0" bIns="0"/>
          <a:lstStyle>
            <a:lvl1pPr marL="9525" indent="0">
              <a:spcAft>
                <a:spcPts val="600"/>
              </a:spcAft>
              <a:buNone/>
              <a:tabLst/>
              <a:defRPr lang="en-US" sz="1800" b="1" i="0" kern="1200" dirty="0" smtClean="0">
                <a:solidFill>
                  <a:srgbClr val="002855"/>
                </a:solidFill>
                <a:latin typeface="Domine" panose="02040503040403060204" pitchFamily="18" charset="0"/>
                <a:ea typeface="Open Sans" panose="020B0606030504020204" pitchFamily="34" charset="0"/>
                <a:cs typeface="Open Sans" panose="020B0606030504020204" pitchFamily="34" charset="0"/>
              </a:defRPr>
            </a:lvl1pPr>
            <a:lvl2pPr marL="290513" indent="-233363">
              <a:spcAft>
                <a:spcPts val="600"/>
              </a:spcAft>
              <a:buFont typeface="Arial" panose="020B0604020202020204" pitchFamily="34" charset="0"/>
              <a:buChar char="•"/>
              <a:tabLst/>
              <a:defRPr sz="1600">
                <a:solidFill>
                  <a:srgbClr val="002855"/>
                </a:solidFill>
              </a:defRPr>
            </a:lvl2pPr>
          </a:lstStyle>
          <a:p>
            <a:pPr lvl="0"/>
            <a:r>
              <a:rPr lang="en-US" dirty="0"/>
              <a:t>Click to edit Master text styles</a:t>
            </a:r>
          </a:p>
          <a:p>
            <a:pPr lvl="1"/>
            <a:r>
              <a:rPr lang="en-US" dirty="0"/>
              <a:t>Second level</a:t>
            </a:r>
          </a:p>
        </p:txBody>
      </p:sp>
      <p:pic>
        <p:nvPicPr>
          <p:cNvPr id="2" name="Graphic 1">
            <a:extLst>
              <a:ext uri="{FF2B5EF4-FFF2-40B4-BE49-F238E27FC236}">
                <a16:creationId xmlns:a16="http://schemas.microsoft.com/office/drawing/2014/main" id="{23D664D9-35CD-D69F-07D8-62A8CD7C5D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442" y="6412693"/>
            <a:ext cx="1466741" cy="291771"/>
          </a:xfrm>
          <a:prstGeom prst="rect">
            <a:avLst/>
          </a:prstGeom>
        </p:spPr>
      </p:pic>
      <p:sp>
        <p:nvSpPr>
          <p:cNvPr id="9" name="Rectangle 8">
            <a:extLst>
              <a:ext uri="{FF2B5EF4-FFF2-40B4-BE49-F238E27FC236}">
                <a16:creationId xmlns:a16="http://schemas.microsoft.com/office/drawing/2014/main" id="{DF73A207-3469-3CA2-923E-60F6CD1ED640}"/>
              </a:ext>
            </a:extLst>
          </p:cNvPr>
          <p:cNvSpPr/>
          <p:nvPr userDrawn="1"/>
        </p:nvSpPr>
        <p:spPr>
          <a:xfrm>
            <a:off x="0" y="0"/>
            <a:ext cx="12192000" cy="152450"/>
          </a:xfrm>
          <a:prstGeom prst="rect">
            <a:avLst/>
          </a:prstGeom>
          <a:solidFill>
            <a:srgbClr val="005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2899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972800" y="6492240"/>
            <a:ext cx="1129336" cy="365125"/>
          </a:xfrm>
          <a:prstGeom prst="rect">
            <a:avLst/>
          </a:prstGeom>
        </p:spPr>
        <p:txBody>
          <a:bodyPr vert="horz" lIns="91440" tIns="45720" rIns="91440" bIns="45720" rtlCol="0" anchor="ctr"/>
          <a:lstStyle>
            <a:lvl1pPr algn="r">
              <a:defRPr sz="1200">
                <a:solidFill>
                  <a:srgbClr val="002855"/>
                </a:solidFill>
                <a:latin typeface="Work Sans Medium" pitchFamily="2" charset="0"/>
              </a:defRPr>
            </a:lvl1pPr>
          </a:lstStyle>
          <a:p>
            <a:fld id="{90697F67-DBC2-5647-A4F3-F8F988D5EBAA}" type="slidenum">
              <a:rPr lang="en-US" smtClean="0"/>
              <a:pPr/>
              <a:t>‹#›</a:t>
            </a:fld>
            <a:endParaRPr lang="en-US" dirty="0"/>
          </a:p>
        </p:txBody>
      </p:sp>
      <p:pic>
        <p:nvPicPr>
          <p:cNvPr id="5" name="Graphic 4">
            <a:extLst>
              <a:ext uri="{FF2B5EF4-FFF2-40B4-BE49-F238E27FC236}">
                <a16:creationId xmlns:a16="http://schemas.microsoft.com/office/drawing/2014/main" id="{8FF86CF8-613D-A641-71D3-347E3D71F3C2}"/>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499832" y="6413779"/>
            <a:ext cx="1466741" cy="291771"/>
          </a:xfrm>
          <a:prstGeom prst="rect">
            <a:avLst/>
          </a:prstGeom>
        </p:spPr>
      </p:pic>
    </p:spTree>
    <p:extLst>
      <p:ext uri="{BB962C8B-B14F-4D97-AF65-F5344CB8AC3E}">
        <p14:creationId xmlns:p14="http://schemas.microsoft.com/office/powerpoint/2010/main" val="2919010799"/>
      </p:ext>
    </p:extLst>
  </p:cSld>
  <p:clrMap bg1="lt1" tx1="dk1" bg2="lt2" tx2="dk2" accent1="accent1" accent2="accent2" accent3="accent3" accent4="accent4" accent5="accent5" accent6="accent6" hlink="hlink" folHlink="folHlink"/>
  <p:sldLayoutIdLst>
    <p:sldLayoutId id="2147483805" r:id="rId1"/>
    <p:sldLayoutId id="2147483807" r:id="rId2"/>
    <p:sldLayoutId id="2147483817" r:id="rId3"/>
    <p:sldLayoutId id="2147483777" r:id="rId4"/>
    <p:sldLayoutId id="2147483815" r:id="rId5"/>
    <p:sldLayoutId id="2147483818" r:id="rId6"/>
    <p:sldLayoutId id="2147483826" r:id="rId7"/>
    <p:sldLayoutId id="2147483827" r:id="rId8"/>
    <p:sldLayoutId id="2147483828" r:id="rId9"/>
    <p:sldLayoutId id="2147483829" r:id="rId10"/>
    <p:sldLayoutId id="2147483836" r:id="rId11"/>
    <p:sldLayoutId id="2147483837" r:id="rId12"/>
    <p:sldLayoutId id="2147483794" r:id="rId13"/>
    <p:sldLayoutId id="2147483797" r:id="rId14"/>
    <p:sldLayoutId id="2147483831" r:id="rId15"/>
    <p:sldLayoutId id="2147483821" r:id="rId16"/>
    <p:sldLayoutId id="2147483812" r:id="rId17"/>
    <p:sldLayoutId id="2147483813" r:id="rId18"/>
    <p:sldLayoutId id="2147483808" r:id="rId19"/>
    <p:sldLayoutId id="2147483833" r:id="rId20"/>
    <p:sldLayoutId id="2147483834" r:id="rId21"/>
    <p:sldLayoutId id="2147483835" r:id="rId22"/>
    <p:sldLayoutId id="2147483825" r:id="rId23"/>
    <p:sldLayoutId id="2147483838" r:id="rId24"/>
    <p:sldLayoutId id="2147483820" r:id="rId25"/>
    <p:sldLayoutId id="2147483830" r:id="rId26"/>
    <p:sldLayoutId id="2147483832" r:id="rId27"/>
    <p:sldLayoutId id="2147483822" r:id="rId28"/>
    <p:sldLayoutId id="2147483823" r:id="rId29"/>
    <p:sldLayoutId id="2147483819" r:id="rId30"/>
    <p:sldLayoutId id="2147483824" r:id="rId31"/>
    <p:sldLayoutId id="2147483811" r:id="rId32"/>
    <p:sldLayoutId id="2147483800" r:id="rId33"/>
    <p:sldLayoutId id="2147483810" r:id="rId34"/>
    <p:sldLayoutId id="2147483816" r:id="rId35"/>
    <p:sldLayoutId id="2147483814" r:id="rId36"/>
    <p:sldLayoutId id="2147483804" r:id="rId37"/>
  </p:sldLayoutIdLst>
  <p:hf hdr="0" ftr="0" dt="0"/>
  <p:txStyles>
    <p:titleStyle>
      <a:lvl1pPr algn="ctr" defTabSz="457200" rtl="0" eaLnBrk="1" latinLnBrk="0" hangingPunct="1">
        <a:spcBef>
          <a:spcPct val="0"/>
        </a:spcBef>
        <a:buNone/>
        <a:defRPr sz="3200" b="0" i="0" kern="1200">
          <a:solidFill>
            <a:srgbClr val="6FA287"/>
          </a:solidFill>
          <a:latin typeface="Domine" panose="02040503040403060204"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Work Sans Medium" pitchFamily="2"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Work Sans Medium" pitchFamily="2"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Work Sans Medium"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Work Sans Medium"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Work Sans Medium"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2337/dci23-0085" TargetMode="External"/><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hyperlink" Target="https://www.ahip.org/resources/florida-blue-innovation-in-diabetes-prevention"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diabetes.org/newsroom/new-data-from-diabetes-prevention-program-outcomes-study-shows-persistent-reduction-of-t2d-development-over-22-year-average-follow-up" TargetMode="External"/><Relationship Id="rId5" Type="http://schemas.openxmlformats.org/officeDocument/2006/relationships/hyperlink" Target="https://coveragetoolkit.org/wp-content/uploads/2018/04/New-CDC-DDT-National-DPP-article.pdf" TargetMode="External"/><Relationship Id="rId4" Type="http://schemas.openxmlformats.org/officeDocument/2006/relationships/hyperlink" Target="https://www.ncbi.nlm.nih.gov/pmc/articles/PMC1282458/"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diabetes-prevention/about-prediabetes-type-2/?CDC_AAref_Val=https://www.cdc.gov/diabetes/prevention/about-prediabetes.html"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nccd.cdc.gov/Toolkit/DiabetesImpact/Employer" TargetMode="External"/><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Text Placeholder 1">
            <a:extLst>
              <a:ext uri="{FF2B5EF4-FFF2-40B4-BE49-F238E27FC236}">
                <a16:creationId xmlns:a16="http://schemas.microsoft.com/office/drawing/2014/main" id="{DE68A0D6-F3FE-2D3C-0AD7-48FF7A4187F9}"/>
              </a:ext>
            </a:extLst>
          </p:cNvPr>
          <p:cNvSpPr>
            <a:spLocks noGrp="1"/>
          </p:cNvSpPr>
          <p:nvPr>
            <p:ph type="body" sz="quarter" idx="11"/>
          </p:nvPr>
        </p:nvSpPr>
        <p:spPr/>
        <p:txBody>
          <a:bodyPr/>
          <a:lstStyle/>
          <a:p>
            <a:r>
              <a:rPr lang="en-US" b="1" dirty="0"/>
              <a:t>Purpose: </a:t>
            </a:r>
            <a:r>
              <a:rPr lang="en-US" dirty="0"/>
              <a:t>Provide </a:t>
            </a:r>
            <a:r>
              <a:rPr lang="en-US" dirty="0" err="1"/>
              <a:t>Healm</a:t>
            </a:r>
            <a:r>
              <a:rPr lang="en-US" dirty="0"/>
              <a:t> users with a slide deck to help achieve leadership buy-in for coverage of the National Diabetes Prevention (National DPP) lifestyle change program. </a:t>
            </a:r>
          </a:p>
          <a:p>
            <a:r>
              <a:rPr lang="en-US" b="1" dirty="0"/>
              <a:t>Process: </a:t>
            </a:r>
            <a:r>
              <a:rPr lang="en-US" dirty="0"/>
              <a:t>Guides will customize this report template for their assigned employers who indicate they want a leadership report slide deck. </a:t>
            </a:r>
          </a:p>
          <a:p>
            <a:r>
              <a:rPr lang="en-US" b="1" dirty="0"/>
              <a:t>Collaborative:</a:t>
            </a:r>
            <a:r>
              <a:rPr lang="en-US" dirty="0"/>
              <a:t> Guides are encouraged to work closely with their employers and customize the deck to best meet each employer’s needs. </a:t>
            </a:r>
          </a:p>
        </p:txBody>
      </p:sp>
      <p:sp>
        <p:nvSpPr>
          <p:cNvPr id="18" name="Text Placeholder 17">
            <a:extLst>
              <a:ext uri="{FF2B5EF4-FFF2-40B4-BE49-F238E27FC236}">
                <a16:creationId xmlns:a16="http://schemas.microsoft.com/office/drawing/2014/main" id="{E2CB22EF-DCAF-D524-6408-C1248284B23D}"/>
              </a:ext>
            </a:extLst>
          </p:cNvPr>
          <p:cNvSpPr>
            <a:spLocks noGrp="1"/>
          </p:cNvSpPr>
          <p:nvPr>
            <p:ph type="body" sz="quarter" idx="10"/>
          </p:nvPr>
        </p:nvSpPr>
        <p:spPr/>
        <p:txBody>
          <a:bodyPr/>
          <a:lstStyle/>
          <a:p>
            <a:r>
              <a:rPr lang="en-US" dirty="0"/>
              <a:t>Purpose of Leadership Report</a:t>
            </a:r>
          </a:p>
        </p:txBody>
      </p:sp>
      <p:sp>
        <p:nvSpPr>
          <p:cNvPr id="3" name="Slide Number Placeholder 2">
            <a:extLst>
              <a:ext uri="{FF2B5EF4-FFF2-40B4-BE49-F238E27FC236}">
                <a16:creationId xmlns:a16="http://schemas.microsoft.com/office/drawing/2014/main" id="{215C368B-8FE1-5EA3-F977-958D4C890EF8}"/>
              </a:ext>
            </a:extLst>
          </p:cNvPr>
          <p:cNvSpPr>
            <a:spLocks noGrp="1"/>
          </p:cNvSpPr>
          <p:nvPr>
            <p:ph type="sldNum" sz="quarter" idx="4"/>
          </p:nvPr>
        </p:nvSpPr>
        <p:spPr/>
        <p:txBody>
          <a:bodyPr/>
          <a:lstStyle/>
          <a:p>
            <a:fld id="{90697F67-DBC2-5647-A4F3-F8F988D5EBAA}" type="slidenum">
              <a:rPr lang="en-US" smtClean="0"/>
              <a:pPr/>
              <a:t>1</a:t>
            </a:fld>
            <a:endParaRPr lang="en-US" dirty="0"/>
          </a:p>
        </p:txBody>
      </p:sp>
    </p:spTree>
    <p:extLst>
      <p:ext uri="{BB962C8B-B14F-4D97-AF65-F5344CB8AC3E}">
        <p14:creationId xmlns:p14="http://schemas.microsoft.com/office/powerpoint/2010/main" val="383661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ext Placeholder 1">
            <a:extLst>
              <a:ext uri="{FF2B5EF4-FFF2-40B4-BE49-F238E27FC236}">
                <a16:creationId xmlns:a16="http://schemas.microsoft.com/office/drawing/2014/main" id="{5B17DD60-252B-2EC0-A849-21212810D758}"/>
              </a:ext>
            </a:extLst>
          </p:cNvPr>
          <p:cNvSpPr>
            <a:spLocks noGrp="1"/>
          </p:cNvSpPr>
          <p:nvPr>
            <p:ph type="body" sz="quarter" idx="10"/>
          </p:nvPr>
        </p:nvSpPr>
        <p:spPr>
          <a:xfrm>
            <a:off x="1510329" y="653960"/>
            <a:ext cx="10256066" cy="924542"/>
          </a:xfrm>
        </p:spPr>
        <p:txBody>
          <a:bodyPr/>
          <a:lstStyle/>
          <a:p>
            <a:r>
              <a:rPr lang="en-US" dirty="0"/>
              <a:t>Costs Related to Type 2 Diabetes</a:t>
            </a:r>
          </a:p>
        </p:txBody>
      </p:sp>
      <p:sp>
        <p:nvSpPr>
          <p:cNvPr id="3" name="Text Placeholder 2">
            <a:extLst>
              <a:ext uri="{FF2B5EF4-FFF2-40B4-BE49-F238E27FC236}">
                <a16:creationId xmlns:a16="http://schemas.microsoft.com/office/drawing/2014/main" id="{7459DB8F-D8CE-5F5E-80D2-588D25B04E6D}"/>
              </a:ext>
            </a:extLst>
          </p:cNvPr>
          <p:cNvSpPr>
            <a:spLocks noGrp="1"/>
          </p:cNvSpPr>
          <p:nvPr>
            <p:ph type="body" sz="quarter" idx="11"/>
          </p:nvPr>
        </p:nvSpPr>
        <p:spPr>
          <a:xfrm>
            <a:off x="1509947" y="1344706"/>
            <a:ext cx="10256067" cy="4859334"/>
          </a:xfrm>
        </p:spPr>
        <p:txBody>
          <a:bodyPr/>
          <a:lstStyle/>
          <a:p>
            <a:r>
              <a:rPr lang="en-US" dirty="0"/>
              <a:t>If the employer is using their own data, use slides 11 or 12. </a:t>
            </a:r>
          </a:p>
          <a:p>
            <a:pPr lvl="1"/>
            <a:r>
              <a:rPr lang="en-US" dirty="0"/>
              <a:t>If they do not have access to absenteeism cost data, use slide 12.</a:t>
            </a:r>
          </a:p>
          <a:p>
            <a:r>
              <a:rPr lang="en-US" dirty="0"/>
              <a:t>If the employer is not using their own data, use slide 13.</a:t>
            </a:r>
          </a:p>
          <a:p>
            <a:r>
              <a:rPr lang="en-US" dirty="0"/>
              <a:t>If the employer is using their own data and formula to generate their projected costs, use slide 14. Indicate the sources of the costs they use, such as pharmacy and medical. Add the costs together to generate the total costs. Add notes, such as the source of the data or the formula the employer is using, as needed.</a:t>
            </a:r>
          </a:p>
        </p:txBody>
      </p:sp>
      <p:sp>
        <p:nvSpPr>
          <p:cNvPr id="4" name="Slide Number Placeholder 3">
            <a:extLst>
              <a:ext uri="{FF2B5EF4-FFF2-40B4-BE49-F238E27FC236}">
                <a16:creationId xmlns:a16="http://schemas.microsoft.com/office/drawing/2014/main" id="{F07FC1A2-D78B-EE99-892C-1FF3E07A41A6}"/>
              </a:ext>
            </a:extLst>
          </p:cNvPr>
          <p:cNvSpPr>
            <a:spLocks noGrp="1"/>
          </p:cNvSpPr>
          <p:nvPr>
            <p:ph type="sldNum" sz="quarter" idx="4"/>
          </p:nvPr>
        </p:nvSpPr>
        <p:spPr/>
        <p:txBody>
          <a:bodyPr/>
          <a:lstStyle/>
          <a:p>
            <a:fld id="{90697F67-DBC2-5647-A4F3-F8F988D5EBAA}"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53"/>
        <p:cNvGrpSpPr/>
        <p:nvPr/>
      </p:nvGrpSpPr>
      <p:grpSpPr>
        <a:xfrm>
          <a:off x="0" y="0"/>
          <a:ext cx="0" cy="0"/>
          <a:chOff x="0" y="0"/>
          <a:chExt cx="0" cy="0"/>
        </a:xfrm>
      </p:grpSpPr>
      <p:sp>
        <p:nvSpPr>
          <p:cNvPr id="19" name="Text Placeholder 18">
            <a:extLst>
              <a:ext uri="{FF2B5EF4-FFF2-40B4-BE49-F238E27FC236}">
                <a16:creationId xmlns:a16="http://schemas.microsoft.com/office/drawing/2014/main" id="{95E8473C-AAA3-B764-F7AE-7687844D7FED}"/>
              </a:ext>
            </a:extLst>
          </p:cNvPr>
          <p:cNvSpPr>
            <a:spLocks noGrp="1"/>
          </p:cNvSpPr>
          <p:nvPr>
            <p:ph type="body" sz="quarter" idx="10"/>
          </p:nvPr>
        </p:nvSpPr>
        <p:spPr/>
        <p:txBody>
          <a:bodyPr/>
          <a:lstStyle/>
          <a:p>
            <a:r>
              <a:rPr lang="en-US" dirty="0">
                <a:highlight>
                  <a:srgbClr val="00FFFF"/>
                </a:highlight>
              </a:rPr>
              <a:t>$X,XXX</a:t>
            </a:r>
          </a:p>
        </p:txBody>
      </p:sp>
      <p:sp>
        <p:nvSpPr>
          <p:cNvPr id="20" name="Text Placeholder 19">
            <a:extLst>
              <a:ext uri="{FF2B5EF4-FFF2-40B4-BE49-F238E27FC236}">
                <a16:creationId xmlns:a16="http://schemas.microsoft.com/office/drawing/2014/main" id="{11930724-D91A-FE0E-00D8-CAFDD55B5E51}"/>
              </a:ext>
            </a:extLst>
          </p:cNvPr>
          <p:cNvSpPr>
            <a:spLocks noGrp="1"/>
          </p:cNvSpPr>
          <p:nvPr>
            <p:ph type="body" sz="quarter" idx="11"/>
          </p:nvPr>
        </p:nvSpPr>
        <p:spPr/>
        <p:txBody>
          <a:bodyPr/>
          <a:lstStyle/>
          <a:p>
            <a:r>
              <a:rPr lang="en-US" dirty="0">
                <a:highlight>
                  <a:srgbClr val="00FFFF"/>
                </a:highlight>
              </a:rPr>
              <a:t>$X,XXX</a:t>
            </a:r>
          </a:p>
        </p:txBody>
      </p:sp>
      <p:sp>
        <p:nvSpPr>
          <p:cNvPr id="21" name="Text Placeholder 20">
            <a:extLst>
              <a:ext uri="{FF2B5EF4-FFF2-40B4-BE49-F238E27FC236}">
                <a16:creationId xmlns:a16="http://schemas.microsoft.com/office/drawing/2014/main" id="{905BE0E1-E4C1-629F-1404-7F410DACD326}"/>
              </a:ext>
            </a:extLst>
          </p:cNvPr>
          <p:cNvSpPr>
            <a:spLocks noGrp="1"/>
          </p:cNvSpPr>
          <p:nvPr>
            <p:ph type="body" sz="quarter" idx="12"/>
          </p:nvPr>
        </p:nvSpPr>
        <p:spPr/>
        <p:txBody>
          <a:bodyPr/>
          <a:lstStyle/>
          <a:p>
            <a:r>
              <a:rPr lang="en-US" dirty="0">
                <a:highlight>
                  <a:srgbClr val="00FFFF"/>
                </a:highlight>
              </a:rPr>
              <a:t>$X,XXX</a:t>
            </a:r>
          </a:p>
        </p:txBody>
      </p:sp>
      <p:sp>
        <p:nvSpPr>
          <p:cNvPr id="22" name="Text Placeholder 21">
            <a:extLst>
              <a:ext uri="{FF2B5EF4-FFF2-40B4-BE49-F238E27FC236}">
                <a16:creationId xmlns:a16="http://schemas.microsoft.com/office/drawing/2014/main" id="{D38A927B-856A-5FB6-5BF1-FF62708095F1}"/>
              </a:ext>
            </a:extLst>
          </p:cNvPr>
          <p:cNvSpPr>
            <a:spLocks noGrp="1"/>
          </p:cNvSpPr>
          <p:nvPr>
            <p:ph type="body" sz="quarter" idx="13"/>
          </p:nvPr>
        </p:nvSpPr>
        <p:spPr/>
        <p:txBody>
          <a:bodyPr/>
          <a:lstStyle/>
          <a:p>
            <a:r>
              <a:rPr lang="en-US" dirty="0">
                <a:highlight>
                  <a:srgbClr val="00FFFF"/>
                </a:highlight>
              </a:rPr>
              <a:t>$X,XXX</a:t>
            </a:r>
          </a:p>
        </p:txBody>
      </p:sp>
      <p:sp>
        <p:nvSpPr>
          <p:cNvPr id="23" name="Text Placeholder 22">
            <a:extLst>
              <a:ext uri="{FF2B5EF4-FFF2-40B4-BE49-F238E27FC236}">
                <a16:creationId xmlns:a16="http://schemas.microsoft.com/office/drawing/2014/main" id="{26F55EA9-2EDB-FEE3-E840-7E35926D0F6D}"/>
              </a:ext>
            </a:extLst>
          </p:cNvPr>
          <p:cNvSpPr>
            <a:spLocks noGrp="1"/>
          </p:cNvSpPr>
          <p:nvPr>
            <p:ph type="body" sz="quarter" idx="14"/>
          </p:nvPr>
        </p:nvSpPr>
        <p:spPr/>
        <p:txBody>
          <a:bodyPr tIns="91440" bIns="91440"/>
          <a:lstStyle/>
          <a:p>
            <a:r>
              <a:rPr lang="en-US" dirty="0">
                <a:sym typeface="Work Sans"/>
              </a:rPr>
              <a:t>At </a:t>
            </a:r>
            <a:r>
              <a:rPr lang="en-US" dirty="0">
                <a:highlight>
                  <a:srgbClr val="FFFF00"/>
                </a:highlight>
                <a:sym typeface="Work Sans"/>
              </a:rPr>
              <a:t>organization</a:t>
            </a:r>
            <a:r>
              <a:rPr lang="en-US" dirty="0">
                <a:sym typeface="Work Sans"/>
              </a:rPr>
              <a:t>, we spend the following on costs related to type 2 diabetes each year:</a:t>
            </a:r>
            <a:endParaRPr lang="en-US" dirty="0"/>
          </a:p>
        </p:txBody>
      </p:sp>
      <p:sp>
        <p:nvSpPr>
          <p:cNvPr id="2" name="Slide Number Placeholder 1">
            <a:extLst>
              <a:ext uri="{FF2B5EF4-FFF2-40B4-BE49-F238E27FC236}">
                <a16:creationId xmlns:a16="http://schemas.microsoft.com/office/drawing/2014/main" id="{26AB2556-1C0E-EEAA-CE09-818933119353}"/>
              </a:ext>
            </a:extLst>
          </p:cNvPr>
          <p:cNvSpPr>
            <a:spLocks noGrp="1"/>
          </p:cNvSpPr>
          <p:nvPr>
            <p:ph type="sldNum" sz="quarter" idx="4"/>
          </p:nvPr>
        </p:nvSpPr>
        <p:spPr/>
        <p:txBody>
          <a:bodyPr/>
          <a:lstStyle/>
          <a:p>
            <a:fld id="{90697F67-DBC2-5647-A4F3-F8F988D5EBAA}"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85"/>
        <p:cNvGrpSpPr/>
        <p:nvPr/>
      </p:nvGrpSpPr>
      <p:grpSpPr>
        <a:xfrm>
          <a:off x="0" y="0"/>
          <a:ext cx="0" cy="0"/>
          <a:chOff x="0" y="0"/>
          <a:chExt cx="0" cy="0"/>
        </a:xfrm>
      </p:grpSpPr>
      <p:sp>
        <p:nvSpPr>
          <p:cNvPr id="5" name="Text Placeholder 4">
            <a:extLst>
              <a:ext uri="{FF2B5EF4-FFF2-40B4-BE49-F238E27FC236}">
                <a16:creationId xmlns:a16="http://schemas.microsoft.com/office/drawing/2014/main" id="{8A4CB7C7-9206-6735-1DE7-E520039979C9}"/>
              </a:ext>
            </a:extLst>
          </p:cNvPr>
          <p:cNvSpPr>
            <a:spLocks noGrp="1"/>
          </p:cNvSpPr>
          <p:nvPr>
            <p:ph type="body" sz="quarter" idx="14"/>
          </p:nvPr>
        </p:nvSpPr>
        <p:spPr/>
        <p:txBody>
          <a:bodyPr/>
          <a:lstStyle/>
          <a:p>
            <a:r>
              <a:rPr lang="en-US" dirty="0">
                <a:sym typeface="Work Sans"/>
              </a:rPr>
              <a:t>At </a:t>
            </a:r>
            <a:r>
              <a:rPr lang="en-US" dirty="0">
                <a:highlight>
                  <a:srgbClr val="FFFF00"/>
                </a:highlight>
                <a:sym typeface="Work Sans"/>
              </a:rPr>
              <a:t>organization</a:t>
            </a:r>
            <a:r>
              <a:rPr lang="en-US" dirty="0">
                <a:sym typeface="Work Sans"/>
              </a:rPr>
              <a:t>, we spend the following on costs related to type 2 diabetes each year:</a:t>
            </a:r>
            <a:endParaRPr lang="en-US" dirty="0"/>
          </a:p>
        </p:txBody>
      </p:sp>
      <p:sp>
        <p:nvSpPr>
          <p:cNvPr id="6" name="Slide Number Placeholder 5">
            <a:extLst>
              <a:ext uri="{FF2B5EF4-FFF2-40B4-BE49-F238E27FC236}">
                <a16:creationId xmlns:a16="http://schemas.microsoft.com/office/drawing/2014/main" id="{456A6106-44FB-83E4-CA95-6325B28DBD67}"/>
              </a:ext>
            </a:extLst>
          </p:cNvPr>
          <p:cNvSpPr>
            <a:spLocks noGrp="1"/>
          </p:cNvSpPr>
          <p:nvPr>
            <p:ph type="sldNum" sz="quarter" idx="4"/>
          </p:nvPr>
        </p:nvSpPr>
        <p:spPr/>
        <p:txBody>
          <a:bodyPr/>
          <a:lstStyle/>
          <a:p>
            <a:fld id="{90697F67-DBC2-5647-A4F3-F8F988D5EBAA}" type="slidenum">
              <a:rPr lang="en-US" smtClean="0"/>
              <a:pPr/>
              <a:t>12</a:t>
            </a:fld>
            <a:endParaRPr lang="en-US" dirty="0"/>
          </a:p>
        </p:txBody>
      </p:sp>
      <p:sp>
        <p:nvSpPr>
          <p:cNvPr id="8" name="Text Placeholder 7">
            <a:extLst>
              <a:ext uri="{FF2B5EF4-FFF2-40B4-BE49-F238E27FC236}">
                <a16:creationId xmlns:a16="http://schemas.microsoft.com/office/drawing/2014/main" id="{37B185E9-836A-E305-02EC-C1A63FF5A9CA}"/>
              </a:ext>
            </a:extLst>
          </p:cNvPr>
          <p:cNvSpPr>
            <a:spLocks noGrp="1"/>
          </p:cNvSpPr>
          <p:nvPr>
            <p:ph type="body" sz="quarter" idx="11"/>
          </p:nvPr>
        </p:nvSpPr>
        <p:spPr/>
        <p:txBody>
          <a:bodyPr/>
          <a:lstStyle/>
          <a:p>
            <a:r>
              <a:rPr lang="en-US" dirty="0">
                <a:highlight>
                  <a:srgbClr val="00FFFF"/>
                </a:highlight>
              </a:rPr>
              <a:t>$X,XXX</a:t>
            </a:r>
          </a:p>
        </p:txBody>
      </p:sp>
      <p:sp>
        <p:nvSpPr>
          <p:cNvPr id="10" name="Text Placeholder 9">
            <a:extLst>
              <a:ext uri="{FF2B5EF4-FFF2-40B4-BE49-F238E27FC236}">
                <a16:creationId xmlns:a16="http://schemas.microsoft.com/office/drawing/2014/main" id="{8E248556-5955-D65E-B1EB-0ED60A4A4F70}"/>
              </a:ext>
            </a:extLst>
          </p:cNvPr>
          <p:cNvSpPr>
            <a:spLocks noGrp="1"/>
          </p:cNvSpPr>
          <p:nvPr>
            <p:ph type="body" sz="quarter" idx="12"/>
          </p:nvPr>
        </p:nvSpPr>
        <p:spPr/>
        <p:txBody>
          <a:bodyPr/>
          <a:lstStyle/>
          <a:p>
            <a:r>
              <a:rPr lang="en-US" dirty="0">
                <a:highlight>
                  <a:srgbClr val="00FFFF"/>
                </a:highlight>
              </a:rPr>
              <a:t>$X,XXX</a:t>
            </a:r>
          </a:p>
        </p:txBody>
      </p:sp>
      <p:sp>
        <p:nvSpPr>
          <p:cNvPr id="12" name="Text Placeholder 11">
            <a:extLst>
              <a:ext uri="{FF2B5EF4-FFF2-40B4-BE49-F238E27FC236}">
                <a16:creationId xmlns:a16="http://schemas.microsoft.com/office/drawing/2014/main" id="{C3CC06FB-AC5A-2774-7922-4BAA99EF5CF9}"/>
              </a:ext>
            </a:extLst>
          </p:cNvPr>
          <p:cNvSpPr>
            <a:spLocks noGrp="1"/>
          </p:cNvSpPr>
          <p:nvPr>
            <p:ph type="body" sz="quarter" idx="13"/>
          </p:nvPr>
        </p:nvSpPr>
        <p:spPr/>
        <p:txBody>
          <a:bodyPr/>
          <a:lstStyle/>
          <a:p>
            <a:r>
              <a:rPr lang="en-US" dirty="0">
                <a:highlight>
                  <a:srgbClr val="00FFFF"/>
                </a:highlight>
              </a:rPr>
              <a:t>$X,XXX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312"/>
        <p:cNvGrpSpPr/>
        <p:nvPr/>
      </p:nvGrpSpPr>
      <p:grpSpPr>
        <a:xfrm>
          <a:off x="0" y="0"/>
          <a:ext cx="0" cy="0"/>
          <a:chOff x="0" y="0"/>
          <a:chExt cx="0" cy="0"/>
        </a:xfrm>
      </p:grpSpPr>
      <p:sp>
        <p:nvSpPr>
          <p:cNvPr id="6" name="Text Placeholder 5">
            <a:extLst>
              <a:ext uri="{FF2B5EF4-FFF2-40B4-BE49-F238E27FC236}">
                <a16:creationId xmlns:a16="http://schemas.microsoft.com/office/drawing/2014/main" id="{A8C05782-B912-193E-135B-6B6937A0A695}"/>
              </a:ext>
            </a:extLst>
          </p:cNvPr>
          <p:cNvSpPr>
            <a:spLocks noGrp="1"/>
          </p:cNvSpPr>
          <p:nvPr>
            <p:ph type="body" sz="quarter" idx="10"/>
          </p:nvPr>
        </p:nvSpPr>
        <p:spPr>
          <a:xfrm>
            <a:off x="7339569" y="2504661"/>
            <a:ext cx="3637612" cy="1141901"/>
          </a:xfrm>
        </p:spPr>
        <p:txBody>
          <a:bodyPr/>
          <a:lstStyle/>
          <a:p>
            <a:pPr lvl="0" algn="ctr"/>
            <a:r>
              <a:rPr lang="en-US" sz="2000" dirty="0">
                <a:highlight>
                  <a:srgbClr val="FFFF00"/>
                </a:highlight>
                <a:latin typeface="Domine" panose="02040503040403060204" pitchFamily="18" charset="0"/>
                <a:sym typeface="Work Sans"/>
              </a:rPr>
              <a:t>Organization</a:t>
            </a:r>
            <a:r>
              <a:rPr lang="en-US" sz="2000" dirty="0">
                <a:latin typeface="Domine" panose="02040503040403060204" pitchFamily="18" charset="0"/>
                <a:sym typeface="Work Sans"/>
              </a:rPr>
              <a:t> is potentially spending </a:t>
            </a:r>
            <a:endParaRPr lang="en-US" sz="2000" dirty="0">
              <a:latin typeface="Domine" panose="02040503040403060204" pitchFamily="18" charset="0"/>
            </a:endParaRPr>
          </a:p>
        </p:txBody>
      </p:sp>
      <p:sp>
        <p:nvSpPr>
          <p:cNvPr id="7" name="Text Placeholder 6">
            <a:extLst>
              <a:ext uri="{FF2B5EF4-FFF2-40B4-BE49-F238E27FC236}">
                <a16:creationId xmlns:a16="http://schemas.microsoft.com/office/drawing/2014/main" id="{84820DFB-DB9B-4FEF-E69B-D1ED11536C2B}"/>
              </a:ext>
            </a:extLst>
          </p:cNvPr>
          <p:cNvSpPr>
            <a:spLocks noGrp="1"/>
          </p:cNvSpPr>
          <p:nvPr>
            <p:ph type="body" sz="quarter" idx="11"/>
          </p:nvPr>
        </p:nvSpPr>
        <p:spPr>
          <a:xfrm>
            <a:off x="7627938" y="4014788"/>
            <a:ext cx="3132137" cy="993775"/>
          </a:xfrm>
        </p:spPr>
        <p:txBody>
          <a:bodyPr>
            <a:normAutofit fontScale="92500"/>
          </a:bodyPr>
          <a:lstStyle/>
          <a:p>
            <a:r>
              <a:rPr lang="en-US" dirty="0">
                <a:highlight>
                  <a:srgbClr val="00FFFF"/>
                </a:highlight>
                <a:sym typeface="Work Sans"/>
              </a:rPr>
              <a:t>$ [estimated number of employees with type 2 diabetes x $19,736]</a:t>
            </a:r>
          </a:p>
        </p:txBody>
      </p:sp>
      <p:sp>
        <p:nvSpPr>
          <p:cNvPr id="13" name="Text Placeholder 12">
            <a:extLst>
              <a:ext uri="{FF2B5EF4-FFF2-40B4-BE49-F238E27FC236}">
                <a16:creationId xmlns:a16="http://schemas.microsoft.com/office/drawing/2014/main" id="{ABE01F53-AD41-14D5-0B5D-F8538B582C36}"/>
              </a:ext>
            </a:extLst>
          </p:cNvPr>
          <p:cNvSpPr>
            <a:spLocks noGrp="1"/>
          </p:cNvSpPr>
          <p:nvPr>
            <p:ph type="body" sz="quarter" idx="12"/>
          </p:nvPr>
        </p:nvSpPr>
        <p:spPr/>
        <p:txBody>
          <a:bodyPr/>
          <a:lstStyle/>
          <a:p>
            <a:pPr marL="228600" marR="0" lvl="0" indent="-228600" algn="l" rtl="0">
              <a:lnSpc>
                <a:spcPct val="90000"/>
              </a:lnSpc>
              <a:spcBef>
                <a:spcPts val="0"/>
              </a:spcBef>
              <a:spcAft>
                <a:spcPts val="1500"/>
              </a:spcAft>
              <a:buClr>
                <a:srgbClr val="002855"/>
              </a:buClr>
              <a:buSzPts val="2000"/>
              <a:buFont typeface="Arial"/>
              <a:buChar char="•"/>
            </a:pPr>
            <a:r>
              <a:rPr lang="en-US" sz="2000" b="1" dirty="0">
                <a:solidFill>
                  <a:srgbClr val="002855"/>
                </a:solidFill>
                <a:latin typeface="Work Sans"/>
                <a:ea typeface="Work Sans"/>
                <a:cs typeface="Work Sans"/>
                <a:sym typeface="Work Sans"/>
              </a:rPr>
              <a:t>More than 11.6%</a:t>
            </a:r>
            <a:r>
              <a:rPr lang="en-US" sz="2000" dirty="0">
                <a:solidFill>
                  <a:srgbClr val="002855"/>
                </a:solidFill>
                <a:latin typeface="Work Sans"/>
                <a:ea typeface="Work Sans"/>
                <a:cs typeface="Work Sans"/>
                <a:sym typeface="Work Sans"/>
              </a:rPr>
              <a:t> of U.S. adults have type 2 diabetes.</a:t>
            </a:r>
          </a:p>
          <a:p>
            <a:pPr marL="228600" marR="0" lvl="0" indent="-228600" algn="l" rtl="0">
              <a:lnSpc>
                <a:spcPct val="90000"/>
              </a:lnSpc>
              <a:spcBef>
                <a:spcPts val="0"/>
              </a:spcBef>
              <a:spcAft>
                <a:spcPts val="1500"/>
              </a:spcAft>
              <a:buClr>
                <a:srgbClr val="002855"/>
              </a:buClr>
              <a:buSzPts val="2000"/>
              <a:buFont typeface="Arial"/>
              <a:buChar char="•"/>
            </a:pPr>
            <a:r>
              <a:rPr lang="en-US" sz="2000" dirty="0">
                <a:solidFill>
                  <a:srgbClr val="002855"/>
                </a:solidFill>
                <a:latin typeface="Work Sans"/>
                <a:ea typeface="Work Sans"/>
                <a:cs typeface="Work Sans"/>
                <a:sym typeface="Work Sans"/>
              </a:rPr>
              <a:t>We estimate that </a:t>
            </a:r>
            <a:r>
              <a:rPr lang="en-US" sz="2000" dirty="0">
                <a:solidFill>
                  <a:srgbClr val="002855"/>
                </a:solidFill>
                <a:highlight>
                  <a:srgbClr val="00FFFF"/>
                </a:highlight>
                <a:latin typeface="Work Sans"/>
                <a:ea typeface="Work Sans"/>
                <a:cs typeface="Work Sans"/>
                <a:sym typeface="Work Sans"/>
              </a:rPr>
              <a:t>11.6% x workforce population </a:t>
            </a:r>
            <a:r>
              <a:rPr lang="en-US" sz="2000" dirty="0">
                <a:solidFill>
                  <a:srgbClr val="002855"/>
                </a:solidFill>
                <a:latin typeface="Work Sans"/>
                <a:ea typeface="Work Sans"/>
                <a:cs typeface="Work Sans"/>
                <a:sym typeface="Work Sans"/>
              </a:rPr>
              <a:t>of our employees have type 2 diabetes. </a:t>
            </a:r>
          </a:p>
          <a:p>
            <a:pPr marL="228600" marR="0" lvl="0" indent="-228600" algn="l" rtl="0">
              <a:lnSpc>
                <a:spcPct val="90000"/>
              </a:lnSpc>
              <a:spcBef>
                <a:spcPts val="0"/>
              </a:spcBef>
              <a:spcAft>
                <a:spcPts val="1500"/>
              </a:spcAft>
              <a:buClr>
                <a:srgbClr val="002855"/>
              </a:buClr>
              <a:buSzPts val="2000"/>
              <a:buFont typeface="Arial"/>
              <a:buChar char="•"/>
            </a:pPr>
            <a:r>
              <a:rPr lang="en-US" sz="2000" dirty="0">
                <a:solidFill>
                  <a:srgbClr val="002855"/>
                </a:solidFill>
                <a:latin typeface="Work Sans"/>
                <a:ea typeface="Work Sans"/>
                <a:cs typeface="Work Sans"/>
                <a:sym typeface="Work Sans"/>
              </a:rPr>
              <a:t>People with diagnosed diabetes incur an average cost of </a:t>
            </a:r>
            <a:r>
              <a:rPr lang="en-US" sz="2000" b="1" dirty="0">
                <a:solidFill>
                  <a:srgbClr val="002855"/>
                </a:solidFill>
                <a:latin typeface="Work Sans"/>
                <a:ea typeface="Work Sans"/>
                <a:cs typeface="Work Sans"/>
                <a:sym typeface="Work Sans"/>
              </a:rPr>
              <a:t>$19,736</a:t>
            </a:r>
            <a:r>
              <a:rPr lang="en-US" sz="2000" dirty="0">
                <a:solidFill>
                  <a:srgbClr val="002855"/>
                </a:solidFill>
                <a:latin typeface="Work Sans"/>
                <a:ea typeface="Work Sans"/>
                <a:cs typeface="Work Sans"/>
                <a:sym typeface="Work Sans"/>
              </a:rPr>
              <a:t> a year in medical expenditures, which is about </a:t>
            </a:r>
            <a:r>
              <a:rPr lang="en-US" sz="2000" b="1" dirty="0">
                <a:solidFill>
                  <a:srgbClr val="002855"/>
                </a:solidFill>
                <a:latin typeface="Work Sans"/>
                <a:ea typeface="Work Sans"/>
                <a:cs typeface="Work Sans"/>
                <a:sym typeface="Work Sans"/>
              </a:rPr>
              <a:t>2.6 times higher</a:t>
            </a:r>
            <a:r>
              <a:rPr lang="en-US" sz="2000" dirty="0">
                <a:solidFill>
                  <a:srgbClr val="002855"/>
                </a:solidFill>
                <a:latin typeface="Work Sans"/>
                <a:ea typeface="Work Sans"/>
                <a:cs typeface="Work Sans"/>
                <a:sym typeface="Work Sans"/>
              </a:rPr>
              <a:t> than the average cost for people without diabetes.</a:t>
            </a:r>
            <a:endParaRPr lang="en-US" dirty="0">
              <a:solidFill>
                <a:srgbClr val="002855"/>
              </a:solidFill>
            </a:endParaRPr>
          </a:p>
        </p:txBody>
      </p:sp>
      <p:sp>
        <p:nvSpPr>
          <p:cNvPr id="2" name="TextBox 1">
            <a:extLst>
              <a:ext uri="{FF2B5EF4-FFF2-40B4-BE49-F238E27FC236}">
                <a16:creationId xmlns:a16="http://schemas.microsoft.com/office/drawing/2014/main" id="{E011C023-FB32-13C7-2419-D2A9F4943C23}"/>
              </a:ext>
            </a:extLst>
          </p:cNvPr>
          <p:cNvSpPr txBox="1"/>
          <p:nvPr/>
        </p:nvSpPr>
        <p:spPr>
          <a:xfrm>
            <a:off x="2504661" y="6369422"/>
            <a:ext cx="67321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latin typeface="Work Sans"/>
                <a:ea typeface="Work Sans"/>
                <a:cs typeface="Work Sans"/>
                <a:sym typeface="Work Sans"/>
              </a:rPr>
              <a:t>Source: Parker, E. D., Lin, J., Mahoney, T., Ume, N., Yang, G., </a:t>
            </a:r>
            <a:r>
              <a:rPr lang="en-US" sz="1000" dirty="0" err="1">
                <a:latin typeface="Work Sans"/>
                <a:ea typeface="Work Sans"/>
                <a:cs typeface="Work Sans"/>
                <a:sym typeface="Work Sans"/>
              </a:rPr>
              <a:t>Gabbay</a:t>
            </a:r>
            <a:r>
              <a:rPr lang="en-US" sz="1000" dirty="0">
                <a:latin typeface="Work Sans"/>
                <a:ea typeface="Work Sans"/>
                <a:cs typeface="Work Sans"/>
                <a:sym typeface="Work Sans"/>
              </a:rPr>
              <a:t>, R. A., ... &amp; </a:t>
            </a:r>
            <a:r>
              <a:rPr lang="en-US" sz="1000" dirty="0" err="1">
                <a:latin typeface="Work Sans"/>
                <a:ea typeface="Work Sans"/>
                <a:cs typeface="Work Sans"/>
                <a:sym typeface="Work Sans"/>
              </a:rPr>
              <a:t>Bannuru</a:t>
            </a:r>
            <a:r>
              <a:rPr lang="en-US" sz="1000" dirty="0">
                <a:latin typeface="Work Sans"/>
                <a:ea typeface="Work Sans"/>
                <a:cs typeface="Work Sans"/>
                <a:sym typeface="Work Sans"/>
              </a:rPr>
              <a:t>, R. R. (2023). Economic costs of diabetes in the US in 2022. </a:t>
            </a:r>
            <a:r>
              <a:rPr lang="en-US" sz="1000" i="1" dirty="0">
                <a:latin typeface="Work Sans"/>
                <a:ea typeface="Work Sans"/>
                <a:cs typeface="Work Sans"/>
                <a:sym typeface="Work Sans"/>
              </a:rPr>
              <a:t>Diabetes Care</a:t>
            </a:r>
            <a:r>
              <a:rPr lang="en-US" sz="1000" dirty="0">
                <a:latin typeface="Work Sans"/>
                <a:ea typeface="Work Sans"/>
                <a:cs typeface="Work Sans"/>
                <a:sym typeface="Work Sans"/>
              </a:rPr>
              <a:t>. </a:t>
            </a:r>
            <a:r>
              <a:rPr lang="en-US" sz="1000" u="sng" dirty="0">
                <a:solidFill>
                  <a:schemeClr val="hlink"/>
                </a:solidFill>
                <a:latin typeface="Work Sans"/>
                <a:ea typeface="Work Sans"/>
                <a:cs typeface="Work Sans"/>
                <a:sym typeface="Work Sans"/>
                <a:hlinkClick r:id="rId3"/>
              </a:rPr>
              <a:t>https://doi.org/10.2337/dci23-0085</a:t>
            </a:r>
            <a:r>
              <a:rPr lang="en-US" sz="1000" dirty="0">
                <a:latin typeface="Work Sans"/>
                <a:ea typeface="Work Sans"/>
                <a:cs typeface="Work Sans"/>
                <a:sym typeface="Work Sans"/>
              </a:rPr>
              <a:t>.</a:t>
            </a:r>
            <a:endParaRPr lang="en-US" sz="1000" dirty="0"/>
          </a:p>
        </p:txBody>
      </p:sp>
      <p:sp>
        <p:nvSpPr>
          <p:cNvPr id="3" name="Slide Number Placeholder 2">
            <a:extLst>
              <a:ext uri="{FF2B5EF4-FFF2-40B4-BE49-F238E27FC236}">
                <a16:creationId xmlns:a16="http://schemas.microsoft.com/office/drawing/2014/main" id="{01BF8BF8-B165-78B3-C4BB-DA51BA38E72C}"/>
              </a:ext>
            </a:extLst>
          </p:cNvPr>
          <p:cNvSpPr>
            <a:spLocks noGrp="1"/>
          </p:cNvSpPr>
          <p:nvPr>
            <p:ph type="sldNum" sz="quarter" idx="4"/>
          </p:nvPr>
        </p:nvSpPr>
        <p:spPr/>
        <p:txBody>
          <a:bodyPr/>
          <a:lstStyle/>
          <a:p>
            <a:fld id="{90697F67-DBC2-5647-A4F3-F8F988D5EBAA}"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4"/>
          <p:cNvSpPr txBox="1">
            <a:spLocks noGrp="1"/>
          </p:cNvSpPr>
          <p:nvPr>
            <p:ph type="body" sz="quarter" idx="10"/>
          </p:nvPr>
        </p:nvSpPr>
        <p:spPr>
          <a:xfrm>
            <a:off x="841375" y="1993901"/>
            <a:ext cx="10921134" cy="646171"/>
          </a:xfrm>
          <a:noFill/>
          <a:ln>
            <a:noFill/>
          </a:ln>
        </p:spPr>
        <p:txBody>
          <a:bodyPr spcFirstLastPara="1" wrap="square" lIns="91425" tIns="45700" rIns="91425" bIns="45700" anchor="t" anchorCtr="0">
            <a:noAutofit/>
          </a:bodyPr>
          <a:lstStyle/>
          <a:p>
            <a:pPr lvl="0"/>
            <a:r>
              <a:rPr lang="en-US" dirty="0">
                <a:sym typeface="Work Sans"/>
              </a:rPr>
              <a:t>At </a:t>
            </a:r>
            <a:r>
              <a:rPr lang="en-US" dirty="0">
                <a:highlight>
                  <a:srgbClr val="FFFF00"/>
                </a:highlight>
                <a:sym typeface="Work Sans"/>
              </a:rPr>
              <a:t>organization</a:t>
            </a:r>
            <a:r>
              <a:rPr lang="en-US" dirty="0">
                <a:sym typeface="Work Sans"/>
              </a:rPr>
              <a:t>, we spend the following on costs related to type 2 diabetes each year:</a:t>
            </a:r>
            <a:endParaRPr lang="en-US" dirty="0"/>
          </a:p>
        </p:txBody>
      </p:sp>
      <p:graphicFrame>
        <p:nvGraphicFramePr>
          <p:cNvPr id="4" name="Content Placeholder 4">
            <a:extLst>
              <a:ext uri="{FF2B5EF4-FFF2-40B4-BE49-F238E27FC236}">
                <a16:creationId xmlns:a16="http://schemas.microsoft.com/office/drawing/2014/main" id="{CA0797EA-5F7D-37AC-4968-22E91EF46AB1}"/>
              </a:ext>
            </a:extLst>
          </p:cNvPr>
          <p:cNvGraphicFramePr>
            <a:graphicFrameLocks/>
          </p:cNvGraphicFramePr>
          <p:nvPr>
            <p:extLst>
              <p:ext uri="{D42A27DB-BD31-4B8C-83A1-F6EECF244321}">
                <p14:modId xmlns:p14="http://schemas.microsoft.com/office/powerpoint/2010/main" val="1955740125"/>
              </p:ext>
            </p:extLst>
          </p:nvPr>
        </p:nvGraphicFramePr>
        <p:xfrm>
          <a:off x="914400" y="2580468"/>
          <a:ext cx="10513227" cy="2657868"/>
        </p:xfrm>
        <a:graphic>
          <a:graphicData uri="http://schemas.openxmlformats.org/drawingml/2006/table">
            <a:tbl>
              <a:tblPr firstRow="1" bandRow="1">
                <a:tableStyleId>{5C22544A-7EE6-4342-B048-85BDC9FD1C3A}</a:tableStyleId>
              </a:tblPr>
              <a:tblGrid>
                <a:gridCol w="3504409">
                  <a:extLst>
                    <a:ext uri="{9D8B030D-6E8A-4147-A177-3AD203B41FA5}">
                      <a16:colId xmlns:a16="http://schemas.microsoft.com/office/drawing/2014/main" val="2633138561"/>
                    </a:ext>
                  </a:extLst>
                </a:gridCol>
                <a:gridCol w="3504409">
                  <a:extLst>
                    <a:ext uri="{9D8B030D-6E8A-4147-A177-3AD203B41FA5}">
                      <a16:colId xmlns:a16="http://schemas.microsoft.com/office/drawing/2014/main" val="3944252471"/>
                    </a:ext>
                  </a:extLst>
                </a:gridCol>
                <a:gridCol w="3504409">
                  <a:extLst>
                    <a:ext uri="{9D8B030D-6E8A-4147-A177-3AD203B41FA5}">
                      <a16:colId xmlns:a16="http://schemas.microsoft.com/office/drawing/2014/main" val="1310380406"/>
                    </a:ext>
                  </a:extLst>
                </a:gridCol>
              </a:tblGrid>
              <a:tr h="182880">
                <a:tc>
                  <a:txBody>
                    <a:bodyPr/>
                    <a:lstStyle/>
                    <a:p>
                      <a:pPr algn="ctr"/>
                      <a:endParaRPr lang="en-US" sz="600" b="1" i="0" dirty="0">
                        <a:solidFill>
                          <a:schemeClr val="tx1"/>
                        </a:solidFill>
                        <a:highlight>
                          <a:srgbClr val="FFFF00"/>
                        </a:highlight>
                        <a:latin typeface="Work Sans SemiBold" pitchFamily="2" charset="77"/>
                        <a:ea typeface="Open Sans" panose="020B0606030504020204" pitchFamily="34" charset="0"/>
                        <a:cs typeface="Open Sans" panose="020B0606030504020204" pitchFamily="34" charset="0"/>
                      </a:endParaRPr>
                    </a:p>
                  </a:txBody>
                  <a:tcPr anchor="ctr">
                    <a:solidFill>
                      <a:srgbClr val="002855"/>
                    </a:solidFill>
                  </a:tcPr>
                </a:tc>
                <a:tc>
                  <a:txBody>
                    <a:bodyPr/>
                    <a:lstStyle/>
                    <a:p>
                      <a:pPr algn="ctr"/>
                      <a:endParaRPr lang="en-US" sz="600" b="1" i="0" dirty="0">
                        <a:solidFill>
                          <a:schemeClr val="tx1"/>
                        </a:solidFill>
                        <a:highlight>
                          <a:srgbClr val="FFFF00"/>
                        </a:highlight>
                        <a:latin typeface="Work Sans SemiBold" pitchFamily="2" charset="77"/>
                        <a:ea typeface="Open Sans" panose="020B0606030504020204" pitchFamily="34" charset="0"/>
                        <a:cs typeface="Open Sans" panose="020B0606030504020204" pitchFamily="34" charset="0"/>
                      </a:endParaRPr>
                    </a:p>
                  </a:txBody>
                  <a:tcPr anchor="ctr">
                    <a:solidFill>
                      <a:srgbClr val="002855"/>
                    </a:solidFill>
                  </a:tcPr>
                </a:tc>
                <a:tc>
                  <a:txBody>
                    <a:bodyPr/>
                    <a:lstStyle/>
                    <a:p>
                      <a:pPr algn="ctr"/>
                      <a:endParaRPr lang="en-US" sz="600" b="1" i="0" dirty="0">
                        <a:solidFill>
                          <a:schemeClr val="tx1"/>
                        </a:solidFill>
                        <a:highlight>
                          <a:srgbClr val="FFFF00"/>
                        </a:highlight>
                        <a:latin typeface="Work Sans SemiBold" pitchFamily="2" charset="77"/>
                        <a:ea typeface="Open Sans" panose="020B0606030504020204" pitchFamily="34" charset="0"/>
                        <a:cs typeface="Open Sans" panose="020B0606030504020204" pitchFamily="34" charset="0"/>
                      </a:endParaRPr>
                    </a:p>
                  </a:txBody>
                  <a:tcPr anchor="ctr">
                    <a:solidFill>
                      <a:srgbClr val="002855"/>
                    </a:solidFill>
                  </a:tcPr>
                </a:tc>
                <a:extLst>
                  <a:ext uri="{0D108BD9-81ED-4DB2-BD59-A6C34878D82A}">
                    <a16:rowId xmlns:a16="http://schemas.microsoft.com/office/drawing/2014/main" val="182882758"/>
                  </a:ext>
                </a:extLst>
              </a:tr>
              <a:tr h="1237494">
                <a:tc>
                  <a:txBody>
                    <a:bodyPr/>
                    <a:lstStyle/>
                    <a:p>
                      <a:pPr algn="ctr"/>
                      <a:r>
                        <a:rPr lang="en-US" sz="1600" b="1" i="0" dirty="0">
                          <a:solidFill>
                            <a:schemeClr val="tx1"/>
                          </a:solidFill>
                          <a:highlight>
                            <a:srgbClr val="FFFF00"/>
                          </a:highlight>
                          <a:latin typeface="Work Sans SemiBold" pitchFamily="2" charset="77"/>
                          <a:ea typeface="Open Sans" panose="020B0606030504020204" pitchFamily="34" charset="0"/>
                          <a:cs typeface="Open Sans" panose="020B0606030504020204" pitchFamily="34" charset="0"/>
                        </a:rPr>
                        <a:t>Source of costs</a:t>
                      </a:r>
                    </a:p>
                  </a:txBody>
                  <a:tcPr anchor="ctr">
                    <a:solidFill>
                      <a:schemeClr val="bg2">
                        <a:lumMod val="20000"/>
                        <a:lumOff val="80000"/>
                      </a:schemeClr>
                    </a:solidFill>
                  </a:tcPr>
                </a:tc>
                <a:tc>
                  <a:txBody>
                    <a:bodyPr/>
                    <a:lstStyle/>
                    <a:p>
                      <a:pPr algn="ctr"/>
                      <a:r>
                        <a:rPr lang="en-US" sz="1600" b="1" i="0" dirty="0">
                          <a:solidFill>
                            <a:schemeClr val="tx1"/>
                          </a:solidFill>
                          <a:highlight>
                            <a:srgbClr val="FFFF00"/>
                          </a:highlight>
                          <a:latin typeface="Work Sans SemiBold" pitchFamily="2" charset="77"/>
                          <a:ea typeface="Open Sans" panose="020B0606030504020204" pitchFamily="34" charset="0"/>
                          <a:cs typeface="Open Sans" panose="020B0606030504020204" pitchFamily="34" charset="0"/>
                        </a:rPr>
                        <a:t>Source of costs</a:t>
                      </a:r>
                    </a:p>
                  </a:txBody>
                  <a:tcPr anchor="ctr">
                    <a:solidFill>
                      <a:schemeClr val="bg2">
                        <a:lumMod val="20000"/>
                        <a:lumOff val="80000"/>
                      </a:schemeClr>
                    </a:solidFill>
                  </a:tcPr>
                </a:tc>
                <a:tc>
                  <a:txBody>
                    <a:bodyPr/>
                    <a:lstStyle/>
                    <a:p>
                      <a:pPr algn="ctr"/>
                      <a:r>
                        <a:rPr lang="en-US" sz="1600" b="1" i="0" dirty="0">
                          <a:solidFill>
                            <a:schemeClr val="tx1"/>
                          </a:solidFill>
                          <a:highlight>
                            <a:srgbClr val="FFFF00"/>
                          </a:highlight>
                          <a:latin typeface="Work Sans SemiBold" pitchFamily="2" charset="77"/>
                          <a:ea typeface="Open Sans" panose="020B0606030504020204" pitchFamily="34" charset="0"/>
                          <a:cs typeface="Open Sans" panose="020B0606030504020204" pitchFamily="34" charset="0"/>
                        </a:rPr>
                        <a:t>Total costs</a:t>
                      </a:r>
                    </a:p>
                  </a:txBody>
                  <a:tcPr anchor="ctr">
                    <a:solidFill>
                      <a:schemeClr val="bg2">
                        <a:lumMod val="20000"/>
                        <a:lumOff val="80000"/>
                      </a:schemeClr>
                    </a:solidFill>
                  </a:tcPr>
                </a:tc>
                <a:extLst>
                  <a:ext uri="{0D108BD9-81ED-4DB2-BD59-A6C34878D82A}">
                    <a16:rowId xmlns:a16="http://schemas.microsoft.com/office/drawing/2014/main" val="3874460664"/>
                  </a:ext>
                </a:extLst>
              </a:tr>
              <a:tr h="1237494">
                <a:tc>
                  <a:txBody>
                    <a:bodyPr/>
                    <a:lstStyle/>
                    <a:p>
                      <a:pPr algn="ctr" fontAlgn="base"/>
                      <a:r>
                        <a:rPr lang="en-US" sz="1600" b="1"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rPr>
                        <a:t>$X,XXX</a:t>
                      </a:r>
                    </a:p>
                  </a:txBody>
                  <a:tcPr anchor="ctr">
                    <a:solidFill>
                      <a:srgbClr val="CBDAD1">
                        <a:alpha val="49910"/>
                      </a:srgbClr>
                    </a:solidFill>
                  </a:tcPr>
                </a:tc>
                <a:tc>
                  <a:txBody>
                    <a:bodyPr/>
                    <a:lstStyle/>
                    <a:p>
                      <a:pPr algn="ctr" fontAlgn="base"/>
                      <a:r>
                        <a:rPr lang="en-US" sz="1600" b="1"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rPr>
                        <a:t>$X,XXX</a:t>
                      </a:r>
                    </a:p>
                  </a:txBody>
                  <a:tcPr anchor="ctr">
                    <a:solidFill>
                      <a:srgbClr val="CBDAD1">
                        <a:alpha val="49910"/>
                      </a:srgbClr>
                    </a:solidFill>
                  </a:tcPr>
                </a:tc>
                <a:tc>
                  <a:txBody>
                    <a:bodyPr/>
                    <a:lstStyle/>
                    <a:p>
                      <a:pPr algn="ctr" fontAlgn="base"/>
                      <a:r>
                        <a:rPr lang="en-US" sz="1600" b="1"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rPr>
                        <a:t>$X,XXX</a:t>
                      </a:r>
                    </a:p>
                  </a:txBody>
                  <a:tcPr anchor="ctr">
                    <a:solidFill>
                      <a:srgbClr val="CBDAD1">
                        <a:alpha val="49910"/>
                      </a:srgbClr>
                    </a:solidFill>
                  </a:tcPr>
                </a:tc>
                <a:extLst>
                  <a:ext uri="{0D108BD9-81ED-4DB2-BD59-A6C34878D82A}">
                    <a16:rowId xmlns:a16="http://schemas.microsoft.com/office/drawing/2014/main" val="1102942853"/>
                  </a:ext>
                </a:extLst>
              </a:tr>
            </a:tbl>
          </a:graphicData>
        </a:graphic>
      </p:graphicFrame>
      <p:sp>
        <p:nvSpPr>
          <p:cNvPr id="2" name="Slide Number Placeholder 1">
            <a:extLst>
              <a:ext uri="{FF2B5EF4-FFF2-40B4-BE49-F238E27FC236}">
                <a16:creationId xmlns:a16="http://schemas.microsoft.com/office/drawing/2014/main" id="{41079A44-7C20-A5F1-D145-ADA752194FAA}"/>
              </a:ext>
            </a:extLst>
          </p:cNvPr>
          <p:cNvSpPr>
            <a:spLocks noGrp="1"/>
          </p:cNvSpPr>
          <p:nvPr>
            <p:ph type="sldNum" sz="quarter" idx="4"/>
          </p:nvPr>
        </p:nvSpPr>
        <p:spPr/>
        <p:txBody>
          <a:bodyPr/>
          <a:lstStyle/>
          <a:p>
            <a:fld id="{90697F67-DBC2-5647-A4F3-F8F988D5EBAA}" type="slidenum">
              <a:rPr lang="en-US" smtClean="0"/>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0B9D5C-A269-325A-02FC-85AEE4B0322E}"/>
              </a:ext>
            </a:extLst>
          </p:cNvPr>
          <p:cNvSpPr>
            <a:spLocks noGrp="1"/>
          </p:cNvSpPr>
          <p:nvPr>
            <p:ph type="sldNum" sz="quarter" idx="4"/>
          </p:nvPr>
        </p:nvSpPr>
        <p:spPr/>
        <p:txBody>
          <a:bodyPr/>
          <a:lstStyle/>
          <a:p>
            <a:fld id="{90697F67-DBC2-5647-A4F3-F8F988D5EBAA}"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6"/>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Domine"/>
              <a:buNone/>
            </a:pPr>
            <a:r>
              <a:rPr lang="en-US" dirty="0">
                <a:highlight>
                  <a:srgbClr val="FFFF00"/>
                </a:highlight>
              </a:rPr>
              <a:t>Organization</a:t>
            </a:r>
            <a:endParaRPr dirty="0">
              <a:highlight>
                <a:srgbClr val="FFFF00"/>
              </a:highlight>
            </a:endParaRPr>
          </a:p>
        </p:txBody>
      </p:sp>
      <p:sp>
        <p:nvSpPr>
          <p:cNvPr id="2" name="Slide Number Placeholder 1">
            <a:extLst>
              <a:ext uri="{FF2B5EF4-FFF2-40B4-BE49-F238E27FC236}">
                <a16:creationId xmlns:a16="http://schemas.microsoft.com/office/drawing/2014/main" id="{B6E7848A-BE49-EDC9-AF10-4F37E262D2BD}"/>
              </a:ext>
            </a:extLst>
          </p:cNvPr>
          <p:cNvSpPr>
            <a:spLocks noGrp="1"/>
          </p:cNvSpPr>
          <p:nvPr>
            <p:ph type="sldNum" sz="quarter" idx="4"/>
          </p:nvPr>
        </p:nvSpPr>
        <p:spPr/>
        <p:txBody>
          <a:bodyPr/>
          <a:lstStyle/>
          <a:p>
            <a:fld id="{90697F67-DBC2-5647-A4F3-F8F988D5EBAA}"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B7F6A6-E946-8EA4-7F29-C97F92DBECEC}"/>
              </a:ext>
            </a:extLst>
          </p:cNvPr>
          <p:cNvSpPr>
            <a:spLocks noGrp="1"/>
          </p:cNvSpPr>
          <p:nvPr>
            <p:ph type="sldNum" sz="quarter" idx="4"/>
          </p:nvPr>
        </p:nvSpPr>
        <p:spPr/>
        <p:txBody>
          <a:bodyPr/>
          <a:lstStyle/>
          <a:p>
            <a:fld id="{90697F67-DBC2-5647-A4F3-F8F988D5EBAA}"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5" name="TextBox 4">
            <a:extLst>
              <a:ext uri="{FF2B5EF4-FFF2-40B4-BE49-F238E27FC236}">
                <a16:creationId xmlns:a16="http://schemas.microsoft.com/office/drawing/2014/main" id="{BBB042C0-BF95-CA71-C796-40CD30F685CB}"/>
              </a:ext>
            </a:extLst>
          </p:cNvPr>
          <p:cNvSpPr txBox="1"/>
          <p:nvPr/>
        </p:nvSpPr>
        <p:spPr>
          <a:xfrm>
            <a:off x="5475377" y="6382749"/>
            <a:ext cx="5342365" cy="397032"/>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1200"/>
              <a:buNone/>
            </a:pPr>
            <a:r>
              <a:rPr lang="en-US" sz="1100" dirty="0">
                <a:latin typeface="Work Sans"/>
                <a:ea typeface="Work Sans"/>
                <a:cs typeface="Work Sans"/>
                <a:sym typeface="Work Sans"/>
              </a:rPr>
              <a:t>Sources: 1. </a:t>
            </a:r>
            <a:r>
              <a:rPr lang="en-US" sz="1100" u="sng" dirty="0">
                <a:solidFill>
                  <a:schemeClr val="hlink"/>
                </a:solidFill>
                <a:latin typeface="Work Sans"/>
                <a:ea typeface="Work Sans"/>
                <a:cs typeface="Work Sans"/>
                <a:sym typeface="Work Sans"/>
                <a:hlinkClick r:id="rId3"/>
              </a:rPr>
              <a:t>Florida Blue Case Study</a:t>
            </a:r>
            <a:r>
              <a:rPr lang="en-US" sz="1100" dirty="0">
                <a:latin typeface="Work Sans"/>
                <a:ea typeface="Work Sans"/>
                <a:cs typeface="Work Sans"/>
                <a:sym typeface="Work Sans"/>
              </a:rPr>
              <a:t>, 2. </a:t>
            </a:r>
            <a:r>
              <a:rPr lang="en-US" sz="1100" u="sng" dirty="0">
                <a:solidFill>
                  <a:schemeClr val="hlink"/>
                </a:solidFill>
                <a:latin typeface="Work Sans"/>
                <a:ea typeface="Work Sans"/>
                <a:cs typeface="Work Sans"/>
                <a:sym typeface="Work Sans"/>
                <a:hlinkClick r:id="rId4"/>
              </a:rPr>
              <a:t>Diabetes Prevention Program (DPP)</a:t>
            </a:r>
            <a:r>
              <a:rPr lang="en-US" sz="1100" dirty="0">
                <a:latin typeface="Work Sans"/>
                <a:ea typeface="Work Sans"/>
                <a:cs typeface="Work Sans"/>
                <a:sym typeface="Work Sans"/>
              </a:rPr>
              <a:t>, 3. </a:t>
            </a:r>
            <a:r>
              <a:rPr lang="en-US" sz="1100" u="sng" dirty="0">
                <a:solidFill>
                  <a:schemeClr val="hlink"/>
                </a:solidFill>
                <a:latin typeface="Work Sans"/>
                <a:ea typeface="Work Sans"/>
                <a:cs typeface="Work Sans"/>
                <a:sym typeface="Work Sans"/>
                <a:hlinkClick r:id="rId5"/>
              </a:rPr>
              <a:t>Participant level evaluation</a:t>
            </a:r>
            <a:r>
              <a:rPr lang="en-US" sz="1100" dirty="0">
                <a:latin typeface="Work Sans"/>
                <a:ea typeface="Work Sans"/>
                <a:cs typeface="Work Sans"/>
                <a:sym typeface="Work Sans"/>
              </a:rPr>
              <a:t>, 4. </a:t>
            </a:r>
            <a:r>
              <a:rPr lang="en-US" sz="1100" u="sng" dirty="0">
                <a:solidFill>
                  <a:schemeClr val="hlink"/>
                </a:solidFill>
                <a:latin typeface="Work Sans"/>
                <a:ea typeface="Work Sans"/>
                <a:cs typeface="Work Sans"/>
                <a:sym typeface="Work Sans"/>
                <a:hlinkClick r:id="rId6"/>
              </a:rPr>
              <a:t>22-year follow-up study</a:t>
            </a:r>
            <a:endParaRPr lang="en-US" sz="1100" dirty="0">
              <a:latin typeface="Work Sans"/>
              <a:ea typeface="Work Sans"/>
              <a:cs typeface="Work Sans"/>
              <a:sym typeface="Work Sans"/>
            </a:endParaRPr>
          </a:p>
        </p:txBody>
      </p:sp>
      <p:sp>
        <p:nvSpPr>
          <p:cNvPr id="3" name="Slide Number Placeholder 2">
            <a:extLst>
              <a:ext uri="{FF2B5EF4-FFF2-40B4-BE49-F238E27FC236}">
                <a16:creationId xmlns:a16="http://schemas.microsoft.com/office/drawing/2014/main" id="{7BA81C13-5830-6F8F-8E4E-AFAA657FD76C}"/>
              </a:ext>
            </a:extLst>
          </p:cNvPr>
          <p:cNvSpPr>
            <a:spLocks noGrp="1"/>
          </p:cNvSpPr>
          <p:nvPr>
            <p:ph type="sldNum" sz="quarter" idx="12"/>
          </p:nvPr>
        </p:nvSpPr>
        <p:spPr/>
        <p:txBody>
          <a:bodyPr/>
          <a:lstStyle/>
          <a:p>
            <a:fld id="{90697F67-DBC2-5647-A4F3-F8F988D5EBAA}" type="slidenum">
              <a:rPr lang="en-US" smtClean="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2" name="Text Placeholder 1">
            <a:extLst>
              <a:ext uri="{FF2B5EF4-FFF2-40B4-BE49-F238E27FC236}">
                <a16:creationId xmlns:a16="http://schemas.microsoft.com/office/drawing/2014/main" id="{B75DAC40-B34D-33CA-FE08-94D8911CA24C}"/>
              </a:ext>
            </a:extLst>
          </p:cNvPr>
          <p:cNvSpPr>
            <a:spLocks noGrp="1"/>
          </p:cNvSpPr>
          <p:nvPr>
            <p:ph type="body" sz="quarter" idx="10"/>
          </p:nvPr>
        </p:nvSpPr>
        <p:spPr/>
        <p:txBody>
          <a:bodyPr/>
          <a:lstStyle/>
          <a:p>
            <a:r>
              <a:rPr lang="en-US" dirty="0"/>
              <a:t>Program Overview</a:t>
            </a:r>
          </a:p>
        </p:txBody>
      </p:sp>
      <p:sp>
        <p:nvSpPr>
          <p:cNvPr id="3" name="Text Placeholder 2">
            <a:extLst>
              <a:ext uri="{FF2B5EF4-FFF2-40B4-BE49-F238E27FC236}">
                <a16:creationId xmlns:a16="http://schemas.microsoft.com/office/drawing/2014/main" id="{7BBD2137-AD13-A0A8-3EE4-54FED12A2E5A}"/>
              </a:ext>
            </a:extLst>
          </p:cNvPr>
          <p:cNvSpPr>
            <a:spLocks noGrp="1"/>
          </p:cNvSpPr>
          <p:nvPr>
            <p:ph type="body" sz="quarter" idx="11"/>
          </p:nvPr>
        </p:nvSpPr>
        <p:spPr/>
        <p:txBody>
          <a:bodyPr/>
          <a:lstStyle/>
          <a:p>
            <a:r>
              <a:rPr lang="en-US" dirty="0"/>
              <a:t>If the employer has identified a program provider, use slide 20.</a:t>
            </a:r>
          </a:p>
          <a:p>
            <a:r>
              <a:rPr lang="en-US" dirty="0"/>
              <a:t>If the employer plans to a become a CDC-recognized provider, use slide 21.</a:t>
            </a:r>
          </a:p>
        </p:txBody>
      </p:sp>
      <p:sp>
        <p:nvSpPr>
          <p:cNvPr id="4" name="Slide Number Placeholder 3">
            <a:extLst>
              <a:ext uri="{FF2B5EF4-FFF2-40B4-BE49-F238E27FC236}">
                <a16:creationId xmlns:a16="http://schemas.microsoft.com/office/drawing/2014/main" id="{7F17AAEE-E97C-0EF0-9041-238F334A0B8A}"/>
              </a:ext>
            </a:extLst>
          </p:cNvPr>
          <p:cNvSpPr>
            <a:spLocks noGrp="1"/>
          </p:cNvSpPr>
          <p:nvPr>
            <p:ph type="sldNum" sz="quarter" idx="4"/>
          </p:nvPr>
        </p:nvSpPr>
        <p:spPr/>
        <p:txBody>
          <a:bodyPr/>
          <a:lstStyle/>
          <a:p>
            <a:fld id="{90697F67-DBC2-5647-A4F3-F8F988D5EBAA}"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E0C7E2-5D26-A244-73EE-2E9FDBA2176C}"/>
              </a:ext>
            </a:extLst>
          </p:cNvPr>
          <p:cNvSpPr>
            <a:spLocks noGrp="1"/>
          </p:cNvSpPr>
          <p:nvPr>
            <p:ph type="body" sz="quarter" idx="10"/>
          </p:nvPr>
        </p:nvSpPr>
        <p:spPr>
          <a:xfrm>
            <a:off x="1509947" y="557707"/>
            <a:ext cx="10256066" cy="924542"/>
          </a:xfrm>
        </p:spPr>
        <p:txBody>
          <a:bodyPr/>
          <a:lstStyle/>
          <a:p>
            <a:r>
              <a:rPr lang="en-US" dirty="0">
                <a:sym typeface="Domine"/>
              </a:rPr>
              <a:t>Instructions for Guides</a:t>
            </a:r>
            <a:endParaRPr lang="en-US" dirty="0"/>
          </a:p>
        </p:txBody>
      </p:sp>
      <p:sp>
        <p:nvSpPr>
          <p:cNvPr id="3" name="Text Placeholder 2">
            <a:extLst>
              <a:ext uri="{FF2B5EF4-FFF2-40B4-BE49-F238E27FC236}">
                <a16:creationId xmlns:a16="http://schemas.microsoft.com/office/drawing/2014/main" id="{833D015B-D6DE-C975-063C-6CAFD6CBEB17}"/>
              </a:ext>
            </a:extLst>
          </p:cNvPr>
          <p:cNvSpPr>
            <a:spLocks noGrp="1"/>
          </p:cNvSpPr>
          <p:nvPr>
            <p:ph type="body" sz="quarter" idx="11"/>
          </p:nvPr>
        </p:nvSpPr>
        <p:spPr>
          <a:xfrm>
            <a:off x="1509947" y="1200327"/>
            <a:ext cx="9801181" cy="4626435"/>
          </a:xfrm>
        </p:spPr>
        <p:txBody>
          <a:bodyPr/>
          <a:lstStyle/>
          <a:p>
            <a:pPr marL="228600" indent="-222250">
              <a:buFont typeface="+mj-lt"/>
              <a:buAutoNum type="arabicPeriod"/>
            </a:pPr>
            <a:r>
              <a:rPr lang="en-US" b="1" dirty="0">
                <a:solidFill>
                  <a:schemeClr val="accent2"/>
                </a:solidFill>
              </a:rPr>
              <a:t>Red</a:t>
            </a:r>
            <a:r>
              <a:rPr lang="en-US" dirty="0"/>
              <a:t> slides (like this one) contain instructions for you (the Guide) to use when creating the slide deck.</a:t>
            </a:r>
          </a:p>
          <a:p>
            <a:pPr marL="228600" indent="-222250">
              <a:buFont typeface="+mj-lt"/>
              <a:buAutoNum type="arabicPeriod"/>
            </a:pPr>
            <a:r>
              <a:rPr lang="en-US" dirty="0"/>
              <a:t>For sections in this slide deck with multiple slide options, unhide or select the slide that is relevant to the employer you’re working with.  </a:t>
            </a:r>
          </a:p>
          <a:p>
            <a:pPr marL="228600" indent="-222250">
              <a:buFont typeface="+mj-lt"/>
              <a:buAutoNum type="arabicPeriod"/>
            </a:pPr>
            <a:r>
              <a:rPr lang="en-US" dirty="0"/>
              <a:t>Populate all customizable slides by adding employer-specific information to the yellow or blue highlighted text. </a:t>
            </a:r>
          </a:p>
          <a:p>
            <a:pPr lvl="1"/>
            <a:r>
              <a:rPr lang="en-US" dirty="0">
                <a:highlight>
                  <a:srgbClr val="FFFF00"/>
                </a:highlight>
              </a:rPr>
              <a:t>Yellow</a:t>
            </a:r>
            <a:r>
              <a:rPr lang="en-US" dirty="0"/>
              <a:t> highlighted text is information you may need to get directly from the employer. </a:t>
            </a:r>
          </a:p>
          <a:p>
            <a:pPr lvl="1"/>
            <a:r>
              <a:rPr lang="en-US" dirty="0">
                <a:highlight>
                  <a:srgbClr val="00FFFF"/>
                </a:highlight>
              </a:rPr>
              <a:t>Blue</a:t>
            </a:r>
            <a:r>
              <a:rPr lang="en-US" dirty="0"/>
              <a:t> highlighted text is information you can get from the Employer Progress page from your Guide Dashboard.</a:t>
            </a:r>
          </a:p>
          <a:p>
            <a:pPr lvl="1"/>
            <a:r>
              <a:rPr lang="en-US" dirty="0">
                <a:solidFill>
                  <a:schemeClr val="accent2"/>
                </a:solidFill>
              </a:rPr>
              <a:t>Please only modify highlighted text.</a:t>
            </a:r>
          </a:p>
          <a:p>
            <a:pPr marL="228600" indent="-222250">
              <a:buFont typeface="+mj-lt"/>
              <a:buAutoNum type="arabicPeriod"/>
            </a:pPr>
            <a:r>
              <a:rPr lang="en-US" dirty="0"/>
              <a:t>Before sharing the final slides, do the following:</a:t>
            </a:r>
          </a:p>
          <a:p>
            <a:pPr lvl="1"/>
            <a:r>
              <a:rPr lang="en-US" dirty="0"/>
              <a:t>Make sure all highlighted data are updated, and the highlights and brackets are removed.</a:t>
            </a:r>
          </a:p>
          <a:p>
            <a:pPr lvl="1"/>
            <a:r>
              <a:rPr lang="en-US" dirty="0"/>
              <a:t>Delete all red Guide slides (including this one).</a:t>
            </a:r>
          </a:p>
          <a:p>
            <a:pPr lvl="1"/>
            <a:r>
              <a:rPr lang="en-US" dirty="0"/>
              <a:t>Delete all hidden slides. </a:t>
            </a:r>
          </a:p>
          <a:p>
            <a:pPr lvl="1"/>
            <a:r>
              <a:rPr lang="en-US" dirty="0"/>
              <a:t>Delete any internal or personal notes from slide notes. </a:t>
            </a:r>
          </a:p>
        </p:txBody>
      </p:sp>
      <p:sp>
        <p:nvSpPr>
          <p:cNvPr id="4" name="Google Shape;153;p2">
            <a:extLst>
              <a:ext uri="{FF2B5EF4-FFF2-40B4-BE49-F238E27FC236}">
                <a16:creationId xmlns:a16="http://schemas.microsoft.com/office/drawing/2014/main" id="{52B319A3-C3D2-4379-2AD6-699627027D1F}"/>
              </a:ext>
            </a:extLst>
          </p:cNvPr>
          <p:cNvSpPr txBox="1"/>
          <p:nvPr/>
        </p:nvSpPr>
        <p:spPr>
          <a:xfrm>
            <a:off x="1584960" y="6149758"/>
            <a:ext cx="9726168" cy="512129"/>
          </a:xfrm>
          <a:prstGeom prst="rect">
            <a:avLst/>
          </a:prstGeom>
          <a:solidFill>
            <a:schemeClr val="accent2">
              <a:lumMod val="20000"/>
              <a:lumOff val="80000"/>
              <a:alpha val="23000"/>
            </a:schemeClr>
          </a:solidFill>
          <a:ln w="28575" cap="flat" cmpd="sng">
            <a:solidFill>
              <a:schemeClr val="accent2"/>
            </a:solidFill>
            <a:prstDash val="solid"/>
            <a:round/>
            <a:headEnd type="none" w="sm" len="sm"/>
            <a:tailEnd type="none" w="sm" len="sm"/>
          </a:ln>
        </p:spPr>
        <p:txBody>
          <a:bodyPr spcFirstLastPara="1" wrap="square" lIns="182880" tIns="91440" rIns="182880" bIns="91440" anchor="ctr" anchorCtr="0">
            <a:noAutofit/>
          </a:bodyPr>
          <a:lstStyle/>
          <a:p>
            <a:pPr marL="0" marR="0" lvl="0" indent="0" algn="l" rtl="0">
              <a:spcBef>
                <a:spcPts val="0"/>
              </a:spcBef>
              <a:spcAft>
                <a:spcPts val="0"/>
              </a:spcAft>
              <a:buNone/>
            </a:pPr>
            <a:r>
              <a:rPr lang="en-US" sz="1200" b="1" i="0" u="none" strike="noStrike" cap="none" dirty="0">
                <a:solidFill>
                  <a:schemeClr val="dk1"/>
                </a:solidFill>
                <a:latin typeface="Work Sans"/>
                <a:ea typeface="Work Sans"/>
                <a:cs typeface="Work Sans"/>
                <a:sym typeface="Work Sans"/>
              </a:rPr>
              <a:t>Important: </a:t>
            </a:r>
            <a:r>
              <a:rPr lang="en-US" sz="1200" b="0" i="0" u="none" strike="noStrike" cap="none" dirty="0">
                <a:solidFill>
                  <a:schemeClr val="dk1"/>
                </a:solidFill>
                <a:latin typeface="Work Sans"/>
                <a:ea typeface="Work Sans"/>
                <a:cs typeface="Work Sans"/>
                <a:sym typeface="Work Sans"/>
              </a:rPr>
              <a:t>Do not delete Guide slides or hidden slides until you finish creating the slide deck. Guide slides refer to specific slide numbers throughout the deck, and deleting slides will make the numbers meaningless. </a:t>
            </a:r>
            <a:endParaRPr sz="1200" dirty="0"/>
          </a:p>
        </p:txBody>
      </p:sp>
      <p:sp>
        <p:nvSpPr>
          <p:cNvPr id="9" name="Slide Number Placeholder 8">
            <a:extLst>
              <a:ext uri="{FF2B5EF4-FFF2-40B4-BE49-F238E27FC236}">
                <a16:creationId xmlns:a16="http://schemas.microsoft.com/office/drawing/2014/main" id="{7A51018F-998D-9A96-D8B9-C2399514DE49}"/>
              </a:ext>
            </a:extLst>
          </p:cNvPr>
          <p:cNvSpPr>
            <a:spLocks noGrp="1"/>
          </p:cNvSpPr>
          <p:nvPr>
            <p:ph type="sldNum" sz="quarter" idx="4"/>
          </p:nvPr>
        </p:nvSpPr>
        <p:spPr/>
        <p:txBody>
          <a:bodyPr/>
          <a:lstStyle/>
          <a:p>
            <a:fld id="{90697F67-DBC2-5647-A4F3-F8F988D5EBAA}" type="slidenum">
              <a:rPr lang="en-US" smtClean="0"/>
              <a:pPr/>
              <a:t>2</a:t>
            </a:fld>
            <a:endParaRPr lang="en-US" dirty="0"/>
          </a:p>
        </p:txBody>
      </p:sp>
    </p:spTree>
    <p:extLst>
      <p:ext uri="{BB962C8B-B14F-4D97-AF65-F5344CB8AC3E}">
        <p14:creationId xmlns:p14="http://schemas.microsoft.com/office/powerpoint/2010/main" val="273152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94"/>
        <p:cNvGrpSpPr/>
        <p:nvPr/>
      </p:nvGrpSpPr>
      <p:grpSpPr>
        <a:xfrm>
          <a:off x="0" y="0"/>
          <a:ext cx="0" cy="0"/>
          <a:chOff x="0" y="0"/>
          <a:chExt cx="0" cy="0"/>
        </a:xfrm>
      </p:grpSpPr>
      <p:sp>
        <p:nvSpPr>
          <p:cNvPr id="5" name="Text Placeholder 4">
            <a:extLst>
              <a:ext uri="{FF2B5EF4-FFF2-40B4-BE49-F238E27FC236}">
                <a16:creationId xmlns:a16="http://schemas.microsoft.com/office/drawing/2014/main" id="{5C36D9CA-2378-C5E7-3F1A-65B179DF80F2}"/>
              </a:ext>
            </a:extLst>
          </p:cNvPr>
          <p:cNvSpPr>
            <a:spLocks noGrp="1"/>
          </p:cNvSpPr>
          <p:nvPr>
            <p:ph type="body" sz="quarter" idx="14"/>
          </p:nvPr>
        </p:nvSpPr>
        <p:spPr>
          <a:xfrm>
            <a:off x="650889" y="3425330"/>
            <a:ext cx="2794740" cy="2266612"/>
          </a:xfrm>
        </p:spPr>
        <p:txBody>
          <a:bodyPr/>
          <a:lstStyle/>
          <a:p>
            <a:r>
              <a:rPr lang="en-US" dirty="0">
                <a:sym typeface="Work Sans"/>
              </a:rPr>
              <a:t>We are considering working with </a:t>
            </a:r>
            <a:r>
              <a:rPr lang="en-US" dirty="0">
                <a:highlight>
                  <a:srgbClr val="00FFFF"/>
                </a:highlight>
                <a:sym typeface="Work Sans"/>
              </a:rPr>
              <a:t>program provider</a:t>
            </a:r>
            <a:r>
              <a:rPr lang="en-US" dirty="0">
                <a:sym typeface="Work Sans"/>
              </a:rPr>
              <a:t>, which is a CDC-recognized organization.</a:t>
            </a:r>
            <a:endParaRPr lang="en-US" dirty="0"/>
          </a:p>
        </p:txBody>
      </p:sp>
      <p:sp>
        <p:nvSpPr>
          <p:cNvPr id="8" name="Text Placeholder 7">
            <a:extLst>
              <a:ext uri="{FF2B5EF4-FFF2-40B4-BE49-F238E27FC236}">
                <a16:creationId xmlns:a16="http://schemas.microsoft.com/office/drawing/2014/main" id="{61FA63E6-E3CA-84B3-7ABF-3C4D88EB78A1}"/>
              </a:ext>
            </a:extLst>
          </p:cNvPr>
          <p:cNvSpPr>
            <a:spLocks noGrp="1"/>
          </p:cNvSpPr>
          <p:nvPr>
            <p:ph type="body" sz="quarter" idx="15"/>
          </p:nvPr>
        </p:nvSpPr>
        <p:spPr/>
        <p:txBody>
          <a:bodyPr/>
          <a:lstStyle/>
          <a:p>
            <a:r>
              <a:rPr lang="en-US" dirty="0"/>
              <a:t>The program will be delivered </a:t>
            </a:r>
            <a:r>
              <a:rPr lang="en-US" dirty="0">
                <a:highlight>
                  <a:srgbClr val="00FFFF"/>
                </a:highlight>
              </a:rPr>
              <a:t>virtually, in person, distance, or in a hybrid format (both virtually and in person)</a:t>
            </a:r>
            <a:r>
              <a:rPr lang="en-US" dirty="0"/>
              <a:t>. </a:t>
            </a:r>
          </a:p>
        </p:txBody>
      </p:sp>
      <p:sp>
        <p:nvSpPr>
          <p:cNvPr id="3" name="Slide Number Placeholder 2">
            <a:extLst>
              <a:ext uri="{FF2B5EF4-FFF2-40B4-BE49-F238E27FC236}">
                <a16:creationId xmlns:a16="http://schemas.microsoft.com/office/drawing/2014/main" id="{C1DB6FB8-601E-5DE9-9BB3-E4171B687BFB}"/>
              </a:ext>
            </a:extLst>
          </p:cNvPr>
          <p:cNvSpPr>
            <a:spLocks noGrp="1"/>
          </p:cNvSpPr>
          <p:nvPr>
            <p:ph type="sldNum" sz="quarter" idx="12"/>
          </p:nvPr>
        </p:nvSpPr>
        <p:spPr/>
        <p:txBody>
          <a:bodyPr/>
          <a:lstStyle/>
          <a:p>
            <a:fld id="{90697F67-DBC2-5647-A4F3-F8F988D5EBAA}" type="slidenum">
              <a:rPr lang="en-US" smtClean="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415"/>
        <p:cNvGrpSpPr/>
        <p:nvPr/>
      </p:nvGrpSpPr>
      <p:grpSpPr>
        <a:xfrm>
          <a:off x="0" y="0"/>
          <a:ext cx="0" cy="0"/>
          <a:chOff x="0" y="0"/>
          <a:chExt cx="0" cy="0"/>
        </a:xfrm>
      </p:grpSpPr>
      <p:sp>
        <p:nvSpPr>
          <p:cNvPr id="3" name="Text Placeholder 2">
            <a:extLst>
              <a:ext uri="{FF2B5EF4-FFF2-40B4-BE49-F238E27FC236}">
                <a16:creationId xmlns:a16="http://schemas.microsoft.com/office/drawing/2014/main" id="{3407DF6C-8027-3709-9900-2166D08EF94B}"/>
              </a:ext>
            </a:extLst>
          </p:cNvPr>
          <p:cNvSpPr>
            <a:spLocks noGrp="1"/>
          </p:cNvSpPr>
          <p:nvPr>
            <p:ph type="body" sz="quarter" idx="14"/>
          </p:nvPr>
        </p:nvSpPr>
        <p:spPr/>
        <p:txBody>
          <a:bodyPr/>
          <a:lstStyle/>
          <a:p>
            <a:r>
              <a:rPr lang="en-US" dirty="0">
                <a:highlight>
                  <a:srgbClr val="FFFF00"/>
                </a:highlight>
              </a:rPr>
              <a:t>Organization name</a:t>
            </a:r>
            <a:r>
              <a:rPr lang="en-US" dirty="0"/>
              <a:t> is considering becoming a CDC-recognized organization.</a:t>
            </a:r>
          </a:p>
        </p:txBody>
      </p:sp>
      <p:sp>
        <p:nvSpPr>
          <p:cNvPr id="4" name="Text Placeholder 3">
            <a:extLst>
              <a:ext uri="{FF2B5EF4-FFF2-40B4-BE49-F238E27FC236}">
                <a16:creationId xmlns:a16="http://schemas.microsoft.com/office/drawing/2014/main" id="{1FC1F630-0BA4-54E7-AC69-67A023073409}"/>
              </a:ext>
            </a:extLst>
          </p:cNvPr>
          <p:cNvSpPr>
            <a:spLocks noGrp="1"/>
          </p:cNvSpPr>
          <p:nvPr>
            <p:ph type="body" sz="quarter" idx="15"/>
          </p:nvPr>
        </p:nvSpPr>
        <p:spPr/>
        <p:txBody>
          <a:bodyPr/>
          <a:lstStyle/>
          <a:p>
            <a:r>
              <a:rPr lang="en-US" dirty="0"/>
              <a:t>The program will be delivered </a:t>
            </a:r>
            <a:r>
              <a:rPr lang="en-US" dirty="0">
                <a:highlight>
                  <a:srgbClr val="00FFFF"/>
                </a:highlight>
              </a:rPr>
              <a:t>virtually, in person, distance, or in a hybrid format (both virtually and in person)</a:t>
            </a:r>
            <a:r>
              <a:rPr lang="en-US" dirty="0"/>
              <a:t>. </a:t>
            </a:r>
          </a:p>
        </p:txBody>
      </p:sp>
      <p:sp>
        <p:nvSpPr>
          <p:cNvPr id="5" name="Slide Number Placeholder 4">
            <a:extLst>
              <a:ext uri="{FF2B5EF4-FFF2-40B4-BE49-F238E27FC236}">
                <a16:creationId xmlns:a16="http://schemas.microsoft.com/office/drawing/2014/main" id="{93DD0449-ADE1-699B-D6E5-46D87D4D0BB1}"/>
              </a:ext>
            </a:extLst>
          </p:cNvPr>
          <p:cNvSpPr>
            <a:spLocks noGrp="1"/>
          </p:cNvSpPr>
          <p:nvPr>
            <p:ph type="sldNum" sz="quarter" idx="12"/>
          </p:nvPr>
        </p:nvSpPr>
        <p:spPr/>
        <p:txBody>
          <a:bodyPr/>
          <a:lstStyle/>
          <a:p>
            <a:fld id="{90697F67-DBC2-5647-A4F3-F8F988D5EBAA}" type="slidenum">
              <a:rPr lang="en-US" smtClean="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 name="Text Placeholder 1">
            <a:extLst>
              <a:ext uri="{FF2B5EF4-FFF2-40B4-BE49-F238E27FC236}">
                <a16:creationId xmlns:a16="http://schemas.microsoft.com/office/drawing/2014/main" id="{E9B15FF0-41B0-AA8A-D328-C5A6D26839B0}"/>
              </a:ext>
            </a:extLst>
          </p:cNvPr>
          <p:cNvSpPr>
            <a:spLocks noGrp="1"/>
          </p:cNvSpPr>
          <p:nvPr>
            <p:ph type="body" sz="quarter" idx="10"/>
          </p:nvPr>
        </p:nvSpPr>
        <p:spPr/>
        <p:txBody>
          <a:bodyPr/>
          <a:lstStyle/>
          <a:p>
            <a:r>
              <a:rPr lang="en-US" dirty="0"/>
              <a:t>Program Provider</a:t>
            </a:r>
          </a:p>
        </p:txBody>
      </p:sp>
      <p:sp>
        <p:nvSpPr>
          <p:cNvPr id="3" name="Text Placeholder 2">
            <a:extLst>
              <a:ext uri="{FF2B5EF4-FFF2-40B4-BE49-F238E27FC236}">
                <a16:creationId xmlns:a16="http://schemas.microsoft.com/office/drawing/2014/main" id="{E40C2DED-A803-BA3A-756E-CC7513E40BEF}"/>
              </a:ext>
            </a:extLst>
          </p:cNvPr>
          <p:cNvSpPr>
            <a:spLocks noGrp="1"/>
          </p:cNvSpPr>
          <p:nvPr>
            <p:ph type="body" sz="quarter" idx="11"/>
          </p:nvPr>
        </p:nvSpPr>
        <p:spPr/>
        <p:txBody>
          <a:bodyPr/>
          <a:lstStyle/>
          <a:p>
            <a:r>
              <a:rPr lang="en-US" dirty="0"/>
              <a:t>If the employer identified a potential program provider, use slide 23. Modify the topics and information as needed based on available information. </a:t>
            </a:r>
          </a:p>
          <a:p>
            <a:r>
              <a:rPr lang="en-US" dirty="0"/>
              <a:t>If the employer is seeking CDC recognition, use slide 24. Modify text as needed to reflect the employer’s reasoning. Make sure to follow these best practices:</a:t>
            </a:r>
          </a:p>
          <a:p>
            <a:pPr lvl="1"/>
            <a:r>
              <a:rPr lang="en-US" dirty="0"/>
              <a:t>Put keywords near the beginning.</a:t>
            </a:r>
          </a:p>
          <a:p>
            <a:pPr lvl="1"/>
            <a:r>
              <a:rPr lang="en-US" dirty="0"/>
              <a:t>Start each item with the same part of speech and tense. For example: all nouns, all verbs, all gerunds (the –</a:t>
            </a:r>
            <a:r>
              <a:rPr lang="en-US" dirty="0" err="1"/>
              <a:t>ing</a:t>
            </a:r>
            <a:r>
              <a:rPr lang="en-US" dirty="0"/>
              <a:t> form of a verb).</a:t>
            </a:r>
          </a:p>
          <a:p>
            <a:pPr lvl="1"/>
            <a:r>
              <a:rPr lang="en-US" dirty="0"/>
              <a:t>Make sure all items are grammatically parallel.</a:t>
            </a:r>
          </a:p>
        </p:txBody>
      </p:sp>
      <p:sp>
        <p:nvSpPr>
          <p:cNvPr id="4" name="Slide Number Placeholder 3">
            <a:extLst>
              <a:ext uri="{FF2B5EF4-FFF2-40B4-BE49-F238E27FC236}">
                <a16:creationId xmlns:a16="http://schemas.microsoft.com/office/drawing/2014/main" id="{8E83A785-9C19-DB44-45C1-7C97D2A6487E}"/>
              </a:ext>
            </a:extLst>
          </p:cNvPr>
          <p:cNvSpPr>
            <a:spLocks noGrp="1"/>
          </p:cNvSpPr>
          <p:nvPr>
            <p:ph type="sldNum" sz="quarter" idx="4"/>
          </p:nvPr>
        </p:nvSpPr>
        <p:spPr/>
        <p:txBody>
          <a:bodyPr/>
          <a:lstStyle/>
          <a:p>
            <a:fld id="{90697F67-DBC2-5647-A4F3-F8F988D5EBAA}"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442"/>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9F7B29-DA39-C660-8EF1-B6DF059A907E}"/>
              </a:ext>
            </a:extLst>
          </p:cNvPr>
          <p:cNvSpPr>
            <a:spLocks noGrp="1"/>
          </p:cNvSpPr>
          <p:nvPr>
            <p:ph type="sldNum" sz="quarter" idx="12"/>
          </p:nvPr>
        </p:nvSpPr>
        <p:spPr>
          <a:xfrm>
            <a:off x="10972800" y="6492240"/>
            <a:ext cx="1129336" cy="365125"/>
          </a:xfrm>
        </p:spPr>
        <p:txBody>
          <a:bodyPr/>
          <a:lstStyle/>
          <a:p>
            <a:fld id="{90697F67-DBC2-5647-A4F3-F8F988D5EBAA}" type="slidenum">
              <a:rPr lang="en-US" smtClean="0"/>
              <a:pPr/>
              <a:t>23</a:t>
            </a:fld>
            <a:endParaRPr lang="en-US" dirty="0"/>
          </a:p>
        </p:txBody>
      </p:sp>
      <p:sp>
        <p:nvSpPr>
          <p:cNvPr id="8" name="Text Placeholder 7">
            <a:extLst>
              <a:ext uri="{FF2B5EF4-FFF2-40B4-BE49-F238E27FC236}">
                <a16:creationId xmlns:a16="http://schemas.microsoft.com/office/drawing/2014/main" id="{8690F464-1F89-5E8F-4737-D3769B370307}"/>
              </a:ext>
            </a:extLst>
          </p:cNvPr>
          <p:cNvSpPr>
            <a:spLocks noGrp="1"/>
          </p:cNvSpPr>
          <p:nvPr>
            <p:ph type="body" sz="quarter" idx="13"/>
          </p:nvPr>
        </p:nvSpPr>
        <p:spPr>
          <a:xfrm>
            <a:off x="5640388" y="1295400"/>
            <a:ext cx="6102350" cy="4314986"/>
          </a:xfrm>
        </p:spPr>
        <p:txBody>
          <a:bodyPr/>
          <a:lstStyle/>
          <a:p>
            <a:r>
              <a:rPr lang="en-US" dirty="0"/>
              <a:t>We are considering working with </a:t>
            </a:r>
            <a:r>
              <a:rPr lang="en-US" dirty="0">
                <a:highlight>
                  <a:srgbClr val="FFFF00"/>
                </a:highlight>
              </a:rPr>
              <a:t>Program Provider</a:t>
            </a:r>
            <a:r>
              <a:rPr lang="en-US" dirty="0"/>
              <a:t>.</a:t>
            </a:r>
          </a:p>
          <a:p>
            <a:pPr lvl="1"/>
            <a:r>
              <a:rPr lang="en-US" dirty="0"/>
              <a:t>Website: </a:t>
            </a:r>
            <a:r>
              <a:rPr lang="en-US" dirty="0">
                <a:highlight>
                  <a:srgbClr val="FFFF00"/>
                </a:highlight>
              </a:rPr>
              <a:t>link</a:t>
            </a:r>
          </a:p>
          <a:p>
            <a:pPr marL="109538" lvl="1"/>
            <a:r>
              <a:rPr lang="en-US" b="1" dirty="0"/>
              <a:t>Experience </a:t>
            </a:r>
          </a:p>
          <a:p>
            <a:pPr marL="449262" lvl="1" indent="-285750">
              <a:buFont typeface="Arial" panose="020B0604020202020204" pitchFamily="34" charset="0"/>
              <a:buChar char="•"/>
            </a:pPr>
            <a:r>
              <a:rPr lang="en-US" dirty="0">
                <a:highlight>
                  <a:srgbClr val="FFFF00"/>
                </a:highlight>
              </a:rPr>
              <a:t>Provider</a:t>
            </a:r>
            <a:r>
              <a:rPr lang="en-US" dirty="0"/>
              <a:t> has delivered the National DPP lifestyle change program to </a:t>
            </a:r>
            <a:r>
              <a:rPr lang="en-US" dirty="0">
                <a:highlight>
                  <a:srgbClr val="FFFF00"/>
                </a:highlight>
              </a:rPr>
              <a:t>number of</a:t>
            </a:r>
            <a:r>
              <a:rPr lang="en-US" dirty="0"/>
              <a:t> people since </a:t>
            </a:r>
            <a:r>
              <a:rPr lang="en-US" dirty="0">
                <a:highlight>
                  <a:srgbClr val="FFFF00"/>
                </a:highlight>
              </a:rPr>
              <a:t>date</a:t>
            </a:r>
            <a:r>
              <a:rPr lang="en-US" dirty="0"/>
              <a:t>.</a:t>
            </a:r>
          </a:p>
          <a:p>
            <a:pPr marL="449262" lvl="1" indent="-285750">
              <a:buFont typeface="Arial" panose="020B0604020202020204" pitchFamily="34" charset="0"/>
              <a:buChar char="•"/>
            </a:pPr>
            <a:r>
              <a:rPr lang="en-US" dirty="0"/>
              <a:t>Results</a:t>
            </a:r>
          </a:p>
          <a:p>
            <a:pPr marL="449262" lvl="1" indent="-285750">
              <a:buFont typeface="Arial" panose="020B0604020202020204" pitchFamily="34" charset="0"/>
              <a:buChar char="•"/>
            </a:pPr>
            <a:r>
              <a:rPr lang="en-US" dirty="0">
                <a:highlight>
                  <a:srgbClr val="FFFF00"/>
                </a:highlight>
              </a:rPr>
              <a:t>XX%</a:t>
            </a:r>
            <a:r>
              <a:rPr lang="en-US" dirty="0"/>
              <a:t> of participants completed all program sessions. </a:t>
            </a:r>
          </a:p>
          <a:p>
            <a:pPr marL="449262" lvl="1" indent="-285750">
              <a:buFont typeface="Arial" panose="020B0604020202020204" pitchFamily="34" charset="0"/>
              <a:buChar char="•"/>
            </a:pPr>
            <a:r>
              <a:rPr lang="en-US" dirty="0"/>
              <a:t>Participants lost an average </a:t>
            </a:r>
            <a:r>
              <a:rPr lang="en-US" dirty="0">
                <a:highlight>
                  <a:srgbClr val="FFFF00"/>
                </a:highlight>
              </a:rPr>
              <a:t>XX</a:t>
            </a:r>
            <a:r>
              <a:rPr lang="en-US" dirty="0"/>
              <a:t> lbs. </a:t>
            </a:r>
          </a:p>
          <a:p>
            <a:pPr marL="449262" lvl="1" indent="-285750">
              <a:buFont typeface="Arial" panose="020B0604020202020204" pitchFamily="34" charset="0"/>
              <a:buChar char="•"/>
            </a:pPr>
            <a:r>
              <a:rPr lang="en-US" dirty="0"/>
              <a:t>Participant Enthusiasm </a:t>
            </a:r>
          </a:p>
          <a:p>
            <a:pPr marL="449262" lvl="1" indent="-285750">
              <a:buFont typeface="Arial" panose="020B0604020202020204" pitchFamily="34" charset="0"/>
              <a:buChar char="•"/>
            </a:pPr>
            <a:r>
              <a:rPr lang="en-US" dirty="0">
                <a:highlight>
                  <a:srgbClr val="FFFF00"/>
                </a:highlight>
              </a:rPr>
              <a:t>Quote from one of the program provider’s past participants.</a:t>
            </a:r>
          </a:p>
          <a:p>
            <a:pPr lvl="1"/>
            <a:endParaRPr lang="en-US" dirty="0">
              <a:highlight>
                <a:srgbClr val="FFFF00"/>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65"/>
        <p:cNvGrpSpPr/>
        <p:nvPr/>
      </p:nvGrpSpPr>
      <p:grpSpPr>
        <a:xfrm>
          <a:off x="0" y="0"/>
          <a:ext cx="0" cy="0"/>
          <a:chOff x="0" y="0"/>
          <a:chExt cx="0" cy="0"/>
        </a:xfrm>
      </p:grpSpPr>
      <p:sp>
        <p:nvSpPr>
          <p:cNvPr id="467" name="Google Shape;467;p24"/>
          <p:cNvSpPr txBox="1">
            <a:spLocks noGrp="1"/>
          </p:cNvSpPr>
          <p:nvPr>
            <p:ph type="body" sz="quarter" idx="10"/>
          </p:nvPr>
        </p:nvSpPr>
        <p:spPr>
          <a:xfrm>
            <a:off x="841375" y="1430925"/>
            <a:ext cx="10557841" cy="1065112"/>
          </a:xfrm>
          <a:noFill/>
          <a:ln>
            <a:noFill/>
          </a:ln>
        </p:spPr>
        <p:txBody>
          <a:bodyPr spcFirstLastPara="1" wrap="square" lIns="91425" tIns="45700" rIns="91425" bIns="45700" anchor="t" anchorCtr="0">
            <a:noAutofit/>
          </a:bodyPr>
          <a:lstStyle/>
          <a:p>
            <a:pPr lvl="0"/>
            <a:r>
              <a:rPr lang="en-US" sz="2000" dirty="0">
                <a:highlight>
                  <a:srgbClr val="FFFF00"/>
                </a:highlight>
                <a:sym typeface="Work Sans"/>
              </a:rPr>
              <a:t>Organization</a:t>
            </a:r>
            <a:r>
              <a:rPr lang="en-US" sz="2000" dirty="0">
                <a:sym typeface="Work Sans"/>
              </a:rPr>
              <a:t> is considering becoming a CDC-recognized National DPP lifestyle change program provider for the following reasons: </a:t>
            </a:r>
            <a:endParaRPr lang="en-US" sz="2000" dirty="0"/>
          </a:p>
        </p:txBody>
      </p:sp>
      <p:sp>
        <p:nvSpPr>
          <p:cNvPr id="4" name="Text Placeholder 3">
            <a:extLst>
              <a:ext uri="{FF2B5EF4-FFF2-40B4-BE49-F238E27FC236}">
                <a16:creationId xmlns:a16="http://schemas.microsoft.com/office/drawing/2014/main" id="{21BA3793-D3A4-C9A9-3C67-0025E832DB2B}"/>
              </a:ext>
            </a:extLst>
          </p:cNvPr>
          <p:cNvSpPr>
            <a:spLocks noGrp="1"/>
          </p:cNvSpPr>
          <p:nvPr>
            <p:ph type="body" sz="quarter" idx="11"/>
          </p:nvPr>
        </p:nvSpPr>
        <p:spPr>
          <a:xfrm>
            <a:off x="841375" y="2640385"/>
            <a:ext cx="7727625" cy="3568391"/>
          </a:xfrm>
        </p:spPr>
        <p:txBody>
          <a:bodyPr>
            <a:spAutoFit/>
          </a:bodyPr>
          <a:lstStyle/>
          <a:p>
            <a:r>
              <a:rPr lang="en-US" dirty="0">
                <a:highlight>
                  <a:srgbClr val="FFFF00"/>
                </a:highlight>
                <a:sym typeface="Work Sans"/>
              </a:rPr>
              <a:t>Delivering the program in-house provides more flexibility to meet employees’ unique needs.</a:t>
            </a:r>
          </a:p>
          <a:p>
            <a:r>
              <a:rPr lang="en-US" dirty="0">
                <a:highlight>
                  <a:srgbClr val="FFFF00"/>
                </a:highlight>
                <a:sym typeface="Work Sans"/>
              </a:rPr>
              <a:t>Program sessions can be scheduled at times and locations that work best for employees.</a:t>
            </a:r>
          </a:p>
          <a:p>
            <a:r>
              <a:rPr lang="en-US" dirty="0">
                <a:highlight>
                  <a:srgbClr val="FFFF00"/>
                </a:highlight>
                <a:sym typeface="Work Sans"/>
              </a:rPr>
              <a:t>Employee data are available in-house, so it’s easier to monitor the program.</a:t>
            </a:r>
          </a:p>
          <a:p>
            <a:r>
              <a:rPr lang="en-US" dirty="0">
                <a:highlight>
                  <a:srgbClr val="FFFF00"/>
                </a:highlight>
                <a:sym typeface="Work Sans"/>
              </a:rPr>
              <a:t>Program could be expanded to more employees and members of the surrounding community in the future.</a:t>
            </a:r>
          </a:p>
          <a:p>
            <a:r>
              <a:rPr lang="en-US" dirty="0">
                <a:highlight>
                  <a:srgbClr val="FFFF00"/>
                </a:highlight>
                <a:sym typeface="Work Sans"/>
              </a:rPr>
              <a:t>Delivery costs will be lower in the long-term.</a:t>
            </a:r>
          </a:p>
          <a:p>
            <a:endParaRPr lang="en-US" dirty="0">
              <a:sym typeface="Work Sans"/>
            </a:endParaRPr>
          </a:p>
        </p:txBody>
      </p:sp>
      <p:sp>
        <p:nvSpPr>
          <p:cNvPr id="2" name="Slide Number Placeholder 1">
            <a:extLst>
              <a:ext uri="{FF2B5EF4-FFF2-40B4-BE49-F238E27FC236}">
                <a16:creationId xmlns:a16="http://schemas.microsoft.com/office/drawing/2014/main" id="{A3538283-D89F-A2BD-1DCA-FE80598D2FF3}"/>
              </a:ext>
            </a:extLst>
          </p:cNvPr>
          <p:cNvSpPr>
            <a:spLocks noGrp="1"/>
          </p:cNvSpPr>
          <p:nvPr>
            <p:ph type="sldNum" sz="quarter" idx="4"/>
          </p:nvPr>
        </p:nvSpPr>
        <p:spPr/>
        <p:txBody>
          <a:bodyPr/>
          <a:lstStyle/>
          <a:p>
            <a:fld id="{90697F67-DBC2-5647-A4F3-F8F988D5EBAA}"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2" name="Text Placeholder 1">
            <a:extLst>
              <a:ext uri="{FF2B5EF4-FFF2-40B4-BE49-F238E27FC236}">
                <a16:creationId xmlns:a16="http://schemas.microsoft.com/office/drawing/2014/main" id="{95412348-CEDA-862D-E2CA-1198AC297004}"/>
              </a:ext>
            </a:extLst>
          </p:cNvPr>
          <p:cNvSpPr>
            <a:spLocks noGrp="1"/>
          </p:cNvSpPr>
          <p:nvPr>
            <p:ph type="body" sz="quarter" idx="10"/>
          </p:nvPr>
        </p:nvSpPr>
        <p:spPr/>
        <p:txBody>
          <a:bodyPr/>
          <a:lstStyle/>
          <a:p>
            <a:r>
              <a:rPr lang="en-US" dirty="0"/>
              <a:t>Define Eligible Population</a:t>
            </a:r>
          </a:p>
        </p:txBody>
      </p:sp>
      <p:sp>
        <p:nvSpPr>
          <p:cNvPr id="3" name="Text Placeholder 2">
            <a:extLst>
              <a:ext uri="{FF2B5EF4-FFF2-40B4-BE49-F238E27FC236}">
                <a16:creationId xmlns:a16="http://schemas.microsoft.com/office/drawing/2014/main" id="{5A40A8FC-348C-C911-7E7F-1D653AA188F9}"/>
              </a:ext>
            </a:extLst>
          </p:cNvPr>
          <p:cNvSpPr>
            <a:spLocks noGrp="1"/>
          </p:cNvSpPr>
          <p:nvPr>
            <p:ph type="body" sz="quarter" idx="11"/>
          </p:nvPr>
        </p:nvSpPr>
        <p:spPr>
          <a:xfrm>
            <a:off x="1509948" y="1344706"/>
            <a:ext cx="9441588" cy="4626435"/>
          </a:xfrm>
        </p:spPr>
        <p:txBody>
          <a:bodyPr/>
          <a:lstStyle/>
          <a:p>
            <a:r>
              <a:rPr lang="en-US" dirty="0"/>
              <a:t>If the employer has screened their population (employees or employees and covered dependents) for prediabetes, risk for type 2 diabetes, or high-risk prediabetes (or any combination of these variables), use slide 26 and delete the notes before finalizing. </a:t>
            </a:r>
          </a:p>
          <a:p>
            <a:r>
              <a:rPr lang="en-US" dirty="0"/>
              <a:t>If the employer has not conducted any screening, use slide 27.</a:t>
            </a:r>
          </a:p>
          <a:p>
            <a:pPr lvl="1"/>
            <a:r>
              <a:rPr lang="en-US" dirty="0"/>
              <a:t>Multiply the total covered population by 0.38 to get the estimated eligible population.</a:t>
            </a:r>
          </a:p>
          <a:p>
            <a:r>
              <a:rPr lang="en-US" dirty="0"/>
              <a:t>If neither of these slides apply, use slide 50, 51, or both 50 and 51 in the Appendix of your slide deck.</a:t>
            </a:r>
          </a:p>
        </p:txBody>
      </p:sp>
      <p:sp>
        <p:nvSpPr>
          <p:cNvPr id="4" name="Slide Number Placeholder 3">
            <a:extLst>
              <a:ext uri="{FF2B5EF4-FFF2-40B4-BE49-F238E27FC236}">
                <a16:creationId xmlns:a16="http://schemas.microsoft.com/office/drawing/2014/main" id="{5C3C3061-CC76-D9C0-F836-712CC760817A}"/>
              </a:ext>
            </a:extLst>
          </p:cNvPr>
          <p:cNvSpPr>
            <a:spLocks noGrp="1"/>
          </p:cNvSpPr>
          <p:nvPr>
            <p:ph type="sldNum" sz="quarter" idx="4"/>
          </p:nvPr>
        </p:nvSpPr>
        <p:spPr/>
        <p:txBody>
          <a:bodyPr/>
          <a:lstStyle/>
          <a:p>
            <a:fld id="{90697F67-DBC2-5647-A4F3-F8F988D5EBAA}"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98"/>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CDB2839E-2DF0-8750-5B0A-AC52C2FEF219}"/>
              </a:ext>
            </a:extLst>
          </p:cNvPr>
          <p:cNvGraphicFramePr>
            <a:graphicFrameLocks/>
          </p:cNvGraphicFramePr>
          <p:nvPr>
            <p:extLst>
              <p:ext uri="{D42A27DB-BD31-4B8C-83A1-F6EECF244321}">
                <p14:modId xmlns:p14="http://schemas.microsoft.com/office/powerpoint/2010/main" val="2704701311"/>
              </p:ext>
            </p:extLst>
          </p:nvPr>
        </p:nvGraphicFramePr>
        <p:xfrm>
          <a:off x="918376" y="2171700"/>
          <a:ext cx="10509252" cy="3724301"/>
        </p:xfrm>
        <a:graphic>
          <a:graphicData uri="http://schemas.openxmlformats.org/drawingml/2006/table">
            <a:tbl>
              <a:tblPr bandRow="1">
                <a:tableStyleId>{5C22544A-7EE6-4342-B048-85BDC9FD1C3A}</a:tableStyleId>
              </a:tblPr>
              <a:tblGrid>
                <a:gridCol w="8189765">
                  <a:extLst>
                    <a:ext uri="{9D8B030D-6E8A-4147-A177-3AD203B41FA5}">
                      <a16:colId xmlns:a16="http://schemas.microsoft.com/office/drawing/2014/main" val="2633138561"/>
                    </a:ext>
                  </a:extLst>
                </a:gridCol>
                <a:gridCol w="2319487">
                  <a:extLst>
                    <a:ext uri="{9D8B030D-6E8A-4147-A177-3AD203B41FA5}">
                      <a16:colId xmlns:a16="http://schemas.microsoft.com/office/drawing/2014/main" val="1310380406"/>
                    </a:ext>
                  </a:extLst>
                </a:gridCol>
              </a:tblGrid>
              <a:tr h="179897">
                <a:tc gridSpan="2">
                  <a:txBody>
                    <a:bodyPr/>
                    <a:lstStyle/>
                    <a:p>
                      <a:pPr algn="l" fontAlgn="base"/>
                      <a:endParaRPr lang="en-US" sz="100" b="0"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endParaRPr>
                    </a:p>
                  </a:txBody>
                  <a:tcPr marL="182880" anchor="ctr">
                    <a:solidFill>
                      <a:srgbClr val="002855"/>
                    </a:solidFill>
                  </a:tcPr>
                </a:tc>
                <a:tc hMerge="1">
                  <a:txBody>
                    <a:bodyPr/>
                    <a:lstStyle/>
                    <a:p>
                      <a:pPr algn="ctr" fontAlgn="base"/>
                      <a:endParaRPr lang="en-US" sz="1600" b="1"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endParaRPr>
                    </a:p>
                  </a:txBody>
                  <a:tcPr marL="182880" anchor="ctr">
                    <a:solidFill>
                      <a:srgbClr val="002855"/>
                    </a:solidFill>
                  </a:tcPr>
                </a:tc>
                <a:extLst>
                  <a:ext uri="{0D108BD9-81ED-4DB2-BD59-A6C34878D82A}">
                    <a16:rowId xmlns:a16="http://schemas.microsoft.com/office/drawing/2014/main" val="2469680667"/>
                  </a:ext>
                </a:extLst>
              </a:tr>
              <a:tr h="1181468">
                <a:tc>
                  <a:txBody>
                    <a:bodyPr/>
                    <a:lstStyle/>
                    <a:p>
                      <a:pPr algn="l" fontAlgn="base"/>
                      <a:r>
                        <a:rPr lang="en-US" sz="1600" b="0" i="0" kern="1200" dirty="0">
                          <a:solidFill>
                            <a:schemeClr val="dk1"/>
                          </a:solidFill>
                          <a:effectLst/>
                          <a:latin typeface="Work Sans" pitchFamily="2" charset="77"/>
                          <a:ea typeface="Open Sans" panose="020B0606030504020204" pitchFamily="34" charset="0"/>
                          <a:cs typeface="Open Sans" panose="020B0606030504020204" pitchFamily="34" charset="0"/>
                        </a:rPr>
                        <a:t>Total population </a:t>
                      </a:r>
                      <a:r>
                        <a:rPr lang="en-US" sz="1600" b="0"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rPr>
                        <a:t>employees or employees and covered dependents: </a:t>
                      </a:r>
                    </a:p>
                  </a:txBody>
                  <a:tcPr marL="182880" anchor="ctr">
                    <a:solidFill>
                      <a:schemeClr val="accent3">
                        <a:lumMod val="20000"/>
                        <a:lumOff val="80000"/>
                        <a:alpha val="49910"/>
                      </a:schemeClr>
                    </a:solidFill>
                  </a:tcPr>
                </a:tc>
                <a:tc>
                  <a:txBody>
                    <a:bodyPr/>
                    <a:lstStyle/>
                    <a:p>
                      <a:pPr algn="ctr" fontAlgn="base"/>
                      <a:r>
                        <a:rPr lang="en-US" sz="1600" b="1"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rPr>
                        <a:t>XX</a:t>
                      </a:r>
                    </a:p>
                  </a:txBody>
                  <a:tcPr marL="182880" anchor="ctr">
                    <a:solidFill>
                      <a:schemeClr val="accent3">
                        <a:lumMod val="20000"/>
                        <a:lumOff val="80000"/>
                      </a:schemeClr>
                    </a:solidFill>
                  </a:tcPr>
                </a:tc>
                <a:extLst>
                  <a:ext uri="{0D108BD9-81ED-4DB2-BD59-A6C34878D82A}">
                    <a16:rowId xmlns:a16="http://schemas.microsoft.com/office/drawing/2014/main" val="1102942853"/>
                  </a:ext>
                </a:extLst>
              </a:tr>
              <a:tr h="118146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0" i="0" dirty="0">
                          <a:latin typeface="Work Sans" pitchFamily="2" charset="77"/>
                          <a:ea typeface="Work Sans"/>
                          <a:cs typeface="Work Sans"/>
                          <a:sym typeface="Work Sans"/>
                        </a:rPr>
                        <a:t>Total number of persons screened for </a:t>
                      </a:r>
                      <a:r>
                        <a:rPr lang="en-US" sz="1600" b="0" i="0" dirty="0">
                          <a:highlight>
                            <a:srgbClr val="00FFFF"/>
                          </a:highlight>
                          <a:latin typeface="Work Sans" pitchFamily="2" charset="77"/>
                          <a:ea typeface="Work Sans"/>
                          <a:cs typeface="Work Sans"/>
                          <a:sym typeface="Work Sans"/>
                        </a:rPr>
                        <a:t>prediabetes, prediabetes and others at risk for type 2 diabetes, or high-risk prediabetes:</a:t>
                      </a:r>
                      <a:endParaRPr lang="en-US" sz="1600" b="0" i="0" dirty="0">
                        <a:highlight>
                          <a:srgbClr val="00FFFF"/>
                        </a:highlight>
                        <a:latin typeface="Work Sans" pitchFamily="2" charset="77"/>
                      </a:endParaRPr>
                    </a:p>
                  </a:txBody>
                  <a:tcPr marL="182880" anchor="ctr">
                    <a:solidFill>
                      <a:schemeClr val="bg2">
                        <a:lumMod val="20000"/>
                        <a:lumOff val="80000"/>
                        <a:alpha val="4991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1"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rPr>
                        <a:t>XX</a:t>
                      </a:r>
                    </a:p>
                  </a:txBody>
                  <a:tcPr marL="182880" anchor="ctr">
                    <a:solidFill>
                      <a:schemeClr val="bg2">
                        <a:lumMod val="20000"/>
                        <a:lumOff val="80000"/>
                      </a:schemeClr>
                    </a:solidFill>
                  </a:tcPr>
                </a:tc>
                <a:extLst>
                  <a:ext uri="{0D108BD9-81ED-4DB2-BD59-A6C34878D82A}">
                    <a16:rowId xmlns:a16="http://schemas.microsoft.com/office/drawing/2014/main" val="2271642912"/>
                  </a:ext>
                </a:extLst>
              </a:tr>
              <a:tr h="1181468">
                <a:tc>
                  <a:txBody>
                    <a:bodyPr/>
                    <a:lstStyle/>
                    <a:p>
                      <a:pPr algn="l" fontAlgn="base"/>
                      <a:r>
                        <a:rPr lang="en-US" sz="1600" b="0" i="0" kern="1200" dirty="0">
                          <a:solidFill>
                            <a:schemeClr val="dk1"/>
                          </a:solidFill>
                          <a:effectLst/>
                          <a:latin typeface="Work Sans" pitchFamily="2" charset="77"/>
                          <a:ea typeface="Open Sans" panose="020B0606030504020204" pitchFamily="34" charset="0"/>
                          <a:cs typeface="Open Sans" panose="020B0606030504020204" pitchFamily="34" charset="0"/>
                        </a:rPr>
                        <a:t>Total number of persons who </a:t>
                      </a:r>
                      <a:r>
                        <a:rPr lang="en-US" sz="1600" b="0"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rPr>
                        <a:t>have prediabetes, have prediabetes and others at risk for type 2 diabetes, or have high-risk prediabetes:</a:t>
                      </a:r>
                    </a:p>
                  </a:txBody>
                  <a:tcPr marL="182880" anchor="ctr">
                    <a:solidFill>
                      <a:schemeClr val="accent3">
                        <a:lumMod val="20000"/>
                        <a:lumOff val="80000"/>
                        <a:alpha val="4991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1"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rPr>
                        <a:t>XX</a:t>
                      </a:r>
                    </a:p>
                  </a:txBody>
                  <a:tcPr marL="182880" anchor="ctr">
                    <a:solidFill>
                      <a:schemeClr val="accent3">
                        <a:lumMod val="20000"/>
                        <a:lumOff val="80000"/>
                      </a:schemeClr>
                    </a:solidFill>
                  </a:tcPr>
                </a:tc>
                <a:extLst>
                  <a:ext uri="{0D108BD9-81ED-4DB2-BD59-A6C34878D82A}">
                    <a16:rowId xmlns:a16="http://schemas.microsoft.com/office/drawing/2014/main" val="2073240895"/>
                  </a:ext>
                </a:extLst>
              </a:tr>
            </a:tbl>
          </a:graphicData>
        </a:graphic>
      </p:graphicFrame>
      <p:sp>
        <p:nvSpPr>
          <p:cNvPr id="7" name="Text Placeholder 6">
            <a:extLst>
              <a:ext uri="{FF2B5EF4-FFF2-40B4-BE49-F238E27FC236}">
                <a16:creationId xmlns:a16="http://schemas.microsoft.com/office/drawing/2014/main" id="{1269EE7C-981B-CA08-CDF9-650418A46660}"/>
              </a:ext>
            </a:extLst>
          </p:cNvPr>
          <p:cNvSpPr>
            <a:spLocks noGrp="1"/>
          </p:cNvSpPr>
          <p:nvPr>
            <p:ph type="body" sz="quarter" idx="10"/>
          </p:nvPr>
        </p:nvSpPr>
        <p:spPr>
          <a:xfrm>
            <a:off x="841375" y="1409699"/>
            <a:ext cx="10848975" cy="2018919"/>
          </a:xfrm>
        </p:spPr>
        <p:txBody>
          <a:bodyPr/>
          <a:lstStyle/>
          <a:p>
            <a:r>
              <a:rPr lang="en-US" dirty="0">
                <a:sym typeface="Work Sans"/>
              </a:rPr>
              <a:t>Our eligible population will be defined as </a:t>
            </a:r>
            <a:r>
              <a:rPr lang="en-US" dirty="0">
                <a:highlight>
                  <a:srgbClr val="00FFFF"/>
                </a:highlight>
                <a:sym typeface="Work Sans"/>
              </a:rPr>
              <a:t>persons with prediabetes, persons with prediabetes and other persons at risk for type 2 diabetes, and persons with high-risk prediabetes.</a:t>
            </a:r>
            <a:endParaRPr lang="en-US" dirty="0">
              <a:highlight>
                <a:srgbClr val="00FFFF"/>
              </a:highlight>
            </a:endParaRPr>
          </a:p>
        </p:txBody>
      </p:sp>
      <p:sp>
        <p:nvSpPr>
          <p:cNvPr id="3" name="Slide Number Placeholder 2">
            <a:extLst>
              <a:ext uri="{FF2B5EF4-FFF2-40B4-BE49-F238E27FC236}">
                <a16:creationId xmlns:a16="http://schemas.microsoft.com/office/drawing/2014/main" id="{16739860-90C1-A452-DBB5-00A14C4694F2}"/>
              </a:ext>
            </a:extLst>
          </p:cNvPr>
          <p:cNvSpPr>
            <a:spLocks noGrp="1"/>
          </p:cNvSpPr>
          <p:nvPr>
            <p:ph type="sldNum" sz="quarter" idx="4"/>
          </p:nvPr>
        </p:nvSpPr>
        <p:spPr/>
        <p:txBody>
          <a:bodyPr/>
          <a:lstStyle/>
          <a:p>
            <a:fld id="{90697F67-DBC2-5647-A4F3-F8F988D5EBAA}"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07"/>
        <p:cNvGrpSpPr/>
        <p:nvPr/>
      </p:nvGrpSpPr>
      <p:grpSpPr>
        <a:xfrm>
          <a:off x="0" y="0"/>
          <a:ext cx="0" cy="0"/>
          <a:chOff x="0" y="0"/>
          <a:chExt cx="0" cy="0"/>
        </a:xfrm>
      </p:grpSpPr>
      <p:sp>
        <p:nvSpPr>
          <p:cNvPr id="513" name="Google Shape;513;p27"/>
          <p:cNvSpPr txBox="1"/>
          <p:nvPr/>
        </p:nvSpPr>
        <p:spPr>
          <a:xfrm>
            <a:off x="841376" y="5366011"/>
            <a:ext cx="11350624"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900" dirty="0">
                <a:solidFill>
                  <a:schemeClr val="dk1"/>
                </a:solidFill>
                <a:latin typeface="Work Sans"/>
                <a:ea typeface="Work Sans"/>
                <a:cs typeface="Work Sans"/>
                <a:sym typeface="Work Sans"/>
              </a:rPr>
              <a:t>*Note: The estimated total number is based on the estimate that 38% of the U.S. population has prediabetes. </a:t>
            </a:r>
            <a:r>
              <a:rPr lang="en-US" sz="900" dirty="0">
                <a:solidFill>
                  <a:schemeClr val="dk1"/>
                </a:solidFill>
                <a:latin typeface="Work Sans"/>
                <a:ea typeface="Work Sans"/>
                <a:cs typeface="Work Sans"/>
                <a:sym typeface="Work Sans"/>
                <a:hlinkClick r:id="rId3"/>
              </a:rPr>
              <a:t>Source</a:t>
            </a:r>
            <a:endParaRPr sz="1050" dirty="0">
              <a:solidFill>
                <a:srgbClr val="00B0F0"/>
              </a:solidFill>
            </a:endParaRPr>
          </a:p>
        </p:txBody>
      </p:sp>
      <p:graphicFrame>
        <p:nvGraphicFramePr>
          <p:cNvPr id="2" name="Content Placeholder 4">
            <a:extLst>
              <a:ext uri="{FF2B5EF4-FFF2-40B4-BE49-F238E27FC236}">
                <a16:creationId xmlns:a16="http://schemas.microsoft.com/office/drawing/2014/main" id="{B9DFF233-B587-B4DD-88BE-8E46FC68C88D}"/>
              </a:ext>
            </a:extLst>
          </p:cNvPr>
          <p:cNvGraphicFramePr>
            <a:graphicFrameLocks/>
          </p:cNvGraphicFramePr>
          <p:nvPr>
            <p:extLst>
              <p:ext uri="{D42A27DB-BD31-4B8C-83A1-F6EECF244321}">
                <p14:modId xmlns:p14="http://schemas.microsoft.com/office/powerpoint/2010/main" val="786586506"/>
              </p:ext>
            </p:extLst>
          </p:nvPr>
        </p:nvGraphicFramePr>
        <p:xfrm>
          <a:off x="918376" y="1971674"/>
          <a:ext cx="10509252" cy="3324596"/>
        </p:xfrm>
        <a:graphic>
          <a:graphicData uri="http://schemas.openxmlformats.org/drawingml/2006/table">
            <a:tbl>
              <a:tblPr bandRow="1">
                <a:tableStyleId>{5C22544A-7EE6-4342-B048-85BDC9FD1C3A}</a:tableStyleId>
              </a:tblPr>
              <a:tblGrid>
                <a:gridCol w="8189765">
                  <a:extLst>
                    <a:ext uri="{9D8B030D-6E8A-4147-A177-3AD203B41FA5}">
                      <a16:colId xmlns:a16="http://schemas.microsoft.com/office/drawing/2014/main" val="2633138561"/>
                    </a:ext>
                  </a:extLst>
                </a:gridCol>
                <a:gridCol w="2319487">
                  <a:extLst>
                    <a:ext uri="{9D8B030D-6E8A-4147-A177-3AD203B41FA5}">
                      <a16:colId xmlns:a16="http://schemas.microsoft.com/office/drawing/2014/main" val="1310380406"/>
                    </a:ext>
                  </a:extLst>
                </a:gridCol>
              </a:tblGrid>
              <a:tr h="192406">
                <a:tc gridSpan="2">
                  <a:txBody>
                    <a:bodyPr/>
                    <a:lstStyle/>
                    <a:p>
                      <a:pPr algn="l" fontAlgn="base"/>
                      <a:endParaRPr lang="en-US" sz="600" b="0"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endParaRPr>
                    </a:p>
                  </a:txBody>
                  <a:tcPr marL="182880" anchor="ctr">
                    <a:solidFill>
                      <a:srgbClr val="002855"/>
                    </a:solidFill>
                  </a:tcPr>
                </a:tc>
                <a:tc hMerge="1">
                  <a:txBody>
                    <a:bodyPr/>
                    <a:lstStyle/>
                    <a:p>
                      <a:pPr algn="ctr" fontAlgn="base"/>
                      <a:endParaRPr lang="en-US" sz="1600" b="1"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endParaRPr>
                    </a:p>
                  </a:txBody>
                  <a:tcPr marL="182880" anchor="ctr">
                    <a:solidFill>
                      <a:schemeClr val="accent3">
                        <a:lumMod val="20000"/>
                        <a:lumOff val="80000"/>
                      </a:schemeClr>
                    </a:solidFill>
                  </a:tcPr>
                </a:tc>
                <a:extLst>
                  <a:ext uri="{0D108BD9-81ED-4DB2-BD59-A6C34878D82A}">
                    <a16:rowId xmlns:a16="http://schemas.microsoft.com/office/drawing/2014/main" val="2691753059"/>
                  </a:ext>
                </a:extLst>
              </a:tr>
              <a:tr h="1566095">
                <a:tc>
                  <a:txBody>
                    <a:bodyPr/>
                    <a:lstStyle/>
                    <a:p>
                      <a:pPr algn="l" fontAlgn="base"/>
                      <a:r>
                        <a:rPr lang="en-US" sz="1600" b="0" i="0" kern="1200" dirty="0">
                          <a:solidFill>
                            <a:schemeClr val="dk1"/>
                          </a:solidFill>
                          <a:effectLst/>
                          <a:latin typeface="Work Sans" pitchFamily="2" charset="77"/>
                          <a:ea typeface="Open Sans" panose="020B0606030504020204" pitchFamily="34" charset="0"/>
                          <a:cs typeface="Open Sans" panose="020B0606030504020204" pitchFamily="34" charset="0"/>
                        </a:rPr>
                        <a:t>Total population </a:t>
                      </a:r>
                      <a:r>
                        <a:rPr lang="en-US" sz="1600" b="0" i="0" kern="1200" dirty="0">
                          <a:solidFill>
                            <a:schemeClr val="dk1"/>
                          </a:solidFill>
                          <a:effectLst/>
                          <a:highlight>
                            <a:srgbClr val="00FFFF"/>
                          </a:highlight>
                          <a:latin typeface="Work Sans" pitchFamily="2" charset="77"/>
                          <a:ea typeface="Open Sans" panose="020B0606030504020204" pitchFamily="34" charset="0"/>
                          <a:cs typeface="Open Sans" panose="020B0606030504020204" pitchFamily="34" charset="0"/>
                        </a:rPr>
                        <a:t>employees or employees and covered dependents:</a:t>
                      </a:r>
                      <a:r>
                        <a:rPr lang="en-US" sz="1600" b="0"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rPr>
                        <a:t> </a:t>
                      </a:r>
                    </a:p>
                  </a:txBody>
                  <a:tcPr marL="182880" anchor="ctr">
                    <a:solidFill>
                      <a:schemeClr val="accent3">
                        <a:lumMod val="20000"/>
                        <a:lumOff val="80000"/>
                        <a:alpha val="49910"/>
                      </a:schemeClr>
                    </a:solidFill>
                  </a:tcPr>
                </a:tc>
                <a:tc>
                  <a:txBody>
                    <a:bodyPr/>
                    <a:lstStyle/>
                    <a:p>
                      <a:pPr algn="ctr" fontAlgn="base"/>
                      <a:r>
                        <a:rPr lang="en-US" sz="1600" b="1"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rPr>
                        <a:t>XX</a:t>
                      </a:r>
                    </a:p>
                  </a:txBody>
                  <a:tcPr marL="182880" anchor="ctr">
                    <a:solidFill>
                      <a:schemeClr val="accent3">
                        <a:lumMod val="20000"/>
                        <a:lumOff val="80000"/>
                      </a:schemeClr>
                    </a:solidFill>
                  </a:tcPr>
                </a:tc>
                <a:extLst>
                  <a:ext uri="{0D108BD9-81ED-4DB2-BD59-A6C34878D82A}">
                    <a16:rowId xmlns:a16="http://schemas.microsoft.com/office/drawing/2014/main" val="1102942853"/>
                  </a:ext>
                </a:extLst>
              </a:tr>
              <a:tr h="1566095">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0" dirty="0">
                          <a:latin typeface="Work Sans"/>
                          <a:ea typeface="Work Sans"/>
                          <a:cs typeface="Work Sans"/>
                          <a:sym typeface="Work Sans"/>
                        </a:rPr>
                        <a:t>Estimated total number* of </a:t>
                      </a:r>
                      <a:r>
                        <a:rPr lang="en-US" sz="1600" b="0" dirty="0">
                          <a:highlight>
                            <a:srgbClr val="00FFFF"/>
                          </a:highlight>
                          <a:latin typeface="Work Sans"/>
                          <a:ea typeface="Work Sans"/>
                          <a:cs typeface="Work Sans"/>
                          <a:sym typeface="Work Sans"/>
                        </a:rPr>
                        <a:t>employees or employees and covered dependents</a:t>
                      </a:r>
                      <a:r>
                        <a:rPr lang="en-US" sz="1600" b="0" dirty="0">
                          <a:latin typeface="Work Sans"/>
                          <a:ea typeface="Work Sans"/>
                          <a:cs typeface="Work Sans"/>
                          <a:sym typeface="Work Sans"/>
                        </a:rPr>
                        <a:t> eligible for the National DPP lifestyle change program:</a:t>
                      </a:r>
                    </a:p>
                  </a:txBody>
                  <a:tcPr marL="182880" anchor="ctr">
                    <a:solidFill>
                      <a:schemeClr val="bg2">
                        <a:lumMod val="20000"/>
                        <a:lumOff val="80000"/>
                        <a:alpha val="4991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1" i="0" kern="1200" dirty="0">
                          <a:solidFill>
                            <a:schemeClr val="dk1"/>
                          </a:solidFill>
                          <a:effectLst/>
                          <a:highlight>
                            <a:srgbClr val="00FFFF"/>
                          </a:highlight>
                          <a:latin typeface="Work Sans SemiBold" pitchFamily="2" charset="77"/>
                          <a:ea typeface="Open Sans" panose="020B0606030504020204" pitchFamily="34" charset="0"/>
                          <a:cs typeface="Open Sans" panose="020B0606030504020204" pitchFamily="34" charset="0"/>
                        </a:rPr>
                        <a:t>XX</a:t>
                      </a:r>
                    </a:p>
                  </a:txBody>
                  <a:tcPr marL="182880" anchor="ctr">
                    <a:solidFill>
                      <a:schemeClr val="bg2">
                        <a:lumMod val="20000"/>
                        <a:lumOff val="80000"/>
                      </a:schemeClr>
                    </a:solidFill>
                  </a:tcPr>
                </a:tc>
                <a:extLst>
                  <a:ext uri="{0D108BD9-81ED-4DB2-BD59-A6C34878D82A}">
                    <a16:rowId xmlns:a16="http://schemas.microsoft.com/office/drawing/2014/main" val="2271642912"/>
                  </a:ext>
                </a:extLst>
              </a:tr>
            </a:tbl>
          </a:graphicData>
        </a:graphic>
      </p:graphicFrame>
      <p:sp>
        <p:nvSpPr>
          <p:cNvPr id="3" name="Slide Number Placeholder 2">
            <a:extLst>
              <a:ext uri="{FF2B5EF4-FFF2-40B4-BE49-F238E27FC236}">
                <a16:creationId xmlns:a16="http://schemas.microsoft.com/office/drawing/2014/main" id="{64C8E952-663C-7330-4B65-AFB241F0019F}"/>
              </a:ext>
            </a:extLst>
          </p:cNvPr>
          <p:cNvSpPr>
            <a:spLocks noGrp="1"/>
          </p:cNvSpPr>
          <p:nvPr>
            <p:ph type="sldNum" sz="quarter" idx="4"/>
          </p:nvPr>
        </p:nvSpPr>
        <p:spPr/>
        <p:txBody>
          <a:bodyPr/>
          <a:lstStyle/>
          <a:p>
            <a:fld id="{90697F67-DBC2-5647-A4F3-F8F988D5EBAA}"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2" name="Text Placeholder 1">
            <a:extLst>
              <a:ext uri="{FF2B5EF4-FFF2-40B4-BE49-F238E27FC236}">
                <a16:creationId xmlns:a16="http://schemas.microsoft.com/office/drawing/2014/main" id="{8AE2EA12-DE3C-53E5-F737-ABB5A1BE191B}"/>
              </a:ext>
            </a:extLst>
          </p:cNvPr>
          <p:cNvSpPr>
            <a:spLocks noGrp="1"/>
          </p:cNvSpPr>
          <p:nvPr>
            <p:ph type="body" sz="quarter" idx="10"/>
          </p:nvPr>
        </p:nvSpPr>
        <p:spPr>
          <a:xfrm>
            <a:off x="1510329" y="653960"/>
            <a:ext cx="10256066" cy="924542"/>
          </a:xfrm>
        </p:spPr>
        <p:txBody>
          <a:bodyPr/>
          <a:lstStyle/>
          <a:p>
            <a:r>
              <a:rPr lang="en-US" dirty="0"/>
              <a:t>Delivery Method</a:t>
            </a:r>
          </a:p>
        </p:txBody>
      </p:sp>
      <p:sp>
        <p:nvSpPr>
          <p:cNvPr id="3" name="Text Placeholder 2">
            <a:extLst>
              <a:ext uri="{FF2B5EF4-FFF2-40B4-BE49-F238E27FC236}">
                <a16:creationId xmlns:a16="http://schemas.microsoft.com/office/drawing/2014/main" id="{5E538DF8-5A88-2BD8-F7EA-A9E081EAE65B}"/>
              </a:ext>
            </a:extLst>
          </p:cNvPr>
          <p:cNvSpPr>
            <a:spLocks noGrp="1"/>
          </p:cNvSpPr>
          <p:nvPr>
            <p:ph type="body" sz="quarter" idx="11"/>
          </p:nvPr>
        </p:nvSpPr>
        <p:spPr>
          <a:xfrm>
            <a:off x="1509947" y="1344706"/>
            <a:ext cx="10256067" cy="4859334"/>
          </a:xfrm>
        </p:spPr>
        <p:txBody>
          <a:bodyPr/>
          <a:lstStyle/>
          <a:p>
            <a:r>
              <a:rPr lang="en-US" dirty="0"/>
              <a:t>If the employer plans to use in-person delivery, use slide 29.</a:t>
            </a:r>
          </a:p>
          <a:p>
            <a:r>
              <a:rPr lang="en-US" dirty="0"/>
              <a:t>If the employer plans to use online delivery, use slide 30.</a:t>
            </a:r>
          </a:p>
          <a:p>
            <a:r>
              <a:rPr lang="en-US" dirty="0"/>
              <a:t>If the employer plans to use distance learning delivery, use slide 31.</a:t>
            </a:r>
          </a:p>
          <a:p>
            <a:r>
              <a:rPr lang="en-US" dirty="0"/>
              <a:t>If the employer plans to use hybrid delivery (both in-person and online), use slide 32.</a:t>
            </a:r>
          </a:p>
          <a:p>
            <a:r>
              <a:rPr lang="en-US" dirty="0"/>
              <a:t>If the employer wants to share all available delivery methods for leadership’s consideration, unhide all delivery method slides. For the two slides that are not the organization’s first delivery method choice, delete the last bullet.</a:t>
            </a:r>
          </a:p>
        </p:txBody>
      </p:sp>
      <p:sp>
        <p:nvSpPr>
          <p:cNvPr id="4" name="Slide Number Placeholder 3">
            <a:extLst>
              <a:ext uri="{FF2B5EF4-FFF2-40B4-BE49-F238E27FC236}">
                <a16:creationId xmlns:a16="http://schemas.microsoft.com/office/drawing/2014/main" id="{BC1D1366-1212-E125-6F13-01E5DE57C1D4}"/>
              </a:ext>
            </a:extLst>
          </p:cNvPr>
          <p:cNvSpPr>
            <a:spLocks noGrp="1"/>
          </p:cNvSpPr>
          <p:nvPr>
            <p:ph type="sldNum" sz="quarter" idx="4"/>
          </p:nvPr>
        </p:nvSpPr>
        <p:spPr>
          <a:xfrm>
            <a:off x="10972800" y="6492240"/>
            <a:ext cx="1129336" cy="365125"/>
          </a:xfrm>
        </p:spPr>
        <p:txBody>
          <a:bodyPr/>
          <a:lstStyle/>
          <a:p>
            <a:fld id="{90697F67-DBC2-5647-A4F3-F8F988D5EBAA}" type="slidenum">
              <a:rPr lang="en-US" smtClean="0"/>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525"/>
        <p:cNvGrpSpPr/>
        <p:nvPr/>
      </p:nvGrpSpPr>
      <p:grpSpPr>
        <a:xfrm>
          <a:off x="0" y="0"/>
          <a:ext cx="0" cy="0"/>
          <a:chOff x="0" y="0"/>
          <a:chExt cx="0" cy="0"/>
        </a:xfrm>
      </p:grpSpPr>
      <p:sp>
        <p:nvSpPr>
          <p:cNvPr id="5" name="Text Placeholder 4">
            <a:extLst>
              <a:ext uri="{FF2B5EF4-FFF2-40B4-BE49-F238E27FC236}">
                <a16:creationId xmlns:a16="http://schemas.microsoft.com/office/drawing/2014/main" id="{AA4884F2-5773-1BF2-89DA-289D4895AD4A}"/>
              </a:ext>
            </a:extLst>
          </p:cNvPr>
          <p:cNvSpPr>
            <a:spLocks noGrp="1"/>
          </p:cNvSpPr>
          <p:nvPr>
            <p:ph type="body" sz="quarter" idx="13"/>
          </p:nvPr>
        </p:nvSpPr>
        <p:spPr>
          <a:xfrm>
            <a:off x="5640388" y="1295556"/>
            <a:ext cx="6102350" cy="4813414"/>
          </a:xfrm>
        </p:spPr>
        <p:txBody>
          <a:bodyPr tIns="0"/>
          <a:lstStyle/>
          <a:p>
            <a:pPr lvl="1"/>
            <a:r>
              <a:rPr lang="en-US" dirty="0">
                <a:sym typeface="Work Sans"/>
              </a:rPr>
              <a:t>Year-long lifestyle change program delivered 100% in-person for all participants by trained Lifestyle Coaches.</a:t>
            </a:r>
            <a:endParaRPr lang="en-US" dirty="0"/>
          </a:p>
          <a:p>
            <a:pPr lvl="1"/>
            <a:r>
              <a:rPr lang="en-US" dirty="0">
                <a:sym typeface="Work Sans"/>
              </a:rPr>
              <a:t>Participants are physically present in a classroom or classroom-like setting.</a:t>
            </a:r>
            <a:endParaRPr lang="en-US" dirty="0"/>
          </a:p>
          <a:p>
            <a:pPr lvl="1"/>
            <a:r>
              <a:rPr lang="en-US" dirty="0">
                <a:sym typeface="Work Sans"/>
              </a:rPr>
              <a:t>Lifestyle Coaches may supplement in-person sessions with handouts, emails, or reminder texts.</a:t>
            </a:r>
            <a:endParaRPr lang="en-US" dirty="0"/>
          </a:p>
          <a:p>
            <a:pPr lvl="1"/>
            <a:r>
              <a:rPr lang="en-US" dirty="0">
                <a:sym typeface="Work Sans"/>
              </a:rPr>
              <a:t>We are considering using </a:t>
            </a:r>
            <a:r>
              <a:rPr lang="en-US" dirty="0">
                <a:highlight>
                  <a:srgbClr val="00FFFF"/>
                </a:highlight>
                <a:sym typeface="Work Sans"/>
              </a:rPr>
              <a:t>program provider</a:t>
            </a:r>
            <a:r>
              <a:rPr lang="en-US" dirty="0">
                <a:sym typeface="Work Sans"/>
              </a:rPr>
              <a:t>, a CDC-recognized organization.</a:t>
            </a:r>
            <a:r>
              <a:rPr lang="en-US" dirty="0"/>
              <a:t> </a:t>
            </a:r>
          </a:p>
          <a:p>
            <a:pPr lvl="1"/>
            <a:r>
              <a:rPr lang="en-US" dirty="0"/>
              <a:t>I</a:t>
            </a:r>
            <a:r>
              <a:rPr lang="en-US" dirty="0">
                <a:sym typeface="Work Sans"/>
              </a:rPr>
              <a:t>n-person classes could begin as early as </a:t>
            </a:r>
            <a:r>
              <a:rPr lang="en-US" dirty="0">
                <a:highlight>
                  <a:srgbClr val="00FFFF"/>
                </a:highlight>
                <a:sym typeface="Work Sans"/>
              </a:rPr>
              <a:t>month and year</a:t>
            </a:r>
            <a:r>
              <a:rPr lang="en-US" dirty="0">
                <a:sym typeface="Work Sans"/>
              </a:rPr>
              <a:t>.</a:t>
            </a:r>
            <a:endParaRPr lang="en-US" dirty="0">
              <a:sym typeface="Calibri"/>
            </a:endParaRPr>
          </a:p>
        </p:txBody>
      </p:sp>
      <p:sp>
        <p:nvSpPr>
          <p:cNvPr id="3" name="Slide Number Placeholder 2">
            <a:extLst>
              <a:ext uri="{FF2B5EF4-FFF2-40B4-BE49-F238E27FC236}">
                <a16:creationId xmlns:a16="http://schemas.microsoft.com/office/drawing/2014/main" id="{23049845-3A9F-D668-0348-42E5163876FA}"/>
              </a:ext>
            </a:extLst>
          </p:cNvPr>
          <p:cNvSpPr>
            <a:spLocks noGrp="1"/>
          </p:cNvSpPr>
          <p:nvPr>
            <p:ph type="sldNum" sz="quarter" idx="12"/>
          </p:nvPr>
        </p:nvSpPr>
        <p:spPr/>
        <p:txBody>
          <a:bodyPr/>
          <a:lstStyle/>
          <a:p>
            <a:fld id="{90697F67-DBC2-5647-A4F3-F8F988D5EBAA}" type="slidenum">
              <a:rPr lang="en-US" smtClean="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3E42EC-77CD-D3CE-A206-E9E72CFD4AB7}"/>
              </a:ext>
            </a:extLst>
          </p:cNvPr>
          <p:cNvSpPr>
            <a:spLocks noGrp="1"/>
          </p:cNvSpPr>
          <p:nvPr>
            <p:ph type="sldNum" sz="quarter" idx="12"/>
          </p:nvPr>
        </p:nvSpPr>
        <p:spPr>
          <a:xfrm>
            <a:off x="10972800" y="6492240"/>
            <a:ext cx="1129336" cy="365125"/>
          </a:xfrm>
        </p:spPr>
        <p:txBody>
          <a:bodyPr/>
          <a:lstStyle/>
          <a:p>
            <a:fld id="{90697F67-DBC2-5647-A4F3-F8F988D5EBAA}" type="slidenum">
              <a:rPr lang="en-US" smtClean="0"/>
              <a:pPr/>
              <a:t>3</a:t>
            </a:fld>
            <a:endParaRPr lang="en-US" dirty="0"/>
          </a:p>
        </p:txBody>
      </p:sp>
      <p:sp>
        <p:nvSpPr>
          <p:cNvPr id="23" name="Text Placeholder 22">
            <a:extLst>
              <a:ext uri="{FF2B5EF4-FFF2-40B4-BE49-F238E27FC236}">
                <a16:creationId xmlns:a16="http://schemas.microsoft.com/office/drawing/2014/main" id="{980B0CB5-08B6-E2F3-EC8F-0A4115ECCCCF}"/>
              </a:ext>
            </a:extLst>
          </p:cNvPr>
          <p:cNvSpPr>
            <a:spLocks noGrp="1"/>
          </p:cNvSpPr>
          <p:nvPr>
            <p:ph type="body" sz="quarter" idx="14"/>
          </p:nvPr>
        </p:nvSpPr>
        <p:spPr>
          <a:xfrm>
            <a:off x="469900" y="5325483"/>
            <a:ext cx="5626100" cy="694342"/>
          </a:xfrm>
        </p:spPr>
        <p:txBody>
          <a:bodyPr/>
          <a:lstStyle/>
          <a:p>
            <a:r>
              <a:rPr lang="en-US" dirty="0">
                <a:highlight>
                  <a:srgbClr val="FFFF00"/>
                </a:highlight>
              </a:rPr>
              <a:t>Name, Title</a:t>
            </a:r>
          </a:p>
        </p:txBody>
      </p:sp>
      <p:sp>
        <p:nvSpPr>
          <p:cNvPr id="6" name="Text Placeholder 5">
            <a:extLst>
              <a:ext uri="{FF2B5EF4-FFF2-40B4-BE49-F238E27FC236}">
                <a16:creationId xmlns:a16="http://schemas.microsoft.com/office/drawing/2014/main" id="{B2986A21-E25A-039C-BF50-9A7AEC6B9E75}"/>
              </a:ext>
            </a:extLst>
          </p:cNvPr>
          <p:cNvSpPr>
            <a:spLocks noGrp="1"/>
          </p:cNvSpPr>
          <p:nvPr>
            <p:ph type="body" sz="quarter" idx="15"/>
          </p:nvPr>
        </p:nvSpPr>
        <p:spPr>
          <a:xfrm>
            <a:off x="9540814" y="5325483"/>
            <a:ext cx="2032452" cy="694342"/>
          </a:xfrm>
        </p:spPr>
        <p:txBody>
          <a:bodyPr/>
          <a:lstStyle/>
          <a:p>
            <a:r>
              <a:rPr lang="en-US" dirty="0">
                <a:highlight>
                  <a:srgbClr val="FFFF00"/>
                </a:highlight>
              </a:rPr>
              <a:t>Add Date Here</a:t>
            </a:r>
          </a:p>
        </p:txBody>
      </p:sp>
      <p:sp>
        <p:nvSpPr>
          <p:cNvPr id="17" name="Text Placeholder 16">
            <a:extLst>
              <a:ext uri="{FF2B5EF4-FFF2-40B4-BE49-F238E27FC236}">
                <a16:creationId xmlns:a16="http://schemas.microsoft.com/office/drawing/2014/main" id="{54D9C70C-4822-659C-BA73-6A1DF9FDB673}"/>
              </a:ext>
            </a:extLst>
          </p:cNvPr>
          <p:cNvSpPr>
            <a:spLocks noGrp="1"/>
          </p:cNvSpPr>
          <p:nvPr>
            <p:ph type="body" sz="quarter" idx="16"/>
          </p:nvPr>
        </p:nvSpPr>
        <p:spPr>
          <a:xfrm>
            <a:off x="2368550" y="2431229"/>
            <a:ext cx="7454900" cy="1316779"/>
          </a:xfrm>
        </p:spPr>
        <p:txBody>
          <a:bodyPr/>
          <a:lstStyle/>
          <a:p>
            <a:r>
              <a:rPr lang="en-US" dirty="0">
                <a:highlight>
                  <a:srgbClr val="FFFF00"/>
                </a:highlight>
              </a:rPr>
              <a:t>Organization Title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534"/>
        <p:cNvGrpSpPr/>
        <p:nvPr/>
      </p:nvGrpSpPr>
      <p:grpSpPr>
        <a:xfrm>
          <a:off x="0" y="0"/>
          <a:ext cx="0" cy="0"/>
          <a:chOff x="0" y="0"/>
          <a:chExt cx="0" cy="0"/>
        </a:xfrm>
      </p:grpSpPr>
      <p:sp>
        <p:nvSpPr>
          <p:cNvPr id="10" name="Text Placeholder 9">
            <a:extLst>
              <a:ext uri="{FF2B5EF4-FFF2-40B4-BE49-F238E27FC236}">
                <a16:creationId xmlns:a16="http://schemas.microsoft.com/office/drawing/2014/main" id="{C11C831E-32FB-FE7D-A1C0-A82521D907B2}"/>
              </a:ext>
            </a:extLst>
          </p:cNvPr>
          <p:cNvSpPr>
            <a:spLocks noGrp="1"/>
          </p:cNvSpPr>
          <p:nvPr>
            <p:ph type="body" sz="quarter" idx="13"/>
          </p:nvPr>
        </p:nvSpPr>
        <p:spPr/>
        <p:txBody>
          <a:bodyPr/>
          <a:lstStyle/>
          <a:p>
            <a:pPr lvl="1"/>
            <a:r>
              <a:rPr lang="en-US" dirty="0"/>
              <a:t>Year-long lifestyle change program delivered 100% online for all participants.</a:t>
            </a:r>
          </a:p>
          <a:p>
            <a:pPr lvl="1"/>
            <a:r>
              <a:rPr lang="en-US" dirty="0"/>
              <a:t>Participants log into program sessions with a computer, laptop, tablet, or smartphone.</a:t>
            </a:r>
          </a:p>
          <a:p>
            <a:pPr lvl="1"/>
            <a:r>
              <a:rPr lang="en-US" dirty="0"/>
              <a:t>Lifestyle Coaches must offer opportunities to interact with and support participants at various times and through various communication methods throughout the program.</a:t>
            </a:r>
          </a:p>
          <a:p>
            <a:pPr lvl="1"/>
            <a:r>
              <a:rPr lang="en-US" dirty="0"/>
              <a:t>We are considering using </a:t>
            </a:r>
            <a:r>
              <a:rPr lang="en-US" dirty="0">
                <a:highlight>
                  <a:srgbClr val="00FFFF"/>
                </a:highlight>
              </a:rPr>
              <a:t>program provider</a:t>
            </a:r>
            <a:r>
              <a:rPr lang="en-US" dirty="0"/>
              <a:t>, a CDC-recognized organization. </a:t>
            </a:r>
          </a:p>
          <a:p>
            <a:pPr lvl="1"/>
            <a:r>
              <a:rPr lang="en-US" dirty="0"/>
              <a:t>Online classes could begin as early as </a:t>
            </a:r>
            <a:r>
              <a:rPr lang="en-US" dirty="0">
                <a:highlight>
                  <a:srgbClr val="00FFFF"/>
                </a:highlight>
              </a:rPr>
              <a:t>month and year</a:t>
            </a:r>
            <a:r>
              <a:rPr lang="en-US" dirty="0"/>
              <a:t>.</a:t>
            </a:r>
          </a:p>
          <a:p>
            <a:endParaRPr lang="en-US" dirty="0"/>
          </a:p>
        </p:txBody>
      </p:sp>
      <p:sp>
        <p:nvSpPr>
          <p:cNvPr id="3" name="Slide Number Placeholder 2">
            <a:extLst>
              <a:ext uri="{FF2B5EF4-FFF2-40B4-BE49-F238E27FC236}">
                <a16:creationId xmlns:a16="http://schemas.microsoft.com/office/drawing/2014/main" id="{51BCBDB8-25B2-96AC-E8C9-CD6AA9E4332E}"/>
              </a:ext>
            </a:extLst>
          </p:cNvPr>
          <p:cNvSpPr>
            <a:spLocks noGrp="1"/>
          </p:cNvSpPr>
          <p:nvPr>
            <p:ph type="sldNum" sz="quarter" idx="12"/>
          </p:nvPr>
        </p:nvSpPr>
        <p:spPr/>
        <p:txBody>
          <a:bodyPr/>
          <a:lstStyle/>
          <a:p>
            <a:fld id="{90697F67-DBC2-5647-A4F3-F8F988D5EBAA}" type="slidenum">
              <a:rPr lang="en-US" smtClean="0"/>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543"/>
        <p:cNvGrpSpPr/>
        <p:nvPr/>
      </p:nvGrpSpPr>
      <p:grpSpPr>
        <a:xfrm>
          <a:off x="0" y="0"/>
          <a:ext cx="0" cy="0"/>
          <a:chOff x="0" y="0"/>
          <a:chExt cx="0" cy="0"/>
        </a:xfrm>
      </p:grpSpPr>
      <p:sp>
        <p:nvSpPr>
          <p:cNvPr id="2" name="Text Placeholder 1">
            <a:extLst>
              <a:ext uri="{FF2B5EF4-FFF2-40B4-BE49-F238E27FC236}">
                <a16:creationId xmlns:a16="http://schemas.microsoft.com/office/drawing/2014/main" id="{B5E97ACF-DB8A-B00D-0353-5F0023FB6842}"/>
              </a:ext>
            </a:extLst>
          </p:cNvPr>
          <p:cNvSpPr>
            <a:spLocks noGrp="1"/>
          </p:cNvSpPr>
          <p:nvPr>
            <p:ph type="body" sz="quarter" idx="13"/>
          </p:nvPr>
        </p:nvSpPr>
        <p:spPr>
          <a:xfrm>
            <a:off x="5640388" y="1295556"/>
            <a:ext cx="6102350" cy="4813414"/>
          </a:xfrm>
        </p:spPr>
        <p:txBody>
          <a:bodyPr/>
          <a:lstStyle/>
          <a:p>
            <a:pPr lvl="1"/>
            <a:r>
              <a:rPr lang="en-US" dirty="0"/>
              <a:t>Year-long lifestyle change program delivered 100% by trained Lifestyle Coaches through a remote classroom or telehealth.</a:t>
            </a:r>
          </a:p>
          <a:p>
            <a:pPr lvl="1"/>
            <a:r>
              <a:rPr lang="en-US" dirty="0"/>
              <a:t>The Lifestyle Coach provides live delivery of session content in one location and participants call in or videoconference from another location.</a:t>
            </a:r>
          </a:p>
          <a:p>
            <a:pPr lvl="1"/>
            <a:r>
              <a:rPr lang="en-US" dirty="0"/>
              <a:t>We are considering using </a:t>
            </a:r>
            <a:r>
              <a:rPr lang="en-US" dirty="0">
                <a:highlight>
                  <a:srgbClr val="00FFFF"/>
                </a:highlight>
              </a:rPr>
              <a:t>program provider</a:t>
            </a:r>
            <a:r>
              <a:rPr lang="en-US" dirty="0"/>
              <a:t>, a CDC-recognized organization. </a:t>
            </a:r>
          </a:p>
          <a:p>
            <a:pPr lvl="1"/>
            <a:r>
              <a:rPr lang="en-US" dirty="0"/>
              <a:t>Distance learning classes could begin as early as </a:t>
            </a:r>
            <a:r>
              <a:rPr lang="en-US" dirty="0">
                <a:highlight>
                  <a:srgbClr val="00FFFF"/>
                </a:highlight>
              </a:rPr>
              <a:t>month and year</a:t>
            </a:r>
            <a:r>
              <a:rPr lang="en-US" dirty="0"/>
              <a:t>.</a:t>
            </a:r>
          </a:p>
          <a:p>
            <a:pPr lvl="1"/>
            <a:endParaRPr lang="en-US" dirty="0"/>
          </a:p>
        </p:txBody>
      </p:sp>
      <p:sp>
        <p:nvSpPr>
          <p:cNvPr id="4" name="Slide Number Placeholder 3">
            <a:extLst>
              <a:ext uri="{FF2B5EF4-FFF2-40B4-BE49-F238E27FC236}">
                <a16:creationId xmlns:a16="http://schemas.microsoft.com/office/drawing/2014/main" id="{AA2A60C7-5920-41E2-2E13-44D8CE8787EE}"/>
              </a:ext>
            </a:extLst>
          </p:cNvPr>
          <p:cNvSpPr>
            <a:spLocks noGrp="1"/>
          </p:cNvSpPr>
          <p:nvPr>
            <p:ph type="sldNum" sz="quarter" idx="12"/>
          </p:nvPr>
        </p:nvSpPr>
        <p:spPr/>
        <p:txBody>
          <a:bodyPr/>
          <a:lstStyle/>
          <a:p>
            <a:fld id="{90697F67-DBC2-5647-A4F3-F8F988D5EBAA}" type="slidenum">
              <a:rPr lang="en-US" smtClean="0"/>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552"/>
        <p:cNvGrpSpPr/>
        <p:nvPr/>
      </p:nvGrpSpPr>
      <p:grpSpPr>
        <a:xfrm>
          <a:off x="0" y="0"/>
          <a:ext cx="0" cy="0"/>
          <a:chOff x="0" y="0"/>
          <a:chExt cx="0" cy="0"/>
        </a:xfrm>
      </p:grpSpPr>
      <p:sp>
        <p:nvSpPr>
          <p:cNvPr id="12" name="Text Placeholder 11">
            <a:extLst>
              <a:ext uri="{FF2B5EF4-FFF2-40B4-BE49-F238E27FC236}">
                <a16:creationId xmlns:a16="http://schemas.microsoft.com/office/drawing/2014/main" id="{8D855C37-2737-232A-C7AA-3E44F9D62841}"/>
              </a:ext>
            </a:extLst>
          </p:cNvPr>
          <p:cNvSpPr>
            <a:spLocks noGrp="1"/>
          </p:cNvSpPr>
          <p:nvPr>
            <p:ph type="body" sz="quarter" idx="13"/>
          </p:nvPr>
        </p:nvSpPr>
        <p:spPr>
          <a:xfrm>
            <a:off x="5640388" y="1295556"/>
            <a:ext cx="5991979" cy="4813414"/>
          </a:xfrm>
        </p:spPr>
        <p:txBody>
          <a:bodyPr/>
          <a:lstStyle/>
          <a:p>
            <a:pPr lvl="1"/>
            <a:r>
              <a:rPr lang="en-US" dirty="0"/>
              <a:t>Year-long lifestyle change program delivered as a combination of both in-person and virtual (online or distance learning) methods.</a:t>
            </a:r>
          </a:p>
          <a:p>
            <a:pPr lvl="1"/>
            <a:r>
              <a:rPr lang="en-US" dirty="0"/>
              <a:t>Participants can attend in-person or virtual sessions with trained Lifestyle Coaches.</a:t>
            </a:r>
          </a:p>
          <a:p>
            <a:pPr lvl="1"/>
            <a:r>
              <a:rPr lang="en-US" dirty="0"/>
              <a:t>Lifestyle Coaches must offer opportunities to interact with and support participants at various times and through various communication methods throughout the program.</a:t>
            </a:r>
          </a:p>
          <a:p>
            <a:pPr lvl="1"/>
            <a:r>
              <a:rPr lang="en-US" dirty="0"/>
              <a:t>We are considering using </a:t>
            </a:r>
            <a:r>
              <a:rPr lang="en-US" dirty="0">
                <a:highlight>
                  <a:srgbClr val="00FFFF"/>
                </a:highlight>
              </a:rPr>
              <a:t>program provider</a:t>
            </a:r>
            <a:r>
              <a:rPr lang="en-US" dirty="0"/>
              <a:t>, a CDC-recognized organization. </a:t>
            </a:r>
          </a:p>
          <a:p>
            <a:pPr lvl="1"/>
            <a:r>
              <a:rPr lang="en-US" dirty="0"/>
              <a:t>Virtual and in-person classes could begin as early as </a:t>
            </a:r>
            <a:r>
              <a:rPr lang="en-US" dirty="0">
                <a:highlight>
                  <a:srgbClr val="00FFFF"/>
                </a:highlight>
              </a:rPr>
              <a:t>month and year</a:t>
            </a:r>
            <a:r>
              <a:rPr lang="en-US" dirty="0"/>
              <a:t>.</a:t>
            </a:r>
          </a:p>
          <a:p>
            <a:pPr lvl="1"/>
            <a:endParaRPr lang="en-US" dirty="0"/>
          </a:p>
          <a:p>
            <a:pPr lvl="1"/>
            <a:endParaRPr lang="en-US" dirty="0"/>
          </a:p>
          <a:p>
            <a:pPr lvl="1"/>
            <a:endParaRPr lang="en-US" dirty="0"/>
          </a:p>
          <a:p>
            <a:pPr lvl="1"/>
            <a:endParaRPr lang="en-US" dirty="0"/>
          </a:p>
        </p:txBody>
      </p:sp>
      <p:sp>
        <p:nvSpPr>
          <p:cNvPr id="3" name="Slide Number Placeholder 2">
            <a:extLst>
              <a:ext uri="{FF2B5EF4-FFF2-40B4-BE49-F238E27FC236}">
                <a16:creationId xmlns:a16="http://schemas.microsoft.com/office/drawing/2014/main" id="{A9DA6C96-455E-A2F0-C765-B69F18C476C5}"/>
              </a:ext>
            </a:extLst>
          </p:cNvPr>
          <p:cNvSpPr>
            <a:spLocks noGrp="1"/>
          </p:cNvSpPr>
          <p:nvPr>
            <p:ph type="sldNum" sz="quarter" idx="12"/>
          </p:nvPr>
        </p:nvSpPr>
        <p:spPr/>
        <p:txBody>
          <a:bodyPr/>
          <a:lstStyle/>
          <a:p>
            <a:fld id="{90697F67-DBC2-5647-A4F3-F8F988D5EBAA}" type="slidenum">
              <a:rPr lang="en-US" smtClean="0"/>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4" name="Text Placeholder 3">
            <a:extLst>
              <a:ext uri="{FF2B5EF4-FFF2-40B4-BE49-F238E27FC236}">
                <a16:creationId xmlns:a16="http://schemas.microsoft.com/office/drawing/2014/main" id="{6FDF714B-1598-AFA3-01C9-34B245E2288B}"/>
              </a:ext>
            </a:extLst>
          </p:cNvPr>
          <p:cNvSpPr>
            <a:spLocks noGrp="1"/>
          </p:cNvSpPr>
          <p:nvPr>
            <p:ph type="body" sz="quarter" idx="10"/>
          </p:nvPr>
        </p:nvSpPr>
        <p:spPr>
          <a:xfrm>
            <a:off x="1510329" y="653960"/>
            <a:ext cx="10256066" cy="924542"/>
          </a:xfrm>
        </p:spPr>
        <p:txBody>
          <a:bodyPr/>
          <a:lstStyle/>
          <a:p>
            <a:r>
              <a:rPr lang="en-US"/>
              <a:t>Program Costs</a:t>
            </a:r>
            <a:endParaRPr lang="en-US" dirty="0"/>
          </a:p>
        </p:txBody>
      </p:sp>
      <p:sp>
        <p:nvSpPr>
          <p:cNvPr id="5" name="Text Placeholder 4">
            <a:extLst>
              <a:ext uri="{FF2B5EF4-FFF2-40B4-BE49-F238E27FC236}">
                <a16:creationId xmlns:a16="http://schemas.microsoft.com/office/drawing/2014/main" id="{4F4433D5-A453-4673-B843-811AF12BE038}"/>
              </a:ext>
            </a:extLst>
          </p:cNvPr>
          <p:cNvSpPr>
            <a:spLocks noGrp="1"/>
          </p:cNvSpPr>
          <p:nvPr>
            <p:ph type="body" sz="quarter" idx="11"/>
          </p:nvPr>
        </p:nvSpPr>
        <p:spPr>
          <a:xfrm>
            <a:off x="1509713" y="1344613"/>
            <a:ext cx="10441495" cy="4859337"/>
          </a:xfrm>
        </p:spPr>
        <p:txBody>
          <a:bodyPr/>
          <a:lstStyle/>
          <a:p>
            <a:pPr lvl="0"/>
            <a:r>
              <a:rPr lang="en-US" dirty="0">
                <a:sym typeface="Work Sans"/>
              </a:rPr>
              <a:t>If the employer is considering a fee-for-service (FFS) reimbursement model, use slide 34.</a:t>
            </a:r>
            <a:endParaRPr lang="en-US" dirty="0"/>
          </a:p>
          <a:p>
            <a:pPr lvl="0"/>
            <a:r>
              <a:rPr lang="en-US" dirty="0">
                <a:sym typeface="Work Sans"/>
              </a:rPr>
              <a:t>If the employer is considering a flat rate reimbursement model, use slide 35.</a:t>
            </a:r>
            <a:endParaRPr lang="en-US" dirty="0"/>
          </a:p>
          <a:p>
            <a:pPr lvl="0"/>
            <a:r>
              <a:rPr lang="en-US" dirty="0">
                <a:sym typeface="Work Sans"/>
              </a:rPr>
              <a:t>If the employer is considering an attendance-based reimbursement model, use slide 36.</a:t>
            </a:r>
            <a:endParaRPr lang="en-US" dirty="0"/>
          </a:p>
          <a:p>
            <a:pPr lvl="0"/>
            <a:r>
              <a:rPr lang="en-US" dirty="0">
                <a:sym typeface="Work Sans"/>
              </a:rPr>
              <a:t>If the employer is considering a performance-based reimbursement model, use slide 37.</a:t>
            </a:r>
            <a:endParaRPr lang="en-US" dirty="0"/>
          </a:p>
          <a:p>
            <a:pPr lvl="1"/>
            <a:r>
              <a:rPr lang="en-US" dirty="0">
                <a:sym typeface="Work Sans"/>
              </a:rPr>
              <a:t>Replace “5% weight loss” with any outcomes that are tied to reimbursement</a:t>
            </a:r>
            <a:r>
              <a:rPr lang="en-US" dirty="0"/>
              <a:t>. A</a:t>
            </a:r>
            <a:r>
              <a:rPr lang="en-US" dirty="0">
                <a:sym typeface="Work Sans"/>
              </a:rPr>
              <a:t>dd rows to the data table if needed.</a:t>
            </a:r>
            <a:endParaRPr lang="en-US" dirty="0"/>
          </a:p>
          <a:p>
            <a:pPr lvl="0"/>
            <a:r>
              <a:rPr lang="en-US" dirty="0">
                <a:sym typeface="Work Sans"/>
              </a:rPr>
              <a:t>If the employer is considering a combination reimbursement model, use slide 38.</a:t>
            </a:r>
            <a:r>
              <a:rPr lang="en-US" dirty="0"/>
              <a:t> </a:t>
            </a:r>
            <a:r>
              <a:rPr lang="en-US" dirty="0">
                <a:sym typeface="Work Sans"/>
              </a:rPr>
              <a:t>If the employer is considering a different combination-based reimbursement model than the model shown on slide 38: </a:t>
            </a:r>
            <a:endParaRPr lang="en-US" dirty="0"/>
          </a:p>
          <a:p>
            <a:pPr lvl="1"/>
            <a:r>
              <a:rPr lang="en-US" dirty="0">
                <a:sym typeface="Work Sans"/>
              </a:rPr>
              <a:t>Replace number of sessions with those applicable to the selected program.</a:t>
            </a:r>
            <a:endParaRPr lang="en-US" dirty="0"/>
          </a:p>
          <a:p>
            <a:pPr lvl="1"/>
            <a:r>
              <a:rPr lang="en-US" dirty="0">
                <a:sym typeface="Work Sans"/>
              </a:rPr>
              <a:t>Replace “5% weight loss” with any outcomes that are tied to reimbursement</a:t>
            </a:r>
            <a:r>
              <a:rPr lang="en-US" dirty="0"/>
              <a:t>. A</a:t>
            </a:r>
            <a:r>
              <a:rPr lang="en-US" dirty="0">
                <a:sym typeface="Work Sans"/>
              </a:rPr>
              <a:t>dd rows to the data table if needed.</a:t>
            </a:r>
            <a:endParaRPr lang="en-US" dirty="0"/>
          </a:p>
          <a:p>
            <a:pPr lvl="0"/>
            <a:r>
              <a:rPr lang="en-US" dirty="0">
                <a:sym typeface="Work Sans"/>
              </a:rPr>
              <a:t>If the employer is seeking CDC recognition, use slide 39.</a:t>
            </a:r>
            <a:endParaRPr lang="en-US" dirty="0"/>
          </a:p>
          <a:p>
            <a:pPr lvl="0"/>
            <a:r>
              <a:rPr lang="en-US" dirty="0">
                <a:sym typeface="Work Sans"/>
              </a:rPr>
              <a:t>If the employer does not yet have program costs from a specific National DPP provider, use slide </a:t>
            </a:r>
            <a:r>
              <a:rPr lang="en-US" dirty="0"/>
              <a:t>40</a:t>
            </a:r>
            <a:r>
              <a:rPr lang="en-US" dirty="0">
                <a:sym typeface="Work Sans"/>
              </a:rPr>
              <a:t>.</a:t>
            </a:r>
            <a:endParaRPr lang="en-US" dirty="0"/>
          </a:p>
          <a:p>
            <a:endParaRPr lang="en-US" dirty="0"/>
          </a:p>
        </p:txBody>
      </p:sp>
      <p:sp>
        <p:nvSpPr>
          <p:cNvPr id="2" name="Slide Number Placeholder 1">
            <a:extLst>
              <a:ext uri="{FF2B5EF4-FFF2-40B4-BE49-F238E27FC236}">
                <a16:creationId xmlns:a16="http://schemas.microsoft.com/office/drawing/2014/main" id="{7E8102E3-DC26-B550-9DF1-5D6E5C1BBB23}"/>
              </a:ext>
            </a:extLst>
          </p:cNvPr>
          <p:cNvSpPr>
            <a:spLocks noGrp="1"/>
          </p:cNvSpPr>
          <p:nvPr>
            <p:ph type="sldNum" sz="quarter" idx="4"/>
          </p:nvPr>
        </p:nvSpPr>
        <p:spPr/>
        <p:txBody>
          <a:bodyPr/>
          <a:lstStyle/>
          <a:p>
            <a:fld id="{90697F67-DBC2-5647-A4F3-F8F988D5EBAA}"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568"/>
        <p:cNvGrpSpPr/>
        <p:nvPr/>
      </p:nvGrpSpPr>
      <p:grpSpPr>
        <a:xfrm>
          <a:off x="0" y="0"/>
          <a:ext cx="0" cy="0"/>
          <a:chOff x="0" y="0"/>
          <a:chExt cx="0" cy="0"/>
        </a:xfrm>
      </p:grpSpPr>
      <p:sp>
        <p:nvSpPr>
          <p:cNvPr id="570" name="Google Shape;570;p34"/>
          <p:cNvSpPr txBox="1">
            <a:spLocks noGrp="1"/>
          </p:cNvSpPr>
          <p:nvPr>
            <p:ph type="body" sz="quarter" idx="10"/>
          </p:nvPr>
        </p:nvSpPr>
        <p:spPr>
          <a:xfrm>
            <a:off x="841375" y="1371600"/>
            <a:ext cx="10921134" cy="2057401"/>
          </a:xfrm>
          <a:noFill/>
          <a:ln>
            <a:noFill/>
          </a:ln>
        </p:spPr>
        <p:txBody>
          <a:bodyPr spcFirstLastPara="1" wrap="square" lIns="91425" tIns="45700" rIns="91425" bIns="45700" anchor="t" anchorCtr="0">
            <a:normAutofit/>
          </a:bodyPr>
          <a:lstStyle/>
          <a:p>
            <a:pPr lvl="0"/>
            <a:r>
              <a:rPr lang="en-US" dirty="0">
                <a:sym typeface="Work Sans"/>
              </a:rPr>
              <a:t>We are considering a </a:t>
            </a:r>
            <a:r>
              <a:rPr lang="en-US" b="1" dirty="0">
                <a:solidFill>
                  <a:srgbClr val="F77955"/>
                </a:solidFill>
                <a:sym typeface="Work Sans"/>
              </a:rPr>
              <a:t>fee-for-service (FFS) model</a:t>
            </a:r>
            <a:r>
              <a:rPr lang="en-US" b="1" dirty="0">
                <a:sym typeface="Work Sans"/>
              </a:rPr>
              <a:t> </a:t>
            </a:r>
            <a:r>
              <a:rPr lang="en-US" dirty="0">
                <a:sym typeface="Work Sans"/>
              </a:rPr>
              <a:t>for our program structure. We expect to spend $</a:t>
            </a:r>
            <a:r>
              <a:rPr lang="en-US" dirty="0">
                <a:highlight>
                  <a:srgbClr val="FFFF00"/>
                </a:highlight>
                <a:sym typeface="Work Sans"/>
              </a:rPr>
              <a:t>XX</a:t>
            </a:r>
            <a:r>
              <a:rPr lang="en-US" dirty="0">
                <a:sym typeface="Work Sans"/>
              </a:rPr>
              <a:t> per participant to implement the program. Reimbursement using this model is broken down as follows: </a:t>
            </a:r>
            <a:endParaRPr lang="en-US" dirty="0"/>
          </a:p>
        </p:txBody>
      </p:sp>
      <p:graphicFrame>
        <p:nvGraphicFramePr>
          <p:cNvPr id="4" name="Content Placeholder 4">
            <a:extLst>
              <a:ext uri="{FF2B5EF4-FFF2-40B4-BE49-F238E27FC236}">
                <a16:creationId xmlns:a16="http://schemas.microsoft.com/office/drawing/2014/main" id="{21BD6F4A-20BD-5AEA-AF3B-E4D83327C6CE}"/>
              </a:ext>
            </a:extLst>
          </p:cNvPr>
          <p:cNvGraphicFramePr>
            <a:graphicFrameLocks/>
          </p:cNvGraphicFramePr>
          <p:nvPr>
            <p:extLst>
              <p:ext uri="{D42A27DB-BD31-4B8C-83A1-F6EECF244321}">
                <p14:modId xmlns:p14="http://schemas.microsoft.com/office/powerpoint/2010/main" val="2250175179"/>
              </p:ext>
            </p:extLst>
          </p:nvPr>
        </p:nvGraphicFramePr>
        <p:xfrm>
          <a:off x="914400" y="2523744"/>
          <a:ext cx="10847388" cy="3575304"/>
        </p:xfrm>
        <a:graphic>
          <a:graphicData uri="http://schemas.openxmlformats.org/drawingml/2006/table">
            <a:tbl>
              <a:tblPr firstRow="1" bandRow="1">
                <a:tableStyleId>{5C22544A-7EE6-4342-B048-85BDC9FD1C3A}</a:tableStyleId>
              </a:tblPr>
              <a:tblGrid>
                <a:gridCol w="2711847">
                  <a:extLst>
                    <a:ext uri="{9D8B030D-6E8A-4147-A177-3AD203B41FA5}">
                      <a16:colId xmlns:a16="http://schemas.microsoft.com/office/drawing/2014/main" val="2633138561"/>
                    </a:ext>
                  </a:extLst>
                </a:gridCol>
                <a:gridCol w="2711847">
                  <a:extLst>
                    <a:ext uri="{9D8B030D-6E8A-4147-A177-3AD203B41FA5}">
                      <a16:colId xmlns:a16="http://schemas.microsoft.com/office/drawing/2014/main" val="250816280"/>
                    </a:ext>
                  </a:extLst>
                </a:gridCol>
                <a:gridCol w="2711847">
                  <a:extLst>
                    <a:ext uri="{9D8B030D-6E8A-4147-A177-3AD203B41FA5}">
                      <a16:colId xmlns:a16="http://schemas.microsoft.com/office/drawing/2014/main" val="2895559173"/>
                    </a:ext>
                  </a:extLst>
                </a:gridCol>
                <a:gridCol w="2711847">
                  <a:extLst>
                    <a:ext uri="{9D8B030D-6E8A-4147-A177-3AD203B41FA5}">
                      <a16:colId xmlns:a16="http://schemas.microsoft.com/office/drawing/2014/main" val="404077316"/>
                    </a:ext>
                  </a:extLst>
                </a:gridCol>
              </a:tblGrid>
              <a:tr h="893826">
                <a:tc>
                  <a:txBody>
                    <a:bodyPr/>
                    <a:lstStyle/>
                    <a:p>
                      <a:pPr algn="l"/>
                      <a:r>
                        <a:rPr lang="en-US" sz="1600" b="1" i="0" dirty="0">
                          <a:latin typeface="Work Sans" pitchFamily="2" charset="77"/>
                          <a:ea typeface="Open Sans" panose="020B0606030504020204" pitchFamily="34" charset="0"/>
                          <a:cs typeface="Open Sans" panose="020B0606030504020204" pitchFamily="34" charset="0"/>
                        </a:rPr>
                        <a:t>Reimbursement Category</a:t>
                      </a:r>
                    </a:p>
                  </a:txBody>
                  <a:tcPr marL="182880" anchor="ctr">
                    <a:solidFill>
                      <a:srgbClr val="002855"/>
                    </a:solidFill>
                  </a:tcPr>
                </a:tc>
                <a:tc>
                  <a:txBody>
                    <a:bodyPr/>
                    <a:lstStyle/>
                    <a:p>
                      <a:pPr algn="l"/>
                      <a:r>
                        <a:rPr lang="en-US" sz="1600" b="1" i="0" dirty="0">
                          <a:latin typeface="Work Sans" pitchFamily="2" charset="77"/>
                          <a:ea typeface="Open Sans" panose="020B0606030504020204" pitchFamily="34" charset="0"/>
                          <a:cs typeface="Open Sans" panose="020B0606030504020204" pitchFamily="34" charset="0"/>
                        </a:rPr>
                        <a:t>Amount per </a:t>
                      </a:r>
                      <a:br>
                        <a:rPr lang="en-US" sz="1600" b="1" i="0" dirty="0">
                          <a:latin typeface="Work Sans" pitchFamily="2" charset="77"/>
                          <a:ea typeface="Open Sans" panose="020B0606030504020204" pitchFamily="34" charset="0"/>
                          <a:cs typeface="Open Sans" panose="020B0606030504020204" pitchFamily="34" charset="0"/>
                        </a:rPr>
                      </a:br>
                      <a:r>
                        <a:rPr lang="en-US" sz="1600" b="1" i="0" dirty="0">
                          <a:latin typeface="Work Sans" pitchFamily="2" charset="77"/>
                          <a:ea typeface="Open Sans" panose="020B0606030504020204" pitchFamily="34" charset="0"/>
                          <a:cs typeface="Open Sans" panose="020B0606030504020204" pitchFamily="34" charset="0"/>
                        </a:rPr>
                        <a:t>Session</a:t>
                      </a:r>
                    </a:p>
                  </a:txBody>
                  <a:tcPr marL="182880" anchor="ctr">
                    <a:solidFill>
                      <a:srgbClr val="00285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dirty="0">
                          <a:latin typeface="Work Sans" pitchFamily="2" charset="77"/>
                        </a:rPr>
                        <a:t>Number of </a:t>
                      </a:r>
                      <a:br>
                        <a:rPr lang="en-US" sz="1600" b="1" i="0" dirty="0">
                          <a:latin typeface="Work Sans" pitchFamily="2" charset="77"/>
                        </a:rPr>
                      </a:br>
                      <a:r>
                        <a:rPr lang="en-US" sz="1600" b="1" i="0" dirty="0">
                          <a:latin typeface="Work Sans" pitchFamily="2" charset="77"/>
                        </a:rPr>
                        <a:t>Sessions</a:t>
                      </a:r>
                      <a:endParaRPr lang="en-US" sz="1600" b="1" i="0" dirty="0">
                        <a:latin typeface="Work Sans" pitchFamily="2" charset="77"/>
                        <a:ea typeface="Work Sans"/>
                        <a:cs typeface="Work Sans"/>
                        <a:sym typeface="Work Sans"/>
                      </a:endParaRPr>
                    </a:p>
                  </a:txBody>
                  <a:tcPr marL="182880" anchor="ctr">
                    <a:solidFill>
                      <a:srgbClr val="00285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dirty="0">
                          <a:latin typeface="Work Sans" pitchFamily="2" charset="77"/>
                        </a:rPr>
                        <a:t>Total Cost by Session Type per Participant</a:t>
                      </a:r>
                      <a:endParaRPr lang="en-US" sz="1600" b="1" i="0" dirty="0">
                        <a:latin typeface="Work Sans" pitchFamily="2" charset="77"/>
                        <a:ea typeface="Work Sans"/>
                        <a:cs typeface="Work Sans"/>
                        <a:sym typeface="Work Sans"/>
                      </a:endParaRPr>
                    </a:p>
                  </a:txBody>
                  <a:tcPr marL="182880" anchor="ctr">
                    <a:solidFill>
                      <a:srgbClr val="002855"/>
                    </a:solidFill>
                  </a:tcPr>
                </a:tc>
                <a:extLst>
                  <a:ext uri="{0D108BD9-81ED-4DB2-BD59-A6C34878D82A}">
                    <a16:rowId xmlns:a16="http://schemas.microsoft.com/office/drawing/2014/main" val="3874460664"/>
                  </a:ext>
                </a:extLst>
              </a:tr>
              <a:tr h="893826">
                <a:tc>
                  <a:txBody>
                    <a:bodyPr/>
                    <a:lstStyle/>
                    <a:p>
                      <a:pPr algn="l" fontAlgn="base"/>
                      <a:r>
                        <a:rPr lang="en-US" sz="1600" b="1" i="0" kern="1200" dirty="0">
                          <a:solidFill>
                            <a:srgbClr val="002855"/>
                          </a:solidFill>
                          <a:effectLst/>
                          <a:latin typeface="Work Sans SemiBold" pitchFamily="2" charset="77"/>
                          <a:ea typeface="Open Sans" panose="020B0606030504020204" pitchFamily="34" charset="0"/>
                          <a:cs typeface="Open Sans" panose="020B0606030504020204" pitchFamily="34" charset="0"/>
                        </a:rPr>
                        <a:t>Core session</a:t>
                      </a:r>
                    </a:p>
                  </a:txBody>
                  <a:tcPr marL="182880" anchor="ctr">
                    <a:solidFill>
                      <a:srgbClr val="CBDAD1">
                        <a:alpha val="49910"/>
                      </a:srgb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alpha val="49910"/>
                      </a:srgb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latin typeface="Work Sans"/>
                          <a:ea typeface="Work Sans"/>
                          <a:cs typeface="Work Sans"/>
                          <a:sym typeface="Work Sans"/>
                        </a:rPr>
                        <a:t>16</a:t>
                      </a:r>
                    </a:p>
                  </a:txBody>
                  <a:tcPr marL="182880" anchor="ctr">
                    <a:solidFill>
                      <a:srgbClr val="CBDAD1">
                        <a:alpha val="49910"/>
                      </a:srgb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alpha val="49910"/>
                      </a:srgbClr>
                    </a:solidFill>
                  </a:tcPr>
                </a:tc>
                <a:extLst>
                  <a:ext uri="{0D108BD9-81ED-4DB2-BD59-A6C34878D82A}">
                    <a16:rowId xmlns:a16="http://schemas.microsoft.com/office/drawing/2014/main" val="1102942853"/>
                  </a:ext>
                </a:extLst>
              </a:tr>
              <a:tr h="893826">
                <a:tc>
                  <a:txBody>
                    <a:bodyPr/>
                    <a:lstStyle/>
                    <a:p>
                      <a:pPr algn="l"/>
                      <a:r>
                        <a:rPr lang="en-US" sz="1600" b="1" i="0" dirty="0">
                          <a:solidFill>
                            <a:srgbClr val="002855"/>
                          </a:solidFill>
                          <a:latin typeface="Work Sans SemiBold" pitchFamily="2" charset="77"/>
                        </a:rPr>
                        <a:t>Maintenance session</a:t>
                      </a:r>
                    </a:p>
                  </a:txBody>
                  <a:tcPr marL="182880" anchor="ctr">
                    <a:solidFill>
                      <a:srgbClr val="CBDAD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2855"/>
                          </a:solidFill>
                          <a:latin typeface="Work Sans"/>
                          <a:ea typeface="Work Sans"/>
                          <a:cs typeface="Work Sans"/>
                          <a:sym typeface="Work Sans"/>
                        </a:rPr>
                        <a:t>6</a:t>
                      </a:r>
                    </a:p>
                  </a:txBody>
                  <a:tcPr marL="182880" anchor="ctr">
                    <a:solidFill>
                      <a:srgbClr val="CBDAD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solidFill>
                  </a:tcPr>
                </a:tc>
                <a:extLst>
                  <a:ext uri="{0D108BD9-81ED-4DB2-BD59-A6C34878D82A}">
                    <a16:rowId xmlns:a16="http://schemas.microsoft.com/office/drawing/2014/main" val="31292414"/>
                  </a:ext>
                </a:extLst>
              </a:tr>
              <a:tr h="893826">
                <a:tc gridSpan="3">
                  <a:txBody>
                    <a:bodyPr/>
                    <a:lstStyle/>
                    <a:p>
                      <a:pPr marL="7938"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rgbClr val="002855"/>
                          </a:solidFill>
                          <a:latin typeface="Work Sans"/>
                          <a:ea typeface="Work Sans"/>
                          <a:cs typeface="Work Sans"/>
                          <a:sym typeface="Work Sans"/>
                        </a:rPr>
                        <a:t>Total cost per participant </a:t>
                      </a:r>
                      <a:r>
                        <a:rPr lang="en-US" sz="1600" kern="1200" dirty="0">
                          <a:solidFill>
                            <a:srgbClr val="002855"/>
                          </a:solidFill>
                          <a:latin typeface="Work Sans"/>
                          <a:ea typeface="Work Sans"/>
                          <a:cs typeface="Work Sans"/>
                          <a:sym typeface="Work Sans"/>
                        </a:rPr>
                        <a:t>(if participant completes all sessions)</a:t>
                      </a:r>
                    </a:p>
                  </a:txBody>
                  <a:tcPr marL="182880" anchor="ctr">
                    <a:solidFill>
                      <a:srgbClr val="76A4C0">
                        <a:alpha val="50468"/>
                      </a:srgbClr>
                    </a:solidFill>
                  </a:tcPr>
                </a:tc>
                <a:tc hMerge="1">
                  <a:txBody>
                    <a:bodyPr/>
                    <a:lstStyle/>
                    <a:p>
                      <a:pPr algn="ctr"/>
                      <a:endParaRPr lang="en-US" sz="1600" b="1" i="0" dirty="0">
                        <a:latin typeface="Work Sans SemiBold" pitchFamily="2" charset="77"/>
                        <a:ea typeface="Open Sans" panose="020B0606030504020204" pitchFamily="34" charset="0"/>
                        <a:cs typeface="Open Sans" panose="020B0606030504020204" pitchFamily="34" charset="0"/>
                      </a:endParaRPr>
                    </a:p>
                  </a:txBody>
                  <a:tcPr anchor="ctr">
                    <a:solidFill>
                      <a:srgbClr val="CBDAD1">
                        <a:alpha val="50468"/>
                      </a:srgbClr>
                    </a:solidFill>
                  </a:tcPr>
                </a:tc>
                <a:tc hMerge="1">
                  <a:txBody>
                    <a:bodyPr/>
                    <a:lstStyle/>
                    <a:p>
                      <a:pPr algn="ctr"/>
                      <a:endParaRPr lang="en-US" sz="1600" b="1" i="0" dirty="0">
                        <a:latin typeface="Work Sans SemiBold" pitchFamily="2" charset="77"/>
                        <a:ea typeface="Open Sans" panose="020B0606030504020204" pitchFamily="34" charset="0"/>
                        <a:cs typeface="Open Sans" panose="020B0606030504020204" pitchFamily="34" charset="0"/>
                      </a:endParaRPr>
                    </a:p>
                  </a:txBody>
                  <a:tcPr anchor="ctr">
                    <a:solidFill>
                      <a:srgbClr val="CBDAD1">
                        <a:alpha val="50468"/>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2855"/>
                          </a:solidFill>
                          <a:highlight>
                            <a:srgbClr val="FFFF00"/>
                          </a:highlight>
                        </a:rPr>
                        <a:t>$X</a:t>
                      </a:r>
                      <a:endParaRPr lang="en-US" sz="1600" b="1" dirty="0">
                        <a:solidFill>
                          <a:srgbClr val="002855"/>
                        </a:solidFill>
                        <a:highlight>
                          <a:srgbClr val="FFFF00"/>
                        </a:highlight>
                        <a:latin typeface="Work Sans"/>
                        <a:ea typeface="Work Sans"/>
                        <a:cs typeface="Work Sans"/>
                        <a:sym typeface="Work Sans"/>
                      </a:endParaRPr>
                    </a:p>
                  </a:txBody>
                  <a:tcPr marL="182880" anchor="ctr">
                    <a:solidFill>
                      <a:srgbClr val="76A4C0">
                        <a:alpha val="50468"/>
                      </a:srgbClr>
                    </a:solidFill>
                  </a:tcPr>
                </a:tc>
                <a:extLst>
                  <a:ext uri="{0D108BD9-81ED-4DB2-BD59-A6C34878D82A}">
                    <a16:rowId xmlns:a16="http://schemas.microsoft.com/office/drawing/2014/main" val="2429555496"/>
                  </a:ext>
                </a:extLst>
              </a:tr>
            </a:tbl>
          </a:graphicData>
        </a:graphic>
      </p:graphicFrame>
      <p:sp>
        <p:nvSpPr>
          <p:cNvPr id="2" name="Slide Number Placeholder 1">
            <a:extLst>
              <a:ext uri="{FF2B5EF4-FFF2-40B4-BE49-F238E27FC236}">
                <a16:creationId xmlns:a16="http://schemas.microsoft.com/office/drawing/2014/main" id="{71018927-8B2F-4DEB-021D-4273A610B1BB}"/>
              </a:ext>
            </a:extLst>
          </p:cNvPr>
          <p:cNvSpPr>
            <a:spLocks noGrp="1"/>
          </p:cNvSpPr>
          <p:nvPr>
            <p:ph type="sldNum" sz="quarter" idx="4"/>
          </p:nvPr>
        </p:nvSpPr>
        <p:spPr/>
        <p:txBody>
          <a:bodyPr/>
          <a:lstStyle/>
          <a:p>
            <a:fld id="{90697F67-DBC2-5647-A4F3-F8F988D5EBAA}"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76"/>
        <p:cNvGrpSpPr/>
        <p:nvPr/>
      </p:nvGrpSpPr>
      <p:grpSpPr>
        <a:xfrm>
          <a:off x="0" y="0"/>
          <a:ext cx="0" cy="0"/>
          <a:chOff x="0" y="0"/>
          <a:chExt cx="0" cy="0"/>
        </a:xfrm>
      </p:grpSpPr>
      <p:sp>
        <p:nvSpPr>
          <p:cNvPr id="578" name="Google Shape;578;p35"/>
          <p:cNvSpPr txBox="1">
            <a:spLocks noGrp="1"/>
          </p:cNvSpPr>
          <p:nvPr>
            <p:ph type="body" sz="quarter" idx="10"/>
          </p:nvPr>
        </p:nvSpPr>
        <p:spPr>
          <a:xfrm>
            <a:off x="841375" y="1371600"/>
            <a:ext cx="10531475" cy="2057401"/>
          </a:xfrm>
          <a:noFill/>
          <a:ln>
            <a:noFill/>
          </a:ln>
        </p:spPr>
        <p:txBody>
          <a:bodyPr spcFirstLastPara="1" wrap="square" lIns="91425" tIns="45700" rIns="91425" bIns="45700" anchor="t" anchorCtr="0">
            <a:normAutofit/>
          </a:bodyPr>
          <a:lstStyle/>
          <a:p>
            <a:pPr lvl="0"/>
            <a:r>
              <a:rPr lang="en-US" dirty="0">
                <a:sym typeface="Work Sans"/>
              </a:rPr>
              <a:t>We are considering a </a:t>
            </a:r>
            <a:r>
              <a:rPr lang="en-US" b="1" dirty="0">
                <a:solidFill>
                  <a:srgbClr val="F77955"/>
                </a:solidFill>
                <a:sym typeface="Work Sans"/>
              </a:rPr>
              <a:t>flat rate model </a:t>
            </a:r>
            <a:r>
              <a:rPr lang="en-US" dirty="0">
                <a:sym typeface="Work Sans"/>
              </a:rPr>
              <a:t>for our program structure. We expect to spend </a:t>
            </a:r>
            <a:r>
              <a:rPr lang="en-US" dirty="0">
                <a:highlight>
                  <a:srgbClr val="FFFF00"/>
                </a:highlight>
                <a:sym typeface="Work Sans"/>
              </a:rPr>
              <a:t>$XX</a:t>
            </a:r>
            <a:r>
              <a:rPr lang="en-US" dirty="0">
                <a:sym typeface="Work Sans"/>
              </a:rPr>
              <a:t> per participant to implement the program. Reimbursement using this model is broken down as follows: </a:t>
            </a:r>
            <a:endParaRPr lang="en-US" dirty="0"/>
          </a:p>
        </p:txBody>
      </p:sp>
      <p:graphicFrame>
        <p:nvGraphicFramePr>
          <p:cNvPr id="3" name="Content Placeholder 4">
            <a:extLst>
              <a:ext uri="{FF2B5EF4-FFF2-40B4-BE49-F238E27FC236}">
                <a16:creationId xmlns:a16="http://schemas.microsoft.com/office/drawing/2014/main" id="{336E73FA-D0C4-D4D2-0661-D8BA4B2540BE}"/>
              </a:ext>
            </a:extLst>
          </p:cNvPr>
          <p:cNvGraphicFramePr>
            <a:graphicFrameLocks/>
          </p:cNvGraphicFramePr>
          <p:nvPr>
            <p:extLst>
              <p:ext uri="{D42A27DB-BD31-4B8C-83A1-F6EECF244321}">
                <p14:modId xmlns:p14="http://schemas.microsoft.com/office/powerpoint/2010/main" val="133506587"/>
              </p:ext>
            </p:extLst>
          </p:nvPr>
        </p:nvGraphicFramePr>
        <p:xfrm>
          <a:off x="914400" y="2517305"/>
          <a:ext cx="10847388" cy="1543251"/>
        </p:xfrm>
        <a:graphic>
          <a:graphicData uri="http://schemas.openxmlformats.org/drawingml/2006/table">
            <a:tbl>
              <a:tblPr firstRow="1" bandRow="1">
                <a:tableStyleId>{5C22544A-7EE6-4342-B048-85BDC9FD1C3A}</a:tableStyleId>
              </a:tblPr>
              <a:tblGrid>
                <a:gridCol w="3615796">
                  <a:extLst>
                    <a:ext uri="{9D8B030D-6E8A-4147-A177-3AD203B41FA5}">
                      <a16:colId xmlns:a16="http://schemas.microsoft.com/office/drawing/2014/main" val="2633138561"/>
                    </a:ext>
                  </a:extLst>
                </a:gridCol>
                <a:gridCol w="3615796">
                  <a:extLst>
                    <a:ext uri="{9D8B030D-6E8A-4147-A177-3AD203B41FA5}">
                      <a16:colId xmlns:a16="http://schemas.microsoft.com/office/drawing/2014/main" val="250816280"/>
                    </a:ext>
                  </a:extLst>
                </a:gridCol>
                <a:gridCol w="3615796">
                  <a:extLst>
                    <a:ext uri="{9D8B030D-6E8A-4147-A177-3AD203B41FA5}">
                      <a16:colId xmlns:a16="http://schemas.microsoft.com/office/drawing/2014/main" val="404077316"/>
                    </a:ext>
                  </a:extLst>
                </a:gridCol>
              </a:tblGrid>
              <a:tr h="457200">
                <a:tc>
                  <a:txBody>
                    <a:bodyPr/>
                    <a:lstStyle/>
                    <a:p>
                      <a:pPr marL="0" marR="0" lvl="0" indent="0" algn="l" rtl="0">
                        <a:spcBef>
                          <a:spcPts val="0"/>
                        </a:spcBef>
                        <a:spcAft>
                          <a:spcPts val="0"/>
                        </a:spcAft>
                        <a:buNone/>
                      </a:pPr>
                      <a:r>
                        <a:rPr lang="en-US" sz="1600" dirty="0">
                          <a:latin typeface="Work Sans"/>
                          <a:ea typeface="Work Sans"/>
                          <a:cs typeface="Work Sans"/>
                          <a:sym typeface="Work Sans"/>
                        </a:rPr>
                        <a:t>Rate Amount</a:t>
                      </a:r>
                      <a:endParaRPr sz="1400" dirty="0"/>
                    </a:p>
                  </a:txBody>
                  <a:tcPr marL="182880" marR="121925" marT="60950" marB="60950" anchor="ctr">
                    <a:solidFill>
                      <a:srgbClr val="002855"/>
                    </a:solidFill>
                  </a:tcPr>
                </a:tc>
                <a:tc>
                  <a:txBody>
                    <a:bodyPr/>
                    <a:lstStyle/>
                    <a:p>
                      <a:pPr marL="0" marR="0" lvl="0" indent="0" algn="l" rtl="0">
                        <a:spcBef>
                          <a:spcPts val="0"/>
                        </a:spcBef>
                        <a:spcAft>
                          <a:spcPts val="0"/>
                        </a:spcAft>
                        <a:buNone/>
                      </a:pPr>
                      <a:r>
                        <a:rPr lang="en-US" sz="1600" dirty="0">
                          <a:latin typeface="Work Sans"/>
                          <a:ea typeface="Work Sans"/>
                          <a:cs typeface="Work Sans"/>
                          <a:sym typeface="Work Sans"/>
                        </a:rPr>
                        <a:t>Number of Participants</a:t>
                      </a:r>
                      <a:endParaRPr sz="1400" dirty="0"/>
                    </a:p>
                  </a:txBody>
                  <a:tcPr marL="182880" marR="121925" marT="60950" marB="60950" anchor="ctr">
                    <a:solidFill>
                      <a:srgbClr val="002855"/>
                    </a:solidFill>
                  </a:tcPr>
                </a:tc>
                <a:tc>
                  <a:txBody>
                    <a:bodyPr/>
                    <a:lstStyle/>
                    <a:p>
                      <a:pPr marL="0" marR="0" lvl="0" indent="0" algn="l" rtl="0">
                        <a:spcBef>
                          <a:spcPts val="0"/>
                        </a:spcBef>
                        <a:spcAft>
                          <a:spcPts val="0"/>
                        </a:spcAft>
                        <a:buNone/>
                      </a:pPr>
                      <a:r>
                        <a:rPr lang="en-US" sz="1600" dirty="0">
                          <a:latin typeface="Work Sans"/>
                          <a:ea typeface="Work Sans"/>
                          <a:cs typeface="Work Sans"/>
                          <a:sym typeface="Work Sans"/>
                        </a:rPr>
                        <a:t>Total Amount</a:t>
                      </a:r>
                      <a:endParaRPr sz="1400" dirty="0"/>
                    </a:p>
                  </a:txBody>
                  <a:tcPr marL="182880" marR="121925" marT="60950" marB="60950" anchor="ctr">
                    <a:solidFill>
                      <a:srgbClr val="002855"/>
                    </a:solidFill>
                  </a:tcPr>
                </a:tc>
                <a:extLst>
                  <a:ext uri="{0D108BD9-81ED-4DB2-BD59-A6C34878D82A}">
                    <a16:rowId xmlns:a16="http://schemas.microsoft.com/office/drawing/2014/main" val="3874460664"/>
                  </a:ext>
                </a:extLst>
              </a:tr>
              <a:tr h="1086051">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alpha val="49910"/>
                      </a:srgbClr>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alpha val="49910"/>
                      </a:srgbClr>
                    </a:solidFill>
                  </a:tcPr>
                </a:tc>
                <a:tc>
                  <a:txBody>
                    <a:bodyPr/>
                    <a:lstStyle/>
                    <a:p>
                      <a:pPr marL="0" marR="0" lvl="0" indent="0" algn="l" rtl="0">
                        <a:spcBef>
                          <a:spcPts val="0"/>
                        </a:spcBef>
                        <a:spcAft>
                          <a:spcPts val="0"/>
                        </a:spcAft>
                        <a:buNone/>
                      </a:pPr>
                      <a:r>
                        <a:rPr lang="en-US" sz="1600" b="1" dirty="0">
                          <a:solidFill>
                            <a:srgbClr val="002855"/>
                          </a:solidFill>
                          <a:highlight>
                            <a:srgbClr val="FFFF00"/>
                          </a:highlight>
                          <a:latin typeface="Work Sans"/>
                          <a:ea typeface="Work Sans"/>
                          <a:cs typeface="Work Sans"/>
                          <a:sym typeface="Work Sans"/>
                        </a:rPr>
                        <a:t>$X [rate amount x number of participants]</a:t>
                      </a:r>
                      <a:endParaRPr lang="en-US" sz="1600" dirty="0">
                        <a:solidFill>
                          <a:srgbClr val="002855"/>
                        </a:solidFill>
                        <a:highlight>
                          <a:srgbClr val="FFFF00"/>
                        </a:highlight>
                      </a:endParaRPr>
                    </a:p>
                  </a:txBody>
                  <a:tcPr marL="182880" anchor="ctr">
                    <a:solidFill>
                      <a:srgbClr val="CBDAD1">
                        <a:alpha val="49910"/>
                      </a:srgbClr>
                    </a:solidFill>
                  </a:tcPr>
                </a:tc>
                <a:extLst>
                  <a:ext uri="{0D108BD9-81ED-4DB2-BD59-A6C34878D82A}">
                    <a16:rowId xmlns:a16="http://schemas.microsoft.com/office/drawing/2014/main" val="1102942853"/>
                  </a:ext>
                </a:extLst>
              </a:tr>
            </a:tbl>
          </a:graphicData>
        </a:graphic>
      </p:graphicFrame>
      <p:sp>
        <p:nvSpPr>
          <p:cNvPr id="2" name="Slide Number Placeholder 1">
            <a:extLst>
              <a:ext uri="{FF2B5EF4-FFF2-40B4-BE49-F238E27FC236}">
                <a16:creationId xmlns:a16="http://schemas.microsoft.com/office/drawing/2014/main" id="{B6A2ABD3-ABBA-257A-788C-C981BF3FCCD7}"/>
              </a:ext>
            </a:extLst>
          </p:cNvPr>
          <p:cNvSpPr>
            <a:spLocks noGrp="1"/>
          </p:cNvSpPr>
          <p:nvPr>
            <p:ph type="sldNum" sz="quarter" idx="4"/>
          </p:nvPr>
        </p:nvSpPr>
        <p:spPr/>
        <p:txBody>
          <a:bodyPr/>
          <a:lstStyle/>
          <a:p>
            <a:fld id="{90697F67-DBC2-5647-A4F3-F8F988D5EBAA}"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84"/>
        <p:cNvGrpSpPr/>
        <p:nvPr/>
      </p:nvGrpSpPr>
      <p:grpSpPr>
        <a:xfrm>
          <a:off x="0" y="0"/>
          <a:ext cx="0" cy="0"/>
          <a:chOff x="0" y="0"/>
          <a:chExt cx="0" cy="0"/>
        </a:xfrm>
      </p:grpSpPr>
      <p:sp>
        <p:nvSpPr>
          <p:cNvPr id="586" name="Google Shape;586;p36"/>
          <p:cNvSpPr txBox="1">
            <a:spLocks noGrp="1"/>
          </p:cNvSpPr>
          <p:nvPr>
            <p:ph type="body" sz="quarter" idx="10"/>
          </p:nvPr>
        </p:nvSpPr>
        <p:spPr>
          <a:xfrm>
            <a:off x="841375" y="1371600"/>
            <a:ext cx="10921134" cy="2057401"/>
          </a:xfrm>
          <a:noFill/>
          <a:ln>
            <a:noFill/>
          </a:ln>
        </p:spPr>
        <p:txBody>
          <a:bodyPr spcFirstLastPara="1" wrap="square" lIns="91425" tIns="45700" rIns="91425" bIns="45700" anchor="t" anchorCtr="0">
            <a:noAutofit/>
          </a:bodyPr>
          <a:lstStyle/>
          <a:p>
            <a:pPr lvl="0"/>
            <a:r>
              <a:rPr lang="en-US" dirty="0">
                <a:sym typeface="Work Sans"/>
              </a:rPr>
              <a:t>We are considering an </a:t>
            </a:r>
            <a:r>
              <a:rPr lang="en-US" b="1" dirty="0">
                <a:solidFill>
                  <a:srgbClr val="F77955"/>
                </a:solidFill>
                <a:sym typeface="Work Sans"/>
              </a:rPr>
              <a:t>attendance-based model</a:t>
            </a:r>
            <a:r>
              <a:rPr lang="en-US" b="1" dirty="0">
                <a:sym typeface="Work Sans"/>
              </a:rPr>
              <a:t> </a:t>
            </a:r>
            <a:r>
              <a:rPr lang="en-US" dirty="0">
                <a:sym typeface="Work Sans"/>
              </a:rPr>
              <a:t>for our program structure. Reimbursement is provided after each milestone. We expect to spend </a:t>
            </a:r>
            <a:r>
              <a:rPr lang="en-US" dirty="0">
                <a:highlight>
                  <a:srgbClr val="FFFF00"/>
                </a:highlight>
                <a:sym typeface="Work Sans"/>
              </a:rPr>
              <a:t>$XX</a:t>
            </a:r>
            <a:r>
              <a:rPr lang="en-US" dirty="0">
                <a:sym typeface="Work Sans"/>
              </a:rPr>
              <a:t>  per participant to implement the program. Reimbursement using this model is broken down as follows: </a:t>
            </a:r>
            <a:endParaRPr lang="en-US" dirty="0"/>
          </a:p>
        </p:txBody>
      </p:sp>
      <p:graphicFrame>
        <p:nvGraphicFramePr>
          <p:cNvPr id="3" name="Content Placeholder 4">
            <a:extLst>
              <a:ext uri="{FF2B5EF4-FFF2-40B4-BE49-F238E27FC236}">
                <a16:creationId xmlns:a16="http://schemas.microsoft.com/office/drawing/2014/main" id="{E6CE1EC0-6B53-2478-266F-556BE9767849}"/>
              </a:ext>
            </a:extLst>
          </p:cNvPr>
          <p:cNvGraphicFramePr>
            <a:graphicFrameLocks/>
          </p:cNvGraphicFramePr>
          <p:nvPr>
            <p:extLst>
              <p:ext uri="{D42A27DB-BD31-4B8C-83A1-F6EECF244321}">
                <p14:modId xmlns:p14="http://schemas.microsoft.com/office/powerpoint/2010/main" val="1440486172"/>
              </p:ext>
            </p:extLst>
          </p:nvPr>
        </p:nvGraphicFramePr>
        <p:xfrm>
          <a:off x="914400" y="2523744"/>
          <a:ext cx="10847388" cy="3421380"/>
        </p:xfrm>
        <a:graphic>
          <a:graphicData uri="http://schemas.openxmlformats.org/drawingml/2006/table">
            <a:tbl>
              <a:tblPr firstRow="1" bandRow="1">
                <a:tableStyleId>{5C22544A-7EE6-4342-B048-85BDC9FD1C3A}</a:tableStyleId>
              </a:tblPr>
              <a:tblGrid>
                <a:gridCol w="8503920">
                  <a:extLst>
                    <a:ext uri="{9D8B030D-6E8A-4147-A177-3AD203B41FA5}">
                      <a16:colId xmlns:a16="http://schemas.microsoft.com/office/drawing/2014/main" val="2633138561"/>
                    </a:ext>
                  </a:extLst>
                </a:gridCol>
                <a:gridCol w="2343468">
                  <a:extLst>
                    <a:ext uri="{9D8B030D-6E8A-4147-A177-3AD203B41FA5}">
                      <a16:colId xmlns:a16="http://schemas.microsoft.com/office/drawing/2014/main" val="404077316"/>
                    </a:ext>
                  </a:extLst>
                </a:gridCol>
              </a:tblGrid>
              <a:tr h="457200">
                <a:tc>
                  <a:txBody>
                    <a:bodyPr/>
                    <a:lstStyle/>
                    <a:p>
                      <a:pPr marL="0" marR="0" lvl="0" indent="0" algn="l" rtl="0">
                        <a:spcBef>
                          <a:spcPts val="0"/>
                        </a:spcBef>
                        <a:spcAft>
                          <a:spcPts val="0"/>
                        </a:spcAft>
                        <a:buNone/>
                      </a:pPr>
                      <a:r>
                        <a:rPr lang="en-US" sz="1600" dirty="0">
                          <a:latin typeface="Work Sans"/>
                          <a:ea typeface="Work Sans"/>
                          <a:cs typeface="Work Sans"/>
                          <a:sym typeface="Work Sans"/>
                        </a:rPr>
                        <a:t>Reimbursement Category (by Milestone)</a:t>
                      </a:r>
                    </a:p>
                  </a:txBody>
                  <a:tcPr marL="121925" marR="121925" marT="60950" marB="60950" anchor="ctr">
                    <a:solidFill>
                      <a:srgbClr val="002855"/>
                    </a:solidFill>
                  </a:tcPr>
                </a:tc>
                <a:tc>
                  <a:txBody>
                    <a:bodyPr/>
                    <a:lstStyle/>
                    <a:p>
                      <a:pPr marL="0" marR="0" lvl="0" indent="0" algn="ctr" rtl="0">
                        <a:spcBef>
                          <a:spcPts val="0"/>
                        </a:spcBef>
                        <a:spcAft>
                          <a:spcPts val="0"/>
                        </a:spcAft>
                        <a:buNone/>
                      </a:pPr>
                      <a:r>
                        <a:rPr lang="en-US" sz="1600" dirty="0">
                          <a:latin typeface="Work Sans"/>
                          <a:ea typeface="Work Sans"/>
                          <a:cs typeface="Work Sans"/>
                          <a:sym typeface="Work Sans"/>
                        </a:rPr>
                        <a:t>Amount</a:t>
                      </a:r>
                      <a:endParaRPr sz="1400" dirty="0"/>
                    </a:p>
                  </a:txBody>
                  <a:tcPr marL="121925" marR="121925" marT="60950" marB="60950" anchor="ctr">
                    <a:solidFill>
                      <a:srgbClr val="002855"/>
                    </a:solidFill>
                  </a:tcPr>
                </a:tc>
                <a:extLst>
                  <a:ext uri="{0D108BD9-81ED-4DB2-BD59-A6C34878D82A}">
                    <a16:rowId xmlns:a16="http://schemas.microsoft.com/office/drawing/2014/main" val="3874460664"/>
                  </a:ext>
                </a:extLst>
              </a:tr>
              <a:tr h="59283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1st session</a:t>
                      </a:r>
                      <a:endParaRPr sz="1600" kern="1200" dirty="0">
                        <a:solidFill>
                          <a:srgbClr val="002855"/>
                        </a:solidFill>
                        <a:latin typeface="Work Sans"/>
                        <a:ea typeface="Work Sans"/>
                        <a:cs typeface="Work Sans"/>
                        <a:sym typeface="Work Sans"/>
                      </a:endParaRPr>
                    </a:p>
                  </a:txBody>
                  <a:tcPr marL="121925" marR="121925" marT="60950" marB="60950" anchor="ctr">
                    <a:solidFill>
                      <a:srgbClr val="CBDAD1">
                        <a:alpha val="49910"/>
                      </a:srgbClr>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alpha val="49910"/>
                      </a:srgbClr>
                    </a:solidFill>
                  </a:tcPr>
                </a:tc>
                <a:extLst>
                  <a:ext uri="{0D108BD9-81ED-4DB2-BD59-A6C34878D82A}">
                    <a16:rowId xmlns:a16="http://schemas.microsoft.com/office/drawing/2014/main" val="1102942853"/>
                  </a:ext>
                </a:extLst>
              </a:tr>
              <a:tr h="59283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4th session</a:t>
                      </a:r>
                      <a:endParaRPr sz="1600" kern="1200" dirty="0">
                        <a:solidFill>
                          <a:srgbClr val="002855"/>
                        </a:solidFill>
                        <a:latin typeface="Work Sans"/>
                      </a:endParaRPr>
                    </a:p>
                  </a:txBody>
                  <a:tcPr marL="121925" marR="121925" marT="60950" marB="60950" anchor="ctr">
                    <a:solidFill>
                      <a:srgbClr val="CBDAD1"/>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solidFill>
                  </a:tcPr>
                </a:tc>
                <a:extLst>
                  <a:ext uri="{0D108BD9-81ED-4DB2-BD59-A6C34878D82A}">
                    <a16:rowId xmlns:a16="http://schemas.microsoft.com/office/drawing/2014/main" val="4097780744"/>
                  </a:ext>
                </a:extLst>
              </a:tr>
              <a:tr h="59283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9th session</a:t>
                      </a:r>
                      <a:endParaRPr sz="1600" kern="1200" dirty="0">
                        <a:solidFill>
                          <a:srgbClr val="002855"/>
                        </a:solidFill>
                        <a:latin typeface="Work Sans"/>
                      </a:endParaRPr>
                    </a:p>
                  </a:txBody>
                  <a:tcPr marL="121925" marR="121925" marT="60950" marB="60950" anchor="ctr">
                    <a:solidFill>
                      <a:srgbClr val="CBDAD1">
                        <a:alpha val="49910"/>
                      </a:srgbClr>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alpha val="49910"/>
                      </a:srgbClr>
                    </a:solidFill>
                  </a:tcPr>
                </a:tc>
                <a:extLst>
                  <a:ext uri="{0D108BD9-81ED-4DB2-BD59-A6C34878D82A}">
                    <a16:rowId xmlns:a16="http://schemas.microsoft.com/office/drawing/2014/main" val="1266699590"/>
                  </a:ext>
                </a:extLst>
              </a:tr>
              <a:tr h="59283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6th maintenance session</a:t>
                      </a:r>
                      <a:endParaRPr sz="1600" kern="1200" dirty="0">
                        <a:solidFill>
                          <a:srgbClr val="002855"/>
                        </a:solidFill>
                        <a:latin typeface="Work Sans"/>
                      </a:endParaRPr>
                    </a:p>
                  </a:txBody>
                  <a:tcPr marL="121925" marR="121925" marT="60950" marB="60950" anchor="ctr">
                    <a:solidFill>
                      <a:srgbClr val="CBDAD1"/>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solidFill>
                  </a:tcPr>
                </a:tc>
                <a:extLst>
                  <a:ext uri="{0D108BD9-81ED-4DB2-BD59-A6C34878D82A}">
                    <a16:rowId xmlns:a16="http://schemas.microsoft.com/office/drawing/2014/main" val="765913817"/>
                  </a:ext>
                </a:extLst>
              </a:tr>
              <a:tr h="59283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1" kern="1200" dirty="0">
                          <a:solidFill>
                            <a:srgbClr val="002855"/>
                          </a:solidFill>
                          <a:latin typeface="Work Sans"/>
                          <a:ea typeface="Work Sans"/>
                          <a:cs typeface="Work Sans"/>
                          <a:sym typeface="Work Sans"/>
                        </a:rPr>
                        <a:t>Total cost per participant </a:t>
                      </a:r>
                      <a:r>
                        <a:rPr lang="en-US" sz="1600" kern="1200" dirty="0">
                          <a:solidFill>
                            <a:srgbClr val="002855"/>
                          </a:solidFill>
                          <a:latin typeface="Work Sans"/>
                          <a:ea typeface="Work Sans"/>
                          <a:cs typeface="Work Sans"/>
                          <a:sym typeface="Work Sans"/>
                        </a:rPr>
                        <a:t>(if participant completes all sessions)</a:t>
                      </a:r>
                      <a:endParaRPr sz="1600" kern="1200" dirty="0">
                        <a:solidFill>
                          <a:srgbClr val="002855"/>
                        </a:solidFill>
                        <a:latin typeface="Work Sans"/>
                        <a:ea typeface="Work Sans"/>
                        <a:cs typeface="Work Sans"/>
                        <a:sym typeface="Work Sans"/>
                      </a:endParaRPr>
                    </a:p>
                  </a:txBody>
                  <a:tcPr marL="121925" marR="121925" marT="60950" marB="60950" anchor="ctr">
                    <a:solidFill>
                      <a:srgbClr val="76A4C0">
                        <a:alpha val="49910"/>
                      </a:srgbClr>
                    </a:solidFill>
                  </a:tcPr>
                </a:tc>
                <a:tc>
                  <a:txBody>
                    <a:bodyPr/>
                    <a:lstStyle/>
                    <a:p>
                      <a:pPr algn="ctr" fontAlgn="base"/>
                      <a:r>
                        <a:rPr lang="en-US" sz="1600" b="1"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76A4C0">
                        <a:alpha val="49910"/>
                      </a:srgbClr>
                    </a:solidFill>
                  </a:tcPr>
                </a:tc>
                <a:extLst>
                  <a:ext uri="{0D108BD9-81ED-4DB2-BD59-A6C34878D82A}">
                    <a16:rowId xmlns:a16="http://schemas.microsoft.com/office/drawing/2014/main" val="3598271257"/>
                  </a:ext>
                </a:extLst>
              </a:tr>
            </a:tbl>
          </a:graphicData>
        </a:graphic>
      </p:graphicFrame>
      <p:sp>
        <p:nvSpPr>
          <p:cNvPr id="2" name="Slide Number Placeholder 1">
            <a:extLst>
              <a:ext uri="{FF2B5EF4-FFF2-40B4-BE49-F238E27FC236}">
                <a16:creationId xmlns:a16="http://schemas.microsoft.com/office/drawing/2014/main" id="{499F589D-02D3-9CC1-0DF7-321D124C0668}"/>
              </a:ext>
            </a:extLst>
          </p:cNvPr>
          <p:cNvSpPr>
            <a:spLocks noGrp="1"/>
          </p:cNvSpPr>
          <p:nvPr>
            <p:ph type="sldNum" sz="quarter" idx="4"/>
          </p:nvPr>
        </p:nvSpPr>
        <p:spPr/>
        <p:txBody>
          <a:bodyPr/>
          <a:lstStyle/>
          <a:p>
            <a:fld id="{90697F67-DBC2-5647-A4F3-F8F988D5EBAA}"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92"/>
        <p:cNvGrpSpPr/>
        <p:nvPr/>
      </p:nvGrpSpPr>
      <p:grpSpPr>
        <a:xfrm>
          <a:off x="0" y="0"/>
          <a:ext cx="0" cy="0"/>
          <a:chOff x="0" y="0"/>
          <a:chExt cx="0" cy="0"/>
        </a:xfrm>
      </p:grpSpPr>
      <p:sp>
        <p:nvSpPr>
          <p:cNvPr id="594" name="Google Shape;594;p37"/>
          <p:cNvSpPr txBox="1">
            <a:spLocks noGrp="1"/>
          </p:cNvSpPr>
          <p:nvPr>
            <p:ph type="body" sz="quarter" idx="10"/>
          </p:nvPr>
        </p:nvSpPr>
        <p:spPr>
          <a:xfrm>
            <a:off x="841375" y="1371600"/>
            <a:ext cx="10921134" cy="2057401"/>
          </a:xfrm>
          <a:noFill/>
          <a:ln>
            <a:noFill/>
          </a:ln>
        </p:spPr>
        <p:txBody>
          <a:bodyPr spcFirstLastPara="1" wrap="square" lIns="91425" tIns="45700" rIns="91425" bIns="45700" anchor="t" anchorCtr="0">
            <a:noAutofit/>
          </a:bodyPr>
          <a:lstStyle/>
          <a:p>
            <a:pPr lvl="0"/>
            <a:r>
              <a:rPr lang="en-US" dirty="0">
                <a:sym typeface="Work Sans"/>
              </a:rPr>
              <a:t>We are considering a </a:t>
            </a:r>
            <a:r>
              <a:rPr lang="en-US" b="1" dirty="0">
                <a:solidFill>
                  <a:srgbClr val="F77955"/>
                </a:solidFill>
                <a:sym typeface="Work Sans"/>
              </a:rPr>
              <a:t>performance-based mode</a:t>
            </a:r>
            <a:r>
              <a:rPr lang="en-US" dirty="0">
                <a:solidFill>
                  <a:srgbClr val="F77955"/>
                </a:solidFill>
                <a:sym typeface="Work Sans"/>
              </a:rPr>
              <a:t>l </a:t>
            </a:r>
            <a:r>
              <a:rPr lang="en-US" dirty="0">
                <a:sym typeface="Work Sans"/>
              </a:rPr>
              <a:t>for our program structure. </a:t>
            </a:r>
            <a:r>
              <a:rPr lang="en-US" dirty="0"/>
              <a:t>Our model can incorporate any of the following National DPP outcomes: 5% weight loss, 0.2% or more reduction in A1C, 4% weight loss combined with an average of 150 minutes of physical activity per week, or other outcomes included in the Diabetes Prevention Recognition Program (DPRP) Standards. </a:t>
            </a:r>
            <a:r>
              <a:rPr lang="en-US" dirty="0">
                <a:sym typeface="Work Sans"/>
              </a:rPr>
              <a:t>We expect to spend </a:t>
            </a:r>
            <a:r>
              <a:rPr lang="en-US" dirty="0">
                <a:highlight>
                  <a:srgbClr val="FFFF00"/>
                </a:highlight>
                <a:sym typeface="Work Sans"/>
              </a:rPr>
              <a:t>$XX</a:t>
            </a:r>
            <a:r>
              <a:rPr lang="en-US" dirty="0">
                <a:sym typeface="Work Sans"/>
              </a:rPr>
              <a:t> per participant to implement the program. </a:t>
            </a:r>
            <a:endParaRPr lang="en-US" dirty="0"/>
          </a:p>
        </p:txBody>
      </p:sp>
      <p:graphicFrame>
        <p:nvGraphicFramePr>
          <p:cNvPr id="3" name="Content Placeholder 4">
            <a:extLst>
              <a:ext uri="{FF2B5EF4-FFF2-40B4-BE49-F238E27FC236}">
                <a16:creationId xmlns:a16="http://schemas.microsoft.com/office/drawing/2014/main" id="{84DAC050-1BB7-9AFF-5E1D-0D5AD4859EC7}"/>
              </a:ext>
            </a:extLst>
          </p:cNvPr>
          <p:cNvGraphicFramePr>
            <a:graphicFrameLocks/>
          </p:cNvGraphicFramePr>
          <p:nvPr>
            <p:extLst>
              <p:ext uri="{D42A27DB-BD31-4B8C-83A1-F6EECF244321}">
                <p14:modId xmlns:p14="http://schemas.microsoft.com/office/powerpoint/2010/main" val="1840034609"/>
              </p:ext>
            </p:extLst>
          </p:nvPr>
        </p:nvGraphicFramePr>
        <p:xfrm>
          <a:off x="914400" y="3072384"/>
          <a:ext cx="10847388" cy="2430152"/>
        </p:xfrm>
        <a:graphic>
          <a:graphicData uri="http://schemas.openxmlformats.org/drawingml/2006/table">
            <a:tbl>
              <a:tblPr firstRow="1" bandRow="1">
                <a:tableStyleId>{5C22544A-7EE6-4342-B048-85BDC9FD1C3A}</a:tableStyleId>
              </a:tblPr>
              <a:tblGrid>
                <a:gridCol w="8135541">
                  <a:extLst>
                    <a:ext uri="{9D8B030D-6E8A-4147-A177-3AD203B41FA5}">
                      <a16:colId xmlns:a16="http://schemas.microsoft.com/office/drawing/2014/main" val="2633138561"/>
                    </a:ext>
                  </a:extLst>
                </a:gridCol>
                <a:gridCol w="2711847">
                  <a:extLst>
                    <a:ext uri="{9D8B030D-6E8A-4147-A177-3AD203B41FA5}">
                      <a16:colId xmlns:a16="http://schemas.microsoft.com/office/drawing/2014/main" val="404077316"/>
                    </a:ext>
                  </a:extLst>
                </a:gridCol>
              </a:tblGrid>
              <a:tr h="457200">
                <a:tc>
                  <a:txBody>
                    <a:bodyPr/>
                    <a:lstStyle/>
                    <a:p>
                      <a:pPr algn="l"/>
                      <a:r>
                        <a:rPr lang="en-US" sz="1600" b="1" i="0" dirty="0">
                          <a:latin typeface="Work Sans" pitchFamily="2" charset="77"/>
                          <a:sym typeface="Work Sans"/>
                        </a:rPr>
                        <a:t>Outcome</a:t>
                      </a:r>
                    </a:p>
                  </a:txBody>
                  <a:tcPr marL="182880" anchor="ctr">
                    <a:solidFill>
                      <a:srgbClr val="00285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dirty="0">
                          <a:latin typeface="Work Sans" pitchFamily="2" charset="77"/>
                        </a:rPr>
                        <a:t>Amount</a:t>
                      </a:r>
                      <a:endParaRPr lang="en-US" sz="1600" b="1" i="0" dirty="0">
                        <a:latin typeface="Work Sans" pitchFamily="2" charset="77"/>
                        <a:ea typeface="Work Sans"/>
                        <a:cs typeface="Work Sans"/>
                        <a:sym typeface="Work Sans"/>
                      </a:endParaRPr>
                    </a:p>
                  </a:txBody>
                  <a:tcPr marL="182880" anchor="ctr">
                    <a:solidFill>
                      <a:srgbClr val="002855"/>
                    </a:solidFill>
                  </a:tcPr>
                </a:tc>
                <a:extLst>
                  <a:ext uri="{0D108BD9-81ED-4DB2-BD59-A6C34878D82A}">
                    <a16:rowId xmlns:a16="http://schemas.microsoft.com/office/drawing/2014/main" val="3874460664"/>
                  </a:ext>
                </a:extLst>
              </a:tr>
              <a:tr h="986476">
                <a:tc>
                  <a:txBody>
                    <a:bodyPr/>
                    <a:lstStyle/>
                    <a:p>
                      <a:pPr algn="l" fontAlgn="base"/>
                      <a:r>
                        <a:rPr lang="en-US" sz="1600" dirty="0">
                          <a:solidFill>
                            <a:srgbClr val="002855"/>
                          </a:solidFill>
                          <a:latin typeface="Work Sans"/>
                          <a:sym typeface="Work Sans"/>
                        </a:rPr>
                        <a:t>Total cost per participant who achieves </a:t>
                      </a:r>
                      <a:r>
                        <a:rPr lang="en-US" sz="1600" dirty="0">
                          <a:solidFill>
                            <a:srgbClr val="002855"/>
                          </a:solidFill>
                          <a:highlight>
                            <a:srgbClr val="FFFF00"/>
                          </a:highlight>
                          <a:latin typeface="Work Sans"/>
                          <a:sym typeface="Work Sans"/>
                        </a:rPr>
                        <a:t>5% weight loss</a:t>
                      </a:r>
                    </a:p>
                  </a:txBody>
                  <a:tcPr marL="182880" anchor="ctr">
                    <a:solidFill>
                      <a:srgbClr val="CBDAD1">
                        <a:alpha val="49910"/>
                      </a:srgb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highlight>
                            <a:srgbClr val="FFFF00"/>
                          </a:highlight>
                        </a:rPr>
                        <a:t>$X</a:t>
                      </a:r>
                      <a:endParaRPr lang="en-US" sz="1600" dirty="0">
                        <a:solidFill>
                          <a:srgbClr val="002855"/>
                        </a:solidFill>
                        <a:highlight>
                          <a:srgbClr val="FFFF00"/>
                        </a:highlight>
                        <a:latin typeface="Work Sans"/>
                        <a:ea typeface="Work Sans"/>
                        <a:cs typeface="Work Sans"/>
                        <a:sym typeface="Work Sans"/>
                      </a:endParaRPr>
                    </a:p>
                  </a:txBody>
                  <a:tcPr marL="182880" anchor="ctr">
                    <a:solidFill>
                      <a:srgbClr val="CBDAD1">
                        <a:alpha val="49910"/>
                      </a:srgbClr>
                    </a:solidFill>
                  </a:tcPr>
                </a:tc>
                <a:extLst>
                  <a:ext uri="{0D108BD9-81ED-4DB2-BD59-A6C34878D82A}">
                    <a16:rowId xmlns:a16="http://schemas.microsoft.com/office/drawing/2014/main" val="1102942853"/>
                  </a:ext>
                </a:extLst>
              </a:tr>
              <a:tr h="986476">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0" dirty="0">
                          <a:solidFill>
                            <a:srgbClr val="002855"/>
                          </a:solidFill>
                          <a:highlight>
                            <a:srgbClr val="FFFF00"/>
                          </a:highlight>
                          <a:latin typeface="Work Sans"/>
                          <a:ea typeface="Work Sans"/>
                          <a:cs typeface="Work Sans"/>
                          <a:sym typeface="Work Sans"/>
                        </a:rPr>
                        <a:t>Total costs for other selected performance-based outcomes </a:t>
                      </a:r>
                    </a:p>
                  </a:txBody>
                  <a:tcPr marL="182880" anchor="ctr">
                    <a:solidFill>
                      <a:srgbClr val="76A4C0">
                        <a:alpha val="50000"/>
                      </a:srgb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0" dirty="0">
                          <a:solidFill>
                            <a:srgbClr val="002855"/>
                          </a:solidFill>
                          <a:highlight>
                            <a:srgbClr val="FFFF00"/>
                          </a:highlight>
                        </a:rPr>
                        <a:t>$X</a:t>
                      </a:r>
                      <a:endParaRPr lang="en-US" sz="1600" b="0" dirty="0">
                        <a:solidFill>
                          <a:srgbClr val="002855"/>
                        </a:solidFill>
                        <a:highlight>
                          <a:srgbClr val="FFFF00"/>
                        </a:highlight>
                        <a:latin typeface="Work Sans"/>
                        <a:ea typeface="Work Sans"/>
                        <a:cs typeface="Work Sans"/>
                        <a:sym typeface="Work Sans"/>
                      </a:endParaRPr>
                    </a:p>
                  </a:txBody>
                  <a:tcPr marL="182880" anchor="ctr">
                    <a:solidFill>
                      <a:srgbClr val="76A4C0">
                        <a:alpha val="50000"/>
                      </a:srgbClr>
                    </a:solidFill>
                  </a:tcPr>
                </a:tc>
                <a:extLst>
                  <a:ext uri="{0D108BD9-81ED-4DB2-BD59-A6C34878D82A}">
                    <a16:rowId xmlns:a16="http://schemas.microsoft.com/office/drawing/2014/main" val="494531197"/>
                  </a:ext>
                </a:extLst>
              </a:tr>
            </a:tbl>
          </a:graphicData>
        </a:graphic>
      </p:graphicFrame>
      <p:sp>
        <p:nvSpPr>
          <p:cNvPr id="2" name="Slide Number Placeholder 1">
            <a:extLst>
              <a:ext uri="{FF2B5EF4-FFF2-40B4-BE49-F238E27FC236}">
                <a16:creationId xmlns:a16="http://schemas.microsoft.com/office/drawing/2014/main" id="{6E806F76-7780-789C-2D7E-F344EF74B0CD}"/>
              </a:ext>
            </a:extLst>
          </p:cNvPr>
          <p:cNvSpPr>
            <a:spLocks noGrp="1"/>
          </p:cNvSpPr>
          <p:nvPr>
            <p:ph type="sldNum" sz="quarter" idx="4"/>
          </p:nvPr>
        </p:nvSpPr>
        <p:spPr/>
        <p:txBody>
          <a:bodyPr/>
          <a:lstStyle/>
          <a:p>
            <a:fld id="{90697F67-DBC2-5647-A4F3-F8F988D5EBAA}"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600"/>
        <p:cNvGrpSpPr/>
        <p:nvPr/>
      </p:nvGrpSpPr>
      <p:grpSpPr>
        <a:xfrm>
          <a:off x="0" y="0"/>
          <a:ext cx="0" cy="0"/>
          <a:chOff x="0" y="0"/>
          <a:chExt cx="0" cy="0"/>
        </a:xfrm>
      </p:grpSpPr>
      <p:sp>
        <p:nvSpPr>
          <p:cNvPr id="602" name="Google Shape;602;p38"/>
          <p:cNvSpPr txBox="1">
            <a:spLocks noGrp="1"/>
          </p:cNvSpPr>
          <p:nvPr>
            <p:ph type="body" sz="quarter" idx="10"/>
          </p:nvPr>
        </p:nvSpPr>
        <p:spPr>
          <a:xfrm>
            <a:off x="841375" y="1371600"/>
            <a:ext cx="10921134" cy="2057401"/>
          </a:xfrm>
          <a:noFill/>
          <a:ln>
            <a:noFill/>
          </a:ln>
        </p:spPr>
        <p:txBody>
          <a:bodyPr spcFirstLastPara="1" wrap="square" lIns="91425" tIns="45700" rIns="91425" bIns="45700" anchor="t" anchorCtr="0">
            <a:noAutofit/>
          </a:bodyPr>
          <a:lstStyle/>
          <a:p>
            <a:pPr lvl="0"/>
            <a:r>
              <a:rPr lang="en-US" dirty="0">
                <a:sym typeface="Work Sans"/>
              </a:rPr>
              <a:t>We are considering a </a:t>
            </a:r>
            <a:r>
              <a:rPr lang="en-US" b="1" dirty="0">
                <a:solidFill>
                  <a:srgbClr val="F77955"/>
                </a:solidFill>
                <a:sym typeface="Work Sans"/>
              </a:rPr>
              <a:t>combination-based model</a:t>
            </a:r>
            <a:r>
              <a:rPr lang="en-US" dirty="0">
                <a:sym typeface="Work Sans"/>
              </a:rPr>
              <a:t> for our program structure. We expect to spend $</a:t>
            </a:r>
            <a:r>
              <a:rPr lang="en-US" dirty="0">
                <a:highlight>
                  <a:srgbClr val="FFFF00"/>
                </a:highlight>
                <a:sym typeface="Work Sans"/>
              </a:rPr>
              <a:t>XX</a:t>
            </a:r>
            <a:r>
              <a:rPr lang="en-US" dirty="0">
                <a:sym typeface="Work Sans"/>
              </a:rPr>
              <a:t> per participant to implement the program. Reimbursement using this model is broken down as follows: </a:t>
            </a:r>
            <a:endParaRPr lang="en-US" dirty="0"/>
          </a:p>
        </p:txBody>
      </p:sp>
      <p:graphicFrame>
        <p:nvGraphicFramePr>
          <p:cNvPr id="3" name="Content Placeholder 4">
            <a:extLst>
              <a:ext uri="{FF2B5EF4-FFF2-40B4-BE49-F238E27FC236}">
                <a16:creationId xmlns:a16="http://schemas.microsoft.com/office/drawing/2014/main" id="{370C885F-28BC-DF8D-AE7B-01DFB0A46699}"/>
              </a:ext>
            </a:extLst>
          </p:cNvPr>
          <p:cNvGraphicFramePr>
            <a:graphicFrameLocks/>
          </p:cNvGraphicFramePr>
          <p:nvPr>
            <p:extLst>
              <p:ext uri="{D42A27DB-BD31-4B8C-83A1-F6EECF244321}">
                <p14:modId xmlns:p14="http://schemas.microsoft.com/office/powerpoint/2010/main" val="1323582059"/>
              </p:ext>
            </p:extLst>
          </p:nvPr>
        </p:nvGraphicFramePr>
        <p:xfrm>
          <a:off x="914400" y="2523744"/>
          <a:ext cx="10847388" cy="3383280"/>
        </p:xfrm>
        <a:graphic>
          <a:graphicData uri="http://schemas.openxmlformats.org/drawingml/2006/table">
            <a:tbl>
              <a:tblPr firstRow="1" bandRow="1">
                <a:tableStyleId>{5C22544A-7EE6-4342-B048-85BDC9FD1C3A}</a:tableStyleId>
              </a:tblPr>
              <a:tblGrid>
                <a:gridCol w="8503920">
                  <a:extLst>
                    <a:ext uri="{9D8B030D-6E8A-4147-A177-3AD203B41FA5}">
                      <a16:colId xmlns:a16="http://schemas.microsoft.com/office/drawing/2014/main" val="2633138561"/>
                    </a:ext>
                  </a:extLst>
                </a:gridCol>
                <a:gridCol w="2343468">
                  <a:extLst>
                    <a:ext uri="{9D8B030D-6E8A-4147-A177-3AD203B41FA5}">
                      <a16:colId xmlns:a16="http://schemas.microsoft.com/office/drawing/2014/main" val="404077316"/>
                    </a:ext>
                  </a:extLst>
                </a:gridCol>
              </a:tblGrid>
              <a:tr h="457200">
                <a:tc>
                  <a:txBody>
                    <a:bodyPr/>
                    <a:lstStyle/>
                    <a:p>
                      <a:pPr marL="0" marR="0" lvl="0" indent="0" algn="l" rtl="0">
                        <a:spcBef>
                          <a:spcPts val="0"/>
                        </a:spcBef>
                        <a:spcAft>
                          <a:spcPts val="0"/>
                        </a:spcAft>
                        <a:buNone/>
                      </a:pPr>
                      <a:r>
                        <a:rPr lang="en-US" sz="1800" dirty="0">
                          <a:latin typeface="Work Sans"/>
                          <a:ea typeface="Work Sans"/>
                          <a:cs typeface="Work Sans"/>
                          <a:sym typeface="Work Sans"/>
                        </a:rPr>
                        <a:t>Reimbursement Category</a:t>
                      </a:r>
                    </a:p>
                  </a:txBody>
                  <a:tcPr marL="121925" marR="121925" marT="60950" marB="60950" anchor="ctr">
                    <a:solidFill>
                      <a:srgbClr val="002855"/>
                    </a:solidFill>
                  </a:tcPr>
                </a:tc>
                <a:tc>
                  <a:txBody>
                    <a:bodyPr/>
                    <a:lstStyle/>
                    <a:p>
                      <a:pPr marL="0" marR="0" lvl="0" indent="0" algn="ctr" rtl="0">
                        <a:spcBef>
                          <a:spcPts val="0"/>
                        </a:spcBef>
                        <a:spcAft>
                          <a:spcPts val="0"/>
                        </a:spcAft>
                        <a:buNone/>
                      </a:pPr>
                      <a:r>
                        <a:rPr lang="en-US" sz="1800" dirty="0">
                          <a:latin typeface="Work Sans"/>
                          <a:ea typeface="Work Sans"/>
                          <a:cs typeface="Work Sans"/>
                          <a:sym typeface="Work Sans"/>
                        </a:rPr>
                        <a:t>Amount</a:t>
                      </a:r>
                      <a:endParaRPr sz="1600" dirty="0"/>
                    </a:p>
                  </a:txBody>
                  <a:tcPr marL="121925" marR="121925" marT="60950" marB="60950" anchor="ctr">
                    <a:solidFill>
                      <a:srgbClr val="002855"/>
                    </a:solidFill>
                  </a:tcPr>
                </a:tc>
                <a:extLst>
                  <a:ext uri="{0D108BD9-81ED-4DB2-BD59-A6C34878D82A}">
                    <a16:rowId xmlns:a16="http://schemas.microsoft.com/office/drawing/2014/main" val="3874460664"/>
                  </a:ext>
                </a:extLst>
              </a:tr>
              <a:tr h="457200">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1st session</a:t>
                      </a:r>
                      <a:endParaRPr sz="1600" kern="1200" dirty="0">
                        <a:solidFill>
                          <a:srgbClr val="002855"/>
                        </a:solidFill>
                        <a:latin typeface="Work Sans"/>
                        <a:ea typeface="Work Sans"/>
                        <a:cs typeface="Work Sans"/>
                        <a:sym typeface="Work Sans"/>
                      </a:endParaRPr>
                    </a:p>
                  </a:txBody>
                  <a:tcPr marL="121925" marR="121925" marT="60950" marB="60950" anchor="ctr">
                    <a:solidFill>
                      <a:srgbClr val="CBDAD1">
                        <a:alpha val="49910"/>
                      </a:srgbClr>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alpha val="49910"/>
                      </a:srgbClr>
                    </a:solidFill>
                  </a:tcPr>
                </a:tc>
                <a:extLst>
                  <a:ext uri="{0D108BD9-81ED-4DB2-BD59-A6C34878D82A}">
                    <a16:rowId xmlns:a16="http://schemas.microsoft.com/office/drawing/2014/main" val="1102942853"/>
                  </a:ext>
                </a:extLst>
              </a:tr>
              <a:tr h="457200">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4th session</a:t>
                      </a:r>
                      <a:endParaRPr sz="1600" kern="1200" dirty="0">
                        <a:solidFill>
                          <a:srgbClr val="002855"/>
                        </a:solidFill>
                        <a:latin typeface="Work Sans"/>
                      </a:endParaRPr>
                    </a:p>
                  </a:txBody>
                  <a:tcPr marL="121925" marR="121925" marT="60950" marB="60950" anchor="ctr">
                    <a:solidFill>
                      <a:srgbClr val="CBDAD1"/>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solidFill>
                  </a:tcPr>
                </a:tc>
                <a:extLst>
                  <a:ext uri="{0D108BD9-81ED-4DB2-BD59-A6C34878D82A}">
                    <a16:rowId xmlns:a16="http://schemas.microsoft.com/office/drawing/2014/main" val="4097780744"/>
                  </a:ext>
                </a:extLst>
              </a:tr>
              <a:tr h="457200">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9th session</a:t>
                      </a:r>
                      <a:endParaRPr sz="1600" kern="1200" dirty="0">
                        <a:solidFill>
                          <a:srgbClr val="002855"/>
                        </a:solidFill>
                        <a:latin typeface="Work Sans"/>
                      </a:endParaRPr>
                    </a:p>
                  </a:txBody>
                  <a:tcPr marL="121925" marR="121925" marT="60950" marB="60950" anchor="ctr">
                    <a:solidFill>
                      <a:srgbClr val="CBDAD1">
                        <a:alpha val="49910"/>
                      </a:srgbClr>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alpha val="49910"/>
                      </a:srgbClr>
                    </a:solidFill>
                  </a:tcPr>
                </a:tc>
                <a:extLst>
                  <a:ext uri="{0D108BD9-81ED-4DB2-BD59-A6C34878D82A}">
                    <a16:rowId xmlns:a16="http://schemas.microsoft.com/office/drawing/2014/main" val="1266699590"/>
                  </a:ext>
                </a:extLst>
              </a:tr>
              <a:tr h="457200">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After 6th maintenance session</a:t>
                      </a:r>
                      <a:endParaRPr sz="1600" kern="1200" dirty="0">
                        <a:solidFill>
                          <a:srgbClr val="002855"/>
                        </a:solidFill>
                        <a:latin typeface="Work Sans"/>
                      </a:endParaRPr>
                    </a:p>
                  </a:txBody>
                  <a:tcPr marL="121925" marR="121925" marT="60950" marB="60950" anchor="ctr">
                    <a:solidFill>
                      <a:srgbClr val="CBDAD1"/>
                    </a:solidFill>
                  </a:tcPr>
                </a:tc>
                <a:tc>
                  <a:txBody>
                    <a:bodyPr/>
                    <a:lstStyle/>
                    <a:p>
                      <a:pPr algn="ctr" fontAlgn="base"/>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solidFill>
                  </a:tcPr>
                </a:tc>
                <a:extLst>
                  <a:ext uri="{0D108BD9-81ED-4DB2-BD59-A6C34878D82A}">
                    <a16:rowId xmlns:a16="http://schemas.microsoft.com/office/drawing/2014/main" val="765913817"/>
                  </a:ext>
                </a:extLst>
              </a:tr>
              <a:tr h="457200">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dirty="0">
                          <a:solidFill>
                            <a:srgbClr val="002855"/>
                          </a:solidFill>
                          <a:latin typeface="Work Sans"/>
                          <a:ea typeface="Work Sans"/>
                          <a:cs typeface="Work Sans"/>
                          <a:sym typeface="Work Sans"/>
                        </a:rPr>
                        <a:t>Achieved </a:t>
                      </a:r>
                      <a:r>
                        <a:rPr lang="en-US" sz="1600" dirty="0">
                          <a:solidFill>
                            <a:srgbClr val="002855"/>
                          </a:solidFill>
                          <a:highlight>
                            <a:srgbClr val="FFFF00"/>
                          </a:highlight>
                          <a:latin typeface="Work Sans"/>
                          <a:ea typeface="Work Sans"/>
                          <a:cs typeface="Work Sans"/>
                          <a:sym typeface="Work Sans"/>
                        </a:rPr>
                        <a:t>selected performance-based outcomes</a:t>
                      </a:r>
                      <a:endParaRPr sz="1600" kern="1200" dirty="0">
                        <a:solidFill>
                          <a:srgbClr val="002855"/>
                        </a:solidFill>
                        <a:latin typeface="Work Sans"/>
                      </a:endParaRPr>
                    </a:p>
                  </a:txBody>
                  <a:tcPr marL="121925" marR="121925" marT="60950" marB="60950" anchor="ctr">
                    <a:solidFill>
                      <a:srgbClr val="CBDAD1">
                        <a:alpha val="50000"/>
                      </a:srgb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0"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alpha val="50000"/>
                      </a:srgbClr>
                    </a:solidFill>
                  </a:tcPr>
                </a:tc>
                <a:extLst>
                  <a:ext uri="{0D108BD9-81ED-4DB2-BD59-A6C34878D82A}">
                    <a16:rowId xmlns:a16="http://schemas.microsoft.com/office/drawing/2014/main" val="414196484"/>
                  </a:ext>
                </a:extLst>
              </a:tr>
              <a:tr h="640080">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1" kern="1200" dirty="0">
                          <a:solidFill>
                            <a:srgbClr val="002855"/>
                          </a:solidFill>
                          <a:latin typeface="Work Sans"/>
                          <a:ea typeface="Work Sans"/>
                          <a:cs typeface="Work Sans"/>
                          <a:sym typeface="Work Sans"/>
                        </a:rPr>
                        <a:t>Total cost per participant </a:t>
                      </a:r>
                      <a:br>
                        <a:rPr lang="en-US" sz="1600" b="1" kern="1200" dirty="0">
                          <a:solidFill>
                            <a:srgbClr val="002855"/>
                          </a:solidFill>
                          <a:latin typeface="Work Sans"/>
                          <a:ea typeface="Work Sans"/>
                          <a:cs typeface="Work Sans"/>
                          <a:sym typeface="Work Sans"/>
                        </a:rPr>
                      </a:br>
                      <a:r>
                        <a:rPr lang="en-US" sz="1400" kern="1200" dirty="0">
                          <a:solidFill>
                            <a:srgbClr val="002855"/>
                          </a:solidFill>
                          <a:latin typeface="Work Sans"/>
                          <a:ea typeface="Work Sans"/>
                          <a:cs typeface="Work Sans"/>
                          <a:sym typeface="Work Sans"/>
                        </a:rPr>
                        <a:t>(if participant completes all sessions </a:t>
                      </a:r>
                      <a:r>
                        <a:rPr lang="en-US" sz="1400" b="1" kern="1200" dirty="0">
                          <a:solidFill>
                            <a:srgbClr val="002855"/>
                          </a:solidFill>
                          <a:latin typeface="Work Sans"/>
                          <a:ea typeface="Work Sans"/>
                          <a:cs typeface="Work Sans"/>
                          <a:sym typeface="Work Sans"/>
                        </a:rPr>
                        <a:t>and</a:t>
                      </a:r>
                      <a:r>
                        <a:rPr lang="en-US" sz="1400" kern="1200" dirty="0">
                          <a:solidFill>
                            <a:srgbClr val="002855"/>
                          </a:solidFill>
                          <a:latin typeface="Work Sans"/>
                          <a:ea typeface="Work Sans"/>
                          <a:cs typeface="Work Sans"/>
                          <a:sym typeface="Work Sans"/>
                        </a:rPr>
                        <a:t> achieves performance-based outcomes)</a:t>
                      </a:r>
                      <a:endParaRPr sz="1600" kern="1200" dirty="0">
                        <a:solidFill>
                          <a:srgbClr val="002855"/>
                        </a:solidFill>
                        <a:latin typeface="Work Sans"/>
                        <a:ea typeface="Work Sans"/>
                        <a:cs typeface="Work Sans"/>
                        <a:sym typeface="Work Sans"/>
                      </a:endParaRPr>
                    </a:p>
                  </a:txBody>
                  <a:tcPr marL="121925" marR="121925" marT="60950" marB="60950" anchor="ctr">
                    <a:solidFill>
                      <a:srgbClr val="76A4C0">
                        <a:alpha val="49910"/>
                      </a:srgbClr>
                    </a:solidFill>
                  </a:tcPr>
                </a:tc>
                <a:tc>
                  <a:txBody>
                    <a:bodyPr/>
                    <a:lstStyle/>
                    <a:p>
                      <a:pPr algn="ctr" fontAlgn="base"/>
                      <a:r>
                        <a:rPr lang="en-US" sz="1600" b="1" i="0" kern="1200" dirty="0">
                          <a:solidFill>
                            <a:srgbClr val="002855"/>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76A4C0">
                        <a:alpha val="49910"/>
                      </a:srgbClr>
                    </a:solidFill>
                  </a:tcPr>
                </a:tc>
                <a:extLst>
                  <a:ext uri="{0D108BD9-81ED-4DB2-BD59-A6C34878D82A}">
                    <a16:rowId xmlns:a16="http://schemas.microsoft.com/office/drawing/2014/main" val="3598271257"/>
                  </a:ext>
                </a:extLst>
              </a:tr>
            </a:tbl>
          </a:graphicData>
        </a:graphic>
      </p:graphicFrame>
      <p:sp>
        <p:nvSpPr>
          <p:cNvPr id="2" name="Slide Number Placeholder 1">
            <a:extLst>
              <a:ext uri="{FF2B5EF4-FFF2-40B4-BE49-F238E27FC236}">
                <a16:creationId xmlns:a16="http://schemas.microsoft.com/office/drawing/2014/main" id="{E62A711F-B4EC-5293-87A0-EE7568DFA240}"/>
              </a:ext>
            </a:extLst>
          </p:cNvPr>
          <p:cNvSpPr>
            <a:spLocks noGrp="1"/>
          </p:cNvSpPr>
          <p:nvPr>
            <p:ph type="sldNum" sz="quarter" idx="4"/>
          </p:nvPr>
        </p:nvSpPr>
        <p:spPr/>
        <p:txBody>
          <a:bodyPr/>
          <a:lstStyle/>
          <a:p>
            <a:fld id="{90697F67-DBC2-5647-A4F3-F8F988D5EBAA}"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608"/>
        <p:cNvGrpSpPr/>
        <p:nvPr/>
      </p:nvGrpSpPr>
      <p:grpSpPr>
        <a:xfrm>
          <a:off x="0" y="0"/>
          <a:ext cx="0" cy="0"/>
          <a:chOff x="0" y="0"/>
          <a:chExt cx="0" cy="0"/>
        </a:xfrm>
      </p:grpSpPr>
      <p:sp>
        <p:nvSpPr>
          <p:cNvPr id="4" name="Google Shape;313;p13">
            <a:extLst>
              <a:ext uri="{FF2B5EF4-FFF2-40B4-BE49-F238E27FC236}">
                <a16:creationId xmlns:a16="http://schemas.microsoft.com/office/drawing/2014/main" id="{60780B08-6A02-5ED6-2EDB-9651519AC40B}"/>
              </a:ext>
            </a:extLst>
          </p:cNvPr>
          <p:cNvSpPr/>
          <p:nvPr/>
        </p:nvSpPr>
        <p:spPr>
          <a:xfrm>
            <a:off x="0" y="2188019"/>
            <a:ext cx="12192000" cy="4057663"/>
          </a:xfrm>
          <a:prstGeom prst="rect">
            <a:avLst/>
          </a:prstGeom>
          <a:solidFill>
            <a:srgbClr val="F2F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39"/>
          <p:cNvSpPr txBox="1">
            <a:spLocks noGrp="1"/>
          </p:cNvSpPr>
          <p:nvPr>
            <p:ph type="body" sz="quarter" idx="10"/>
          </p:nvPr>
        </p:nvSpPr>
        <p:spPr>
          <a:xfrm>
            <a:off x="841375" y="1371600"/>
            <a:ext cx="10921134" cy="2057401"/>
          </a:xfrm>
          <a:noFill/>
          <a:ln>
            <a:noFill/>
          </a:ln>
        </p:spPr>
        <p:txBody>
          <a:bodyPr spcFirstLastPara="1" wrap="square" lIns="91425" tIns="45700" rIns="91425" bIns="45700" anchor="t" anchorCtr="0">
            <a:noAutofit/>
          </a:bodyPr>
          <a:lstStyle/>
          <a:p>
            <a:pPr lvl="0"/>
            <a:r>
              <a:rPr lang="en-US" dirty="0">
                <a:highlight>
                  <a:srgbClr val="FFFF00"/>
                </a:highlight>
                <a:sym typeface="Work Sans"/>
              </a:rPr>
              <a:t>Organization</a:t>
            </a:r>
            <a:r>
              <a:rPr lang="en-US" dirty="0">
                <a:sym typeface="Work Sans"/>
              </a:rPr>
              <a:t> is considering becoming a CDC-recognized organization to provide the National DPP lifestyle change program. </a:t>
            </a:r>
            <a:endParaRPr lang="en-US" dirty="0"/>
          </a:p>
        </p:txBody>
      </p:sp>
      <p:pic>
        <p:nvPicPr>
          <p:cNvPr id="609" name="Google Shape;609;p39" descr="Elderly woman exercising"/>
          <p:cNvPicPr preferRelativeResize="0">
            <a:picLocks noGrp="1"/>
          </p:cNvPicPr>
          <p:nvPr>
            <p:ph type="pic" idx="4294967295"/>
          </p:nvPr>
        </p:nvPicPr>
        <p:blipFill rotWithShape="1">
          <a:blip r:embed="rId3">
            <a:alphaModFix/>
          </a:blip>
          <a:srcRect l="19647" t="1410" r="17663" b="4695"/>
          <a:stretch/>
        </p:blipFill>
        <p:spPr>
          <a:xfrm>
            <a:off x="923094" y="2678525"/>
            <a:ext cx="3099955" cy="3095625"/>
          </a:xfrm>
          <a:prstGeom prst="ellipse">
            <a:avLst/>
          </a:prstGeom>
          <a:noFill/>
          <a:ln>
            <a:noFill/>
          </a:ln>
        </p:spPr>
      </p:pic>
      <p:graphicFrame>
        <p:nvGraphicFramePr>
          <p:cNvPr id="3" name="Content Placeholder 4">
            <a:extLst>
              <a:ext uri="{FF2B5EF4-FFF2-40B4-BE49-F238E27FC236}">
                <a16:creationId xmlns:a16="http://schemas.microsoft.com/office/drawing/2014/main" id="{03DF2DB6-376C-561E-D965-4583CF96C8BE}"/>
              </a:ext>
            </a:extLst>
          </p:cNvPr>
          <p:cNvGraphicFramePr>
            <a:graphicFrameLocks/>
          </p:cNvGraphicFramePr>
          <p:nvPr>
            <p:extLst>
              <p:ext uri="{D42A27DB-BD31-4B8C-83A1-F6EECF244321}">
                <p14:modId xmlns:p14="http://schemas.microsoft.com/office/powerpoint/2010/main" val="677020013"/>
              </p:ext>
            </p:extLst>
          </p:nvPr>
        </p:nvGraphicFramePr>
        <p:xfrm>
          <a:off x="4324350" y="2523743"/>
          <a:ext cx="7437438" cy="3405187"/>
        </p:xfrm>
        <a:graphic>
          <a:graphicData uri="http://schemas.openxmlformats.org/drawingml/2006/table">
            <a:tbl>
              <a:tblPr firstRow="1" bandRow="1">
                <a:tableStyleId>{5C22544A-7EE6-4342-B048-85BDC9FD1C3A}</a:tableStyleId>
              </a:tblPr>
              <a:tblGrid>
                <a:gridCol w="5830655">
                  <a:extLst>
                    <a:ext uri="{9D8B030D-6E8A-4147-A177-3AD203B41FA5}">
                      <a16:colId xmlns:a16="http://schemas.microsoft.com/office/drawing/2014/main" val="2633138561"/>
                    </a:ext>
                  </a:extLst>
                </a:gridCol>
                <a:gridCol w="1606783">
                  <a:extLst>
                    <a:ext uri="{9D8B030D-6E8A-4147-A177-3AD203B41FA5}">
                      <a16:colId xmlns:a16="http://schemas.microsoft.com/office/drawing/2014/main" val="404077316"/>
                    </a:ext>
                  </a:extLst>
                </a:gridCol>
              </a:tblGrid>
              <a:tr h="777791">
                <a:tc>
                  <a:txBody>
                    <a:bodyPr/>
                    <a:lstStyle/>
                    <a:p>
                      <a:pPr marL="0" marR="0" lvl="0" indent="0" algn="l" rtl="0">
                        <a:spcBef>
                          <a:spcPts val="0"/>
                        </a:spcBef>
                        <a:spcAft>
                          <a:spcPts val="0"/>
                        </a:spcAft>
                        <a:buNone/>
                      </a:pPr>
                      <a:r>
                        <a:rPr lang="en-US" sz="1800" dirty="0">
                          <a:latin typeface="Work Sans"/>
                          <a:ea typeface="Work Sans"/>
                          <a:cs typeface="Work Sans"/>
                          <a:sym typeface="Work Sans"/>
                        </a:rPr>
                        <a:t>Costs Associated with Becoming a CDC-recognized Organization:</a:t>
                      </a:r>
                    </a:p>
                  </a:txBody>
                  <a:tcPr marL="182880" marR="121925" marT="60950" marB="60950" anchor="ctr">
                    <a:solidFill>
                      <a:srgbClr val="002855"/>
                    </a:solidFill>
                  </a:tcPr>
                </a:tc>
                <a:tc>
                  <a:txBody>
                    <a:bodyPr/>
                    <a:lstStyle/>
                    <a:p>
                      <a:pPr marL="0" marR="0" lvl="0" indent="0" algn="ctr" rtl="0">
                        <a:spcBef>
                          <a:spcPts val="0"/>
                        </a:spcBef>
                        <a:spcAft>
                          <a:spcPts val="0"/>
                        </a:spcAft>
                        <a:buNone/>
                      </a:pPr>
                      <a:r>
                        <a:rPr lang="en-US" sz="1800" dirty="0">
                          <a:latin typeface="Work Sans"/>
                          <a:ea typeface="Work Sans"/>
                          <a:cs typeface="Work Sans"/>
                          <a:sym typeface="Work Sans"/>
                        </a:rPr>
                        <a:t>Amount</a:t>
                      </a:r>
                      <a:endParaRPr sz="1600" dirty="0"/>
                    </a:p>
                  </a:txBody>
                  <a:tcPr marL="121925" marR="121925" marT="60950" marB="60950" anchor="ctr">
                    <a:solidFill>
                      <a:srgbClr val="002855"/>
                    </a:solidFill>
                  </a:tcPr>
                </a:tc>
                <a:extLst>
                  <a:ext uri="{0D108BD9-81ED-4DB2-BD59-A6C34878D82A}">
                    <a16:rowId xmlns:a16="http://schemas.microsoft.com/office/drawing/2014/main" val="3874460664"/>
                  </a:ext>
                </a:extLst>
              </a:tr>
              <a:tr h="131369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1" kern="1200" dirty="0">
                          <a:solidFill>
                            <a:srgbClr val="002855"/>
                          </a:solidFill>
                          <a:latin typeface="Work Sans"/>
                          <a:ea typeface="Work Sans"/>
                          <a:cs typeface="Work Sans"/>
                          <a:sym typeface="Work Sans"/>
                        </a:rPr>
                        <a:t>Start-up Costs</a:t>
                      </a:r>
                    </a:p>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Personnel time to complete the Organizational Capacity Assessment to determine readiness, design the program, and apply for CDC recognition</a:t>
                      </a:r>
                    </a:p>
                  </a:txBody>
                  <a:tcPr marL="182880" marR="121925" marT="60950" marB="60950" anchor="ctr">
                    <a:solidFill>
                      <a:srgbClr val="CBDAD1">
                        <a:alpha val="49910"/>
                      </a:srgbClr>
                    </a:solidFill>
                  </a:tcPr>
                </a:tc>
                <a:tc>
                  <a:txBody>
                    <a:bodyPr/>
                    <a:lstStyle/>
                    <a:p>
                      <a:pPr algn="ctr" fontAlgn="base"/>
                      <a:r>
                        <a:rPr lang="en-US" sz="1600" b="0" i="0" kern="1200" dirty="0">
                          <a:solidFill>
                            <a:schemeClr val="dk1"/>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alpha val="49910"/>
                      </a:srgbClr>
                    </a:solidFill>
                  </a:tcPr>
                </a:tc>
                <a:extLst>
                  <a:ext uri="{0D108BD9-81ED-4DB2-BD59-A6C34878D82A}">
                    <a16:rowId xmlns:a16="http://schemas.microsoft.com/office/drawing/2014/main" val="1102942853"/>
                  </a:ext>
                </a:extLst>
              </a:tr>
              <a:tr h="131369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600" b="1" kern="1200" dirty="0">
                          <a:solidFill>
                            <a:srgbClr val="002855"/>
                          </a:solidFill>
                          <a:latin typeface="Work Sans"/>
                          <a:ea typeface="Work Sans"/>
                          <a:cs typeface="Work Sans"/>
                          <a:sym typeface="Work Sans"/>
                        </a:rPr>
                        <a:t>Yearly Costs</a:t>
                      </a:r>
                    </a:p>
                    <a:p>
                      <a:pPr marL="0" marR="0" lvl="0" indent="0" algn="l" defTabSz="457200" rtl="0" eaLnBrk="1" fontAlgn="base" latinLnBrk="0" hangingPunct="1">
                        <a:lnSpc>
                          <a:spcPct val="100000"/>
                        </a:lnSpc>
                        <a:spcBef>
                          <a:spcPts val="0"/>
                        </a:spcBef>
                        <a:spcAft>
                          <a:spcPts val="0"/>
                        </a:spcAft>
                        <a:buClrTx/>
                        <a:buSzTx/>
                        <a:buFontTx/>
                        <a:buNone/>
                        <a:tabLst/>
                        <a:defRPr/>
                      </a:pPr>
                      <a:r>
                        <a:rPr lang="en-US" sz="1600" kern="1200" dirty="0">
                          <a:solidFill>
                            <a:srgbClr val="002855"/>
                          </a:solidFill>
                          <a:latin typeface="Work Sans"/>
                          <a:ea typeface="Work Sans"/>
                          <a:cs typeface="Work Sans"/>
                          <a:sym typeface="Work Sans"/>
                        </a:rPr>
                        <a:t>Include contracting with Lifestyle Coaches, screening eligible participants, recruitment materials, and awareness activities</a:t>
                      </a:r>
                    </a:p>
                  </a:txBody>
                  <a:tcPr marL="182880" marR="121925" marT="60950" marB="60950" anchor="ctr">
                    <a:solidFill>
                      <a:srgbClr val="CBDAD1"/>
                    </a:solidFill>
                  </a:tcPr>
                </a:tc>
                <a:tc>
                  <a:txBody>
                    <a:bodyPr/>
                    <a:lstStyle/>
                    <a:p>
                      <a:pPr algn="ctr" fontAlgn="base"/>
                      <a:r>
                        <a:rPr lang="en-US" sz="1600" b="0" i="0" kern="1200" dirty="0">
                          <a:solidFill>
                            <a:schemeClr val="dk1"/>
                          </a:solidFill>
                          <a:effectLst/>
                          <a:highlight>
                            <a:srgbClr val="FFFF00"/>
                          </a:highlight>
                          <a:latin typeface="Work Sans" pitchFamily="2" charset="77"/>
                          <a:ea typeface="Open Sans" panose="020B0606030504020204" pitchFamily="34" charset="0"/>
                          <a:cs typeface="Open Sans" panose="020B0606030504020204" pitchFamily="34" charset="0"/>
                        </a:rPr>
                        <a:t>$XX</a:t>
                      </a:r>
                    </a:p>
                  </a:txBody>
                  <a:tcPr marL="182880" anchor="ctr">
                    <a:solidFill>
                      <a:srgbClr val="CBDAD1"/>
                    </a:solidFill>
                  </a:tcPr>
                </a:tc>
                <a:extLst>
                  <a:ext uri="{0D108BD9-81ED-4DB2-BD59-A6C34878D82A}">
                    <a16:rowId xmlns:a16="http://schemas.microsoft.com/office/drawing/2014/main" val="4097780744"/>
                  </a:ext>
                </a:extLst>
              </a:tr>
            </a:tbl>
          </a:graphicData>
        </a:graphic>
      </p:graphicFrame>
      <p:sp>
        <p:nvSpPr>
          <p:cNvPr id="2" name="Slide Number Placeholder 1">
            <a:extLst>
              <a:ext uri="{FF2B5EF4-FFF2-40B4-BE49-F238E27FC236}">
                <a16:creationId xmlns:a16="http://schemas.microsoft.com/office/drawing/2014/main" id="{3813DA5A-971F-8B95-933C-CD1821F60F50}"/>
              </a:ext>
            </a:extLst>
          </p:cNvPr>
          <p:cNvSpPr>
            <a:spLocks noGrp="1"/>
          </p:cNvSpPr>
          <p:nvPr>
            <p:ph type="sldNum" sz="quarter" idx="4"/>
          </p:nvPr>
        </p:nvSpPr>
        <p:spPr/>
        <p:txBody>
          <a:bodyPr/>
          <a:lstStyle/>
          <a:p>
            <a:fld id="{90697F67-DBC2-5647-A4F3-F8F988D5EBAA}"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2" name="Text Placeholder 1">
            <a:extLst>
              <a:ext uri="{FF2B5EF4-FFF2-40B4-BE49-F238E27FC236}">
                <a16:creationId xmlns:a16="http://schemas.microsoft.com/office/drawing/2014/main" id="{BB296CAA-AF07-C732-FA85-CB0F0DEEF89D}"/>
              </a:ext>
            </a:extLst>
          </p:cNvPr>
          <p:cNvSpPr>
            <a:spLocks noGrp="1"/>
          </p:cNvSpPr>
          <p:nvPr>
            <p:ph type="body" sz="quarter" idx="13"/>
          </p:nvPr>
        </p:nvSpPr>
        <p:spPr>
          <a:xfrm>
            <a:off x="5480050" y="1520890"/>
            <a:ext cx="6178550" cy="1041400"/>
          </a:xfrm>
        </p:spPr>
        <p:txBody>
          <a:bodyPr/>
          <a:lstStyle/>
          <a:p>
            <a:r>
              <a:rPr lang="en-US" dirty="0">
                <a:sym typeface="Domine"/>
              </a:rPr>
              <a:t>This report describes how type 2 diabetes affects </a:t>
            </a:r>
            <a:r>
              <a:rPr lang="en-US" dirty="0">
                <a:highlight>
                  <a:srgbClr val="FFFF00"/>
                </a:highlight>
                <a:sym typeface="Domine"/>
              </a:rPr>
              <a:t>Organization</a:t>
            </a:r>
            <a:r>
              <a:rPr lang="en-US" dirty="0">
                <a:sym typeface="Domine"/>
              </a:rPr>
              <a:t> and how to mitigate those effects. </a:t>
            </a:r>
            <a:endParaRPr lang="en-US" dirty="0"/>
          </a:p>
        </p:txBody>
      </p:sp>
      <p:sp>
        <p:nvSpPr>
          <p:cNvPr id="6" name="Slide Number Placeholder 5">
            <a:extLst>
              <a:ext uri="{FF2B5EF4-FFF2-40B4-BE49-F238E27FC236}">
                <a16:creationId xmlns:a16="http://schemas.microsoft.com/office/drawing/2014/main" id="{F347BDCE-0144-3B6F-D416-69B29F724114}"/>
              </a:ext>
            </a:extLst>
          </p:cNvPr>
          <p:cNvSpPr>
            <a:spLocks noGrp="1"/>
          </p:cNvSpPr>
          <p:nvPr>
            <p:ph type="sldNum" sz="quarter" idx="12"/>
          </p:nvPr>
        </p:nvSpPr>
        <p:spPr/>
        <p:txBody>
          <a:bodyPr/>
          <a:lstStyle/>
          <a:p>
            <a:fld id="{90697F67-DBC2-5647-A4F3-F8F988D5EBAA}" type="slidenum">
              <a:rPr lang="en-US" smtClean="0"/>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B10940-CBC0-A917-7A56-7221AE2D6239}"/>
              </a:ext>
            </a:extLst>
          </p:cNvPr>
          <p:cNvSpPr>
            <a:spLocks noGrp="1"/>
          </p:cNvSpPr>
          <p:nvPr>
            <p:ph type="sldNum" sz="quarter" idx="4"/>
          </p:nvPr>
        </p:nvSpPr>
        <p:spPr/>
        <p:txBody>
          <a:bodyPr/>
          <a:lstStyle/>
          <a:p>
            <a:fld id="{90697F67-DBC2-5647-A4F3-F8F988D5EBAA}"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4" name="Text Placeholder 3">
            <a:extLst>
              <a:ext uri="{FF2B5EF4-FFF2-40B4-BE49-F238E27FC236}">
                <a16:creationId xmlns:a16="http://schemas.microsoft.com/office/drawing/2014/main" id="{33F07943-8000-2153-0307-16264578717A}"/>
              </a:ext>
            </a:extLst>
          </p:cNvPr>
          <p:cNvSpPr>
            <a:spLocks noGrp="1"/>
          </p:cNvSpPr>
          <p:nvPr>
            <p:ph type="body" sz="quarter" idx="10"/>
          </p:nvPr>
        </p:nvSpPr>
        <p:spPr/>
        <p:txBody>
          <a:bodyPr/>
          <a:lstStyle/>
          <a:p>
            <a:r>
              <a:rPr lang="en-US" dirty="0"/>
              <a:t>Projected Avoided Costs and ROI </a:t>
            </a:r>
          </a:p>
        </p:txBody>
      </p:sp>
      <p:sp>
        <p:nvSpPr>
          <p:cNvPr id="5" name="Text Placeholder 4">
            <a:extLst>
              <a:ext uri="{FF2B5EF4-FFF2-40B4-BE49-F238E27FC236}">
                <a16:creationId xmlns:a16="http://schemas.microsoft.com/office/drawing/2014/main" id="{B7123CC6-D079-FC53-B759-2FCCB61616EC}"/>
              </a:ext>
            </a:extLst>
          </p:cNvPr>
          <p:cNvSpPr>
            <a:spLocks noGrp="1"/>
          </p:cNvSpPr>
          <p:nvPr>
            <p:ph type="body" sz="quarter" idx="11"/>
          </p:nvPr>
        </p:nvSpPr>
        <p:spPr/>
        <p:txBody>
          <a:bodyPr/>
          <a:lstStyle/>
          <a:p>
            <a:r>
              <a:rPr lang="en-US" dirty="0"/>
              <a:t>If the employer is using CDC’s Diabetes Prevention Impact Toolkit to estimate avoided costs and return on investment (ROI), use slide 42. </a:t>
            </a:r>
          </a:p>
          <a:p>
            <a:r>
              <a:rPr lang="en-US" dirty="0"/>
              <a:t>If the employer is using their own data and formula to generate their potential avoided costs and ROI, use slide 43. </a:t>
            </a:r>
          </a:p>
          <a:p>
            <a:r>
              <a:rPr lang="en-US" dirty="0"/>
              <a:t>For either scenario, talk with the employer to get the correct data. </a:t>
            </a:r>
          </a:p>
          <a:p>
            <a:endParaRPr lang="en-US" dirty="0"/>
          </a:p>
          <a:p>
            <a:endParaRPr lang="en-US" dirty="0"/>
          </a:p>
          <a:p>
            <a:endParaRPr lang="en-US"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6ADAFA02-9C2C-A1DF-028B-1ED549386650}"/>
              </a:ext>
            </a:extLst>
          </p:cNvPr>
          <p:cNvSpPr>
            <a:spLocks noGrp="1"/>
          </p:cNvSpPr>
          <p:nvPr>
            <p:ph type="sldNum" sz="quarter" idx="4"/>
          </p:nvPr>
        </p:nvSpPr>
        <p:spPr/>
        <p:txBody>
          <a:bodyPr/>
          <a:lstStyle/>
          <a:p>
            <a:fld id="{90697F67-DBC2-5647-A4F3-F8F988D5EBAA}"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632"/>
        <p:cNvGrpSpPr/>
        <p:nvPr/>
      </p:nvGrpSpPr>
      <p:grpSpPr>
        <a:xfrm>
          <a:off x="0" y="0"/>
          <a:ext cx="0" cy="0"/>
          <a:chOff x="0" y="0"/>
          <a:chExt cx="0" cy="0"/>
        </a:xfrm>
      </p:grpSpPr>
      <p:sp>
        <p:nvSpPr>
          <p:cNvPr id="636" name="Google Shape;636;p42"/>
          <p:cNvSpPr txBox="1"/>
          <p:nvPr/>
        </p:nvSpPr>
        <p:spPr>
          <a:xfrm>
            <a:off x="914399" y="5637389"/>
            <a:ext cx="3474722"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chemeClr val="dk1"/>
                </a:solidFill>
                <a:latin typeface="Work Sans"/>
                <a:ea typeface="Work Sans"/>
                <a:cs typeface="Work Sans"/>
                <a:sym typeface="Work Sans"/>
              </a:rPr>
              <a:t>Source: </a:t>
            </a:r>
            <a:r>
              <a:rPr lang="en-US" sz="1050" u="sng" dirty="0">
                <a:solidFill>
                  <a:srgbClr val="00B0F0"/>
                </a:solid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CDC Diabetes Prevention </a:t>
            </a:r>
            <a:r>
              <a:rPr lang="en-US" sz="1050" u="sng">
                <a:solidFill>
                  <a:srgbClr val="00B0F0"/>
                </a:solid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Impact Toolkit</a:t>
            </a:r>
            <a:r>
              <a:rPr lang="en-US" sz="1050">
                <a:solidFill>
                  <a:schemeClr val="dk1"/>
                </a:solidFill>
                <a:latin typeface="Work Sans"/>
                <a:ea typeface="Work Sans"/>
                <a:cs typeface="Work Sans"/>
                <a:sym typeface="Work Sans"/>
              </a:rPr>
              <a:t> </a:t>
            </a:r>
            <a:endParaRPr dirty="0"/>
          </a:p>
        </p:txBody>
      </p:sp>
      <p:graphicFrame>
        <p:nvGraphicFramePr>
          <p:cNvPr id="3" name="Table 2">
            <a:extLst>
              <a:ext uri="{FF2B5EF4-FFF2-40B4-BE49-F238E27FC236}">
                <a16:creationId xmlns:a16="http://schemas.microsoft.com/office/drawing/2014/main" id="{41B5B5D3-4290-8CD2-7409-D257921190AB}"/>
              </a:ext>
            </a:extLst>
          </p:cNvPr>
          <p:cNvGraphicFramePr>
            <a:graphicFrameLocks noGrp="1"/>
          </p:cNvGraphicFramePr>
          <p:nvPr>
            <p:extLst>
              <p:ext uri="{D42A27DB-BD31-4B8C-83A1-F6EECF244321}">
                <p14:modId xmlns:p14="http://schemas.microsoft.com/office/powerpoint/2010/main" val="2573457594"/>
              </p:ext>
            </p:extLst>
          </p:nvPr>
        </p:nvGraphicFramePr>
        <p:xfrm>
          <a:off x="914401" y="2202904"/>
          <a:ext cx="10306050" cy="3353308"/>
        </p:xfrm>
        <a:graphic>
          <a:graphicData uri="http://schemas.openxmlformats.org/drawingml/2006/table">
            <a:tbl>
              <a:tblPr firstRow="1" bandRow="1">
                <a:tableStyleId>{5C22544A-7EE6-4342-B048-85BDC9FD1C3A}</a:tableStyleId>
              </a:tblPr>
              <a:tblGrid>
                <a:gridCol w="1009932">
                  <a:extLst>
                    <a:ext uri="{9D8B030D-6E8A-4147-A177-3AD203B41FA5}">
                      <a16:colId xmlns:a16="http://schemas.microsoft.com/office/drawing/2014/main" val="1013039646"/>
                    </a:ext>
                  </a:extLst>
                </a:gridCol>
                <a:gridCol w="3098706">
                  <a:extLst>
                    <a:ext uri="{9D8B030D-6E8A-4147-A177-3AD203B41FA5}">
                      <a16:colId xmlns:a16="http://schemas.microsoft.com/office/drawing/2014/main" val="4120411112"/>
                    </a:ext>
                  </a:extLst>
                </a:gridCol>
                <a:gridCol w="3098706">
                  <a:extLst>
                    <a:ext uri="{9D8B030D-6E8A-4147-A177-3AD203B41FA5}">
                      <a16:colId xmlns:a16="http://schemas.microsoft.com/office/drawing/2014/main" val="2591538179"/>
                    </a:ext>
                  </a:extLst>
                </a:gridCol>
                <a:gridCol w="3098706">
                  <a:extLst>
                    <a:ext uri="{9D8B030D-6E8A-4147-A177-3AD203B41FA5}">
                      <a16:colId xmlns:a16="http://schemas.microsoft.com/office/drawing/2014/main" val="2510826736"/>
                    </a:ext>
                  </a:extLst>
                </a:gridCol>
              </a:tblGrid>
              <a:tr h="689768">
                <a:tc>
                  <a:txBody>
                    <a:bodyPr/>
                    <a:lstStyle/>
                    <a:p>
                      <a:pPr marL="0" marR="0" lvl="0" indent="0" algn="l" rtl="0">
                        <a:spcBef>
                          <a:spcPts val="0"/>
                        </a:spcBef>
                        <a:spcAft>
                          <a:spcPts val="0"/>
                        </a:spcAft>
                        <a:buNone/>
                      </a:pPr>
                      <a:r>
                        <a:rPr lang="en-US" sz="1400" b="1" kern="1200" dirty="0">
                          <a:solidFill>
                            <a:schemeClr val="lt1"/>
                          </a:solidFill>
                          <a:latin typeface="Work Sans"/>
                          <a:ea typeface="+mn-ea"/>
                          <a:cs typeface="+mn-cs"/>
                          <a:sym typeface="Work Sans"/>
                        </a:rPr>
                        <a:t>Year</a:t>
                      </a:r>
                      <a:r>
                        <a:rPr lang="en-US" sz="1400" dirty="0">
                          <a:latin typeface="Work Sans"/>
                          <a:ea typeface="Work Sans"/>
                          <a:cs typeface="Work Sans"/>
                          <a:sym typeface="Work Sans"/>
                        </a:rPr>
                        <a:t> </a:t>
                      </a:r>
                      <a:endParaRPr sz="1400" dirty="0"/>
                    </a:p>
                  </a:txBody>
                  <a:tcPr marL="118872" marR="48211" marT="91440" marB="0">
                    <a:solidFill>
                      <a:srgbClr val="002855"/>
                    </a:solidFill>
                  </a:tcPr>
                </a:tc>
                <a:tc>
                  <a:txBody>
                    <a:bodyPr/>
                    <a:lstStyle/>
                    <a:p>
                      <a:pPr marL="0" marR="0" lvl="0" indent="0" algn="l" rtl="0">
                        <a:spcBef>
                          <a:spcPts val="0"/>
                        </a:spcBef>
                        <a:spcAft>
                          <a:spcPts val="0"/>
                        </a:spcAft>
                        <a:buNone/>
                      </a:pPr>
                      <a:r>
                        <a:rPr lang="en-US" sz="1400" b="1" kern="1200" dirty="0">
                          <a:solidFill>
                            <a:schemeClr val="lt1"/>
                          </a:solidFill>
                          <a:latin typeface="Work Sans"/>
                          <a:ea typeface="+mn-ea"/>
                          <a:cs typeface="+mn-cs"/>
                          <a:sym typeface="Work Sans"/>
                        </a:rPr>
                        <a:t>Medical Cost Savings </a:t>
                      </a:r>
                      <a:br>
                        <a:rPr lang="en-US" sz="1400" b="1" kern="1200" dirty="0">
                          <a:solidFill>
                            <a:schemeClr val="lt1"/>
                          </a:solidFill>
                          <a:latin typeface="Work Sans"/>
                          <a:ea typeface="+mn-ea"/>
                          <a:cs typeface="+mn-cs"/>
                          <a:sym typeface="Work Sans"/>
                        </a:rPr>
                      </a:br>
                      <a:r>
                        <a:rPr lang="en-US" sz="1400" b="0" kern="1200" dirty="0">
                          <a:solidFill>
                            <a:schemeClr val="lt1"/>
                          </a:solidFill>
                          <a:latin typeface="Work Sans"/>
                          <a:ea typeface="+mn-ea"/>
                          <a:cs typeface="+mn-cs"/>
                          <a:sym typeface="Work Sans"/>
                        </a:rPr>
                        <a:t>(per Person)</a:t>
                      </a:r>
                      <a:endParaRPr sz="1400" b="0" kern="1200" dirty="0">
                        <a:solidFill>
                          <a:schemeClr val="lt1"/>
                        </a:solidFill>
                        <a:latin typeface="Work Sans"/>
                        <a:ea typeface="+mn-ea"/>
                        <a:cs typeface="+mn-cs"/>
                      </a:endParaRPr>
                    </a:p>
                  </a:txBody>
                  <a:tcPr marL="118872" marR="48211" marT="91440" marB="0">
                    <a:solidFill>
                      <a:srgbClr val="002855"/>
                    </a:solidFill>
                  </a:tcPr>
                </a:tc>
                <a:tc>
                  <a:txBody>
                    <a:bodyPr/>
                    <a:lstStyle/>
                    <a:p>
                      <a:pPr marL="0" marR="0" lvl="0" indent="0" algn="l" rtl="0">
                        <a:spcBef>
                          <a:spcPts val="0"/>
                        </a:spcBef>
                        <a:spcAft>
                          <a:spcPts val="0"/>
                        </a:spcAft>
                        <a:buNone/>
                      </a:pPr>
                      <a:r>
                        <a:rPr lang="en-US" sz="1400" b="1" kern="1200" dirty="0">
                          <a:solidFill>
                            <a:schemeClr val="lt1"/>
                          </a:solidFill>
                          <a:latin typeface="Work Sans"/>
                          <a:ea typeface="+mn-ea"/>
                          <a:cs typeface="+mn-cs"/>
                          <a:sym typeface="Work Sans"/>
                        </a:rPr>
                        <a:t>Productivity Cost Savings </a:t>
                      </a:r>
                      <a:br>
                        <a:rPr lang="en-US" sz="1400" b="1" kern="1200" dirty="0">
                          <a:solidFill>
                            <a:schemeClr val="lt1"/>
                          </a:solidFill>
                          <a:latin typeface="Work Sans"/>
                          <a:ea typeface="+mn-ea"/>
                          <a:cs typeface="+mn-cs"/>
                          <a:sym typeface="Work Sans"/>
                        </a:rPr>
                      </a:br>
                      <a:r>
                        <a:rPr lang="en-US" sz="1400" b="0" kern="1200" dirty="0">
                          <a:solidFill>
                            <a:schemeClr val="lt1"/>
                          </a:solidFill>
                          <a:latin typeface="Work Sans"/>
                          <a:ea typeface="+mn-ea"/>
                          <a:cs typeface="+mn-cs"/>
                          <a:sym typeface="Work Sans"/>
                        </a:rPr>
                        <a:t>(per Person)</a:t>
                      </a:r>
                      <a:endParaRPr sz="1400" b="0" kern="1200" dirty="0">
                        <a:solidFill>
                          <a:schemeClr val="lt1"/>
                        </a:solidFill>
                        <a:latin typeface="Work Sans"/>
                        <a:ea typeface="+mn-ea"/>
                        <a:cs typeface="+mn-cs"/>
                      </a:endParaRPr>
                    </a:p>
                  </a:txBody>
                  <a:tcPr marL="118872" marR="48211" marT="91440" marB="0">
                    <a:solidFill>
                      <a:srgbClr val="002855"/>
                    </a:solidFill>
                  </a:tcPr>
                </a:tc>
                <a:tc>
                  <a:txBody>
                    <a:bodyPr/>
                    <a:lstStyle/>
                    <a:p>
                      <a:pPr marL="0" marR="0" lvl="0" indent="0" algn="l" rtl="0">
                        <a:spcBef>
                          <a:spcPts val="0"/>
                        </a:spcBef>
                        <a:spcAft>
                          <a:spcPts val="0"/>
                        </a:spcAft>
                        <a:buNone/>
                      </a:pPr>
                      <a:r>
                        <a:rPr lang="en-US" sz="1400" b="1" kern="1200" dirty="0">
                          <a:solidFill>
                            <a:schemeClr val="lt1"/>
                          </a:solidFill>
                          <a:latin typeface="Work Sans"/>
                          <a:ea typeface="+mn-ea"/>
                          <a:cs typeface="+mn-cs"/>
                          <a:sym typeface="Work Sans"/>
                        </a:rPr>
                        <a:t>Net Cost or Avoided Cost </a:t>
                      </a:r>
                      <a:br>
                        <a:rPr lang="en-US" sz="1400" b="1" kern="1200" dirty="0">
                          <a:solidFill>
                            <a:schemeClr val="lt1"/>
                          </a:solidFill>
                          <a:latin typeface="Work Sans"/>
                          <a:ea typeface="+mn-ea"/>
                          <a:cs typeface="+mn-cs"/>
                          <a:sym typeface="Work Sans"/>
                        </a:rPr>
                      </a:br>
                      <a:r>
                        <a:rPr lang="en-US" sz="1400" b="0" kern="1200" dirty="0">
                          <a:solidFill>
                            <a:schemeClr val="lt1"/>
                          </a:solidFill>
                          <a:latin typeface="Work Sans"/>
                          <a:ea typeface="+mn-ea"/>
                          <a:cs typeface="+mn-cs"/>
                          <a:sym typeface="Work Sans"/>
                        </a:rPr>
                        <a:t>(per Person)</a:t>
                      </a:r>
                      <a:endParaRPr sz="1400" b="0" kern="1200" dirty="0">
                        <a:solidFill>
                          <a:schemeClr val="lt1"/>
                        </a:solidFill>
                        <a:latin typeface="Work Sans"/>
                        <a:ea typeface="+mn-ea"/>
                        <a:cs typeface="+mn-cs"/>
                      </a:endParaRPr>
                    </a:p>
                  </a:txBody>
                  <a:tcPr marL="118872" marR="48211" marT="91440" marB="0">
                    <a:solidFill>
                      <a:srgbClr val="002855"/>
                    </a:solidFill>
                  </a:tcPr>
                </a:tc>
                <a:extLst>
                  <a:ext uri="{0D108BD9-81ED-4DB2-BD59-A6C34878D82A}">
                    <a16:rowId xmlns:a16="http://schemas.microsoft.com/office/drawing/2014/main" val="1922020147"/>
                  </a:ext>
                </a:extLst>
              </a:tr>
              <a:tr h="53270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400" b="1" kern="1200" dirty="0">
                          <a:solidFill>
                            <a:srgbClr val="002855"/>
                          </a:solidFill>
                          <a:latin typeface="Work Sans"/>
                        </a:rPr>
                        <a:t>1</a:t>
                      </a:r>
                    </a:p>
                  </a:txBody>
                  <a:tcPr marL="118872" marR="48211" marT="24105" marB="24105" anchor="ctr">
                    <a:solidFill>
                      <a:srgbClr val="6FA287">
                        <a:alpha val="50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$80</a:t>
                      </a:r>
                      <a:endParaRPr sz="1400" dirty="0">
                        <a:solidFill>
                          <a:srgbClr val="002855"/>
                        </a:solidFill>
                      </a:endParaRPr>
                    </a:p>
                  </a:txBody>
                  <a:tcPr marL="118872" marR="64284" marT="32135" marB="32135" anchor="ctr">
                    <a:solidFill>
                      <a:srgbClr val="6FA287">
                        <a:alpha val="50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$11</a:t>
                      </a:r>
                      <a:endParaRPr sz="1400" dirty="0">
                        <a:solidFill>
                          <a:srgbClr val="002855"/>
                        </a:solidFill>
                      </a:endParaRPr>
                    </a:p>
                  </a:txBody>
                  <a:tcPr marL="118872" marR="64284" marT="32135" marB="32135" anchor="ctr">
                    <a:solidFill>
                      <a:srgbClr val="6FA287">
                        <a:alpha val="50000"/>
                      </a:srgbClr>
                    </a:solidFill>
                  </a:tcPr>
                </a:tc>
                <a:tc>
                  <a:txBody>
                    <a:bodyPr/>
                    <a:lstStyle/>
                    <a:p>
                      <a:pPr marL="0" marR="0" lvl="0" indent="0" algn="l" rtl="0">
                        <a:spcBef>
                          <a:spcPts val="0"/>
                        </a:spcBef>
                        <a:spcAft>
                          <a:spcPts val="0"/>
                        </a:spcAft>
                        <a:buNone/>
                      </a:pPr>
                      <a:r>
                        <a:rPr lang="en-US" sz="1400" b="1">
                          <a:solidFill>
                            <a:srgbClr val="002855"/>
                          </a:solidFill>
                          <a:highlight>
                            <a:srgbClr val="FFFF00"/>
                          </a:highlight>
                          <a:latin typeface="Work Sans"/>
                          <a:ea typeface="Work Sans"/>
                          <a:cs typeface="Work Sans"/>
                          <a:sym typeface="Work Sans"/>
                        </a:rPr>
                        <a:t>$326</a:t>
                      </a:r>
                      <a:endParaRPr sz="1400">
                        <a:solidFill>
                          <a:srgbClr val="002855"/>
                        </a:solidFill>
                      </a:endParaRPr>
                    </a:p>
                  </a:txBody>
                  <a:tcPr marL="118872" marR="64284" marT="32135" marB="32135" anchor="ctr">
                    <a:solidFill>
                      <a:srgbClr val="6FA287">
                        <a:alpha val="50000"/>
                      </a:srgbClr>
                    </a:solidFill>
                  </a:tcPr>
                </a:tc>
                <a:extLst>
                  <a:ext uri="{0D108BD9-81ED-4DB2-BD59-A6C34878D82A}">
                    <a16:rowId xmlns:a16="http://schemas.microsoft.com/office/drawing/2014/main" val="2329215912"/>
                  </a:ext>
                </a:extLst>
              </a:tr>
              <a:tr h="53270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400" b="1" kern="1200" dirty="0">
                          <a:solidFill>
                            <a:srgbClr val="002855"/>
                          </a:solidFill>
                          <a:latin typeface="Work Sans"/>
                        </a:rPr>
                        <a:t>3</a:t>
                      </a:r>
                    </a:p>
                  </a:txBody>
                  <a:tcPr marL="118872" marR="48211" marT="24105" marB="24105" anchor="ctr">
                    <a:solidFill>
                      <a:srgbClr val="6FA287">
                        <a:alpha val="25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$150</a:t>
                      </a:r>
                      <a:endParaRPr sz="1400" dirty="0">
                        <a:solidFill>
                          <a:srgbClr val="002855"/>
                        </a:solidFill>
                      </a:endParaRPr>
                    </a:p>
                  </a:txBody>
                  <a:tcPr marL="118872" marR="64284" marT="32135" marB="32135" anchor="ctr">
                    <a:solidFill>
                      <a:srgbClr val="6FA287">
                        <a:alpha val="25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$28</a:t>
                      </a:r>
                      <a:endParaRPr sz="1400" dirty="0">
                        <a:solidFill>
                          <a:srgbClr val="002855"/>
                        </a:solidFill>
                      </a:endParaRPr>
                    </a:p>
                  </a:txBody>
                  <a:tcPr marL="118872" marR="64284" marT="32135" marB="32135" anchor="ctr">
                    <a:solidFill>
                      <a:srgbClr val="6FA287">
                        <a:alpha val="25000"/>
                      </a:srgbClr>
                    </a:solidFill>
                  </a:tcPr>
                </a:tc>
                <a:tc>
                  <a:txBody>
                    <a:bodyPr/>
                    <a:lstStyle/>
                    <a:p>
                      <a:pPr marL="0" marR="0" lvl="0" indent="0" algn="l" rtl="0">
                        <a:spcBef>
                          <a:spcPts val="0"/>
                        </a:spcBef>
                        <a:spcAft>
                          <a:spcPts val="0"/>
                        </a:spcAft>
                        <a:buNone/>
                      </a:pPr>
                      <a:r>
                        <a:rPr lang="en-US" sz="1400" b="1">
                          <a:solidFill>
                            <a:srgbClr val="002855"/>
                          </a:solidFill>
                          <a:highlight>
                            <a:srgbClr val="FFFF00"/>
                          </a:highlight>
                          <a:latin typeface="Work Sans"/>
                          <a:ea typeface="Work Sans"/>
                          <a:cs typeface="Work Sans"/>
                          <a:sym typeface="Work Sans"/>
                        </a:rPr>
                        <a:t>$239</a:t>
                      </a:r>
                      <a:endParaRPr sz="1400">
                        <a:solidFill>
                          <a:srgbClr val="002855"/>
                        </a:solidFill>
                      </a:endParaRPr>
                    </a:p>
                  </a:txBody>
                  <a:tcPr marL="118872" marR="64284" marT="32135" marB="32135" anchor="ctr">
                    <a:solidFill>
                      <a:srgbClr val="6FA287">
                        <a:alpha val="25000"/>
                      </a:srgbClr>
                    </a:solidFill>
                  </a:tcPr>
                </a:tc>
                <a:extLst>
                  <a:ext uri="{0D108BD9-81ED-4DB2-BD59-A6C34878D82A}">
                    <a16:rowId xmlns:a16="http://schemas.microsoft.com/office/drawing/2014/main" val="1458130731"/>
                  </a:ext>
                </a:extLst>
              </a:tr>
              <a:tr h="53270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400" b="1" kern="1200" dirty="0">
                          <a:solidFill>
                            <a:srgbClr val="002855"/>
                          </a:solidFill>
                          <a:latin typeface="Work Sans"/>
                        </a:rPr>
                        <a:t>5</a:t>
                      </a:r>
                    </a:p>
                  </a:txBody>
                  <a:tcPr marL="118872" marR="48211" marT="24105" marB="24105" anchor="ctr">
                    <a:solidFill>
                      <a:srgbClr val="6FA287">
                        <a:alpha val="50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$343</a:t>
                      </a:r>
                      <a:endParaRPr sz="1400" dirty="0">
                        <a:solidFill>
                          <a:srgbClr val="002855"/>
                        </a:solidFill>
                      </a:endParaRPr>
                    </a:p>
                  </a:txBody>
                  <a:tcPr marL="118872" marR="64284" marT="32135" marB="32135" anchor="ctr">
                    <a:solidFill>
                      <a:srgbClr val="6FA287">
                        <a:alpha val="50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$82</a:t>
                      </a:r>
                      <a:endParaRPr sz="1400" dirty="0">
                        <a:solidFill>
                          <a:srgbClr val="002855"/>
                        </a:solidFill>
                      </a:endParaRPr>
                    </a:p>
                  </a:txBody>
                  <a:tcPr marL="118872" marR="64284" marT="32135" marB="32135" anchor="ctr">
                    <a:solidFill>
                      <a:srgbClr val="6FA287">
                        <a:alpha val="50000"/>
                      </a:srgbClr>
                    </a:solidFill>
                  </a:tcPr>
                </a:tc>
                <a:tc>
                  <a:txBody>
                    <a:bodyPr/>
                    <a:lstStyle/>
                    <a:p>
                      <a:pPr marL="0" marR="0" lvl="0" indent="0" algn="l" rtl="0">
                        <a:spcBef>
                          <a:spcPts val="0"/>
                        </a:spcBef>
                        <a:spcAft>
                          <a:spcPts val="0"/>
                        </a:spcAft>
                        <a:buNone/>
                      </a:pPr>
                      <a:r>
                        <a:rPr lang="en-US" sz="1400" b="1" dirty="0">
                          <a:solidFill>
                            <a:srgbClr val="002855"/>
                          </a:solidFill>
                          <a:highlight>
                            <a:srgbClr val="FFFF00"/>
                          </a:highlight>
                          <a:latin typeface="Work Sans"/>
                          <a:ea typeface="Work Sans"/>
                          <a:cs typeface="Work Sans"/>
                          <a:sym typeface="Work Sans"/>
                        </a:rPr>
                        <a:t>-$8</a:t>
                      </a:r>
                      <a:endParaRPr sz="1400" dirty="0">
                        <a:solidFill>
                          <a:srgbClr val="002855"/>
                        </a:solidFill>
                      </a:endParaRPr>
                    </a:p>
                  </a:txBody>
                  <a:tcPr marL="118872" marR="64284" marT="32135" marB="32135" anchor="ctr">
                    <a:solidFill>
                      <a:srgbClr val="6FA287">
                        <a:alpha val="50000"/>
                      </a:srgbClr>
                    </a:solidFill>
                  </a:tcPr>
                </a:tc>
                <a:extLst>
                  <a:ext uri="{0D108BD9-81ED-4DB2-BD59-A6C34878D82A}">
                    <a16:rowId xmlns:a16="http://schemas.microsoft.com/office/drawing/2014/main" val="3958130881"/>
                  </a:ext>
                </a:extLst>
              </a:tr>
              <a:tr h="53270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400" b="1" kern="1200" dirty="0">
                          <a:solidFill>
                            <a:srgbClr val="002855"/>
                          </a:solidFill>
                          <a:latin typeface="Work Sans"/>
                        </a:rPr>
                        <a:t>7</a:t>
                      </a:r>
                    </a:p>
                  </a:txBody>
                  <a:tcPr marL="118872" marR="48211" marT="24105" marB="24105" anchor="ctr">
                    <a:solidFill>
                      <a:srgbClr val="6FA287">
                        <a:alpha val="25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$466</a:t>
                      </a:r>
                      <a:endParaRPr sz="1400" dirty="0">
                        <a:solidFill>
                          <a:srgbClr val="002855"/>
                        </a:solidFill>
                      </a:endParaRPr>
                    </a:p>
                  </a:txBody>
                  <a:tcPr marL="118872" marR="64284" marT="32135" marB="32135" anchor="ctr">
                    <a:solidFill>
                      <a:srgbClr val="6FA287">
                        <a:alpha val="25000"/>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latin typeface="Work Sans"/>
                          <a:ea typeface="Work Sans"/>
                          <a:cs typeface="Work Sans"/>
                          <a:sym typeface="Work Sans"/>
                        </a:rPr>
                        <a:t>$111</a:t>
                      </a:r>
                      <a:endParaRPr sz="1400" dirty="0">
                        <a:solidFill>
                          <a:srgbClr val="002855"/>
                        </a:solidFill>
                      </a:endParaRPr>
                    </a:p>
                  </a:txBody>
                  <a:tcPr marL="118872" marR="64284" marT="32135" marB="32135" anchor="ctr">
                    <a:solidFill>
                      <a:srgbClr val="6FA287">
                        <a:alpha val="25000"/>
                      </a:srgbClr>
                    </a:solidFill>
                  </a:tcPr>
                </a:tc>
                <a:tc>
                  <a:txBody>
                    <a:bodyPr/>
                    <a:lstStyle/>
                    <a:p>
                      <a:pPr marL="0" marR="0" lvl="0" indent="0" algn="l" rtl="0">
                        <a:spcBef>
                          <a:spcPts val="0"/>
                        </a:spcBef>
                        <a:spcAft>
                          <a:spcPts val="0"/>
                        </a:spcAft>
                        <a:buNone/>
                      </a:pPr>
                      <a:r>
                        <a:rPr lang="en-US" sz="1400" b="1" dirty="0">
                          <a:solidFill>
                            <a:srgbClr val="002855"/>
                          </a:solidFill>
                          <a:highlight>
                            <a:srgbClr val="FFFF00"/>
                          </a:highlight>
                          <a:latin typeface="Work Sans"/>
                          <a:ea typeface="Work Sans"/>
                          <a:cs typeface="Work Sans"/>
                          <a:sym typeface="Work Sans"/>
                        </a:rPr>
                        <a:t>-$160</a:t>
                      </a:r>
                      <a:endParaRPr sz="1400" dirty="0">
                        <a:solidFill>
                          <a:srgbClr val="002855"/>
                        </a:solidFill>
                      </a:endParaRPr>
                    </a:p>
                  </a:txBody>
                  <a:tcPr marL="118872" marR="64284" marT="32135" marB="32135" anchor="ctr">
                    <a:solidFill>
                      <a:srgbClr val="6FA287">
                        <a:alpha val="25000"/>
                      </a:srgbClr>
                    </a:solidFill>
                  </a:tcPr>
                </a:tc>
                <a:extLst>
                  <a:ext uri="{0D108BD9-81ED-4DB2-BD59-A6C34878D82A}">
                    <a16:rowId xmlns:a16="http://schemas.microsoft.com/office/drawing/2014/main" val="230053066"/>
                  </a:ext>
                </a:extLst>
              </a:tr>
              <a:tr h="53270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1400" b="1" kern="1200" dirty="0">
                          <a:solidFill>
                            <a:srgbClr val="002855"/>
                          </a:solidFill>
                          <a:latin typeface="Work Sans"/>
                        </a:rPr>
                        <a:t>10</a:t>
                      </a:r>
                    </a:p>
                  </a:txBody>
                  <a:tcPr marL="118872" marR="48211" marT="24105" marB="24105" anchor="ctr">
                    <a:solidFill>
                      <a:srgbClr val="6FA287">
                        <a:alpha val="50419"/>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rPr>
                        <a:t>$660</a:t>
                      </a:r>
                      <a:endParaRPr sz="1400" dirty="0">
                        <a:solidFill>
                          <a:srgbClr val="002855"/>
                        </a:solidFill>
                        <a:highlight>
                          <a:srgbClr val="FFFF00"/>
                        </a:highlight>
                      </a:endParaRPr>
                    </a:p>
                  </a:txBody>
                  <a:tcPr marL="118872" marR="64284" marT="32135" marB="32135" anchor="ctr">
                    <a:solidFill>
                      <a:srgbClr val="6FA287">
                        <a:alpha val="50419"/>
                      </a:srgbClr>
                    </a:solidFill>
                  </a:tcPr>
                </a:tc>
                <a:tc>
                  <a:txBody>
                    <a:bodyPr/>
                    <a:lstStyle/>
                    <a:p>
                      <a:pPr marL="0" marR="0" lvl="0" indent="0" algn="l" rtl="0">
                        <a:spcBef>
                          <a:spcPts val="0"/>
                        </a:spcBef>
                        <a:spcAft>
                          <a:spcPts val="0"/>
                        </a:spcAft>
                        <a:buNone/>
                      </a:pPr>
                      <a:r>
                        <a:rPr lang="en-US" sz="1400" dirty="0">
                          <a:solidFill>
                            <a:srgbClr val="002855"/>
                          </a:solidFill>
                          <a:highlight>
                            <a:srgbClr val="FFFF00"/>
                          </a:highlight>
                        </a:rPr>
                        <a:t>$148</a:t>
                      </a:r>
                      <a:endParaRPr sz="1400" dirty="0">
                        <a:solidFill>
                          <a:srgbClr val="002855"/>
                        </a:solidFill>
                        <a:highlight>
                          <a:srgbClr val="FFFF00"/>
                        </a:highlight>
                      </a:endParaRPr>
                    </a:p>
                  </a:txBody>
                  <a:tcPr marL="118872" marR="64284" marT="32135" marB="32135" anchor="ctr">
                    <a:solidFill>
                      <a:srgbClr val="6FA287">
                        <a:alpha val="50419"/>
                      </a:srgbClr>
                    </a:solidFill>
                  </a:tcPr>
                </a:tc>
                <a:tc>
                  <a:txBody>
                    <a:bodyPr/>
                    <a:lstStyle/>
                    <a:p>
                      <a:pPr marL="0" marR="0" lvl="0" indent="0" algn="l" rtl="0">
                        <a:spcBef>
                          <a:spcPts val="0"/>
                        </a:spcBef>
                        <a:spcAft>
                          <a:spcPts val="0"/>
                        </a:spcAft>
                        <a:buNone/>
                      </a:pPr>
                      <a:r>
                        <a:rPr lang="en-US" sz="1400" b="1" dirty="0">
                          <a:solidFill>
                            <a:srgbClr val="002855"/>
                          </a:solidFill>
                          <a:highlight>
                            <a:srgbClr val="FFFF00"/>
                          </a:highlight>
                        </a:rPr>
                        <a:t>-$392</a:t>
                      </a:r>
                      <a:endParaRPr sz="1400" b="1" dirty="0">
                        <a:solidFill>
                          <a:srgbClr val="002855"/>
                        </a:solidFill>
                        <a:highlight>
                          <a:srgbClr val="FFFF00"/>
                        </a:highlight>
                      </a:endParaRPr>
                    </a:p>
                  </a:txBody>
                  <a:tcPr marL="118872" marR="64284" marT="32135" marB="32135" anchor="ctr">
                    <a:solidFill>
                      <a:srgbClr val="6FA287">
                        <a:alpha val="50419"/>
                      </a:srgbClr>
                    </a:solidFill>
                  </a:tcPr>
                </a:tc>
                <a:extLst>
                  <a:ext uri="{0D108BD9-81ED-4DB2-BD59-A6C34878D82A}">
                    <a16:rowId xmlns:a16="http://schemas.microsoft.com/office/drawing/2014/main" val="1376140382"/>
                  </a:ext>
                </a:extLst>
              </a:tr>
            </a:tbl>
          </a:graphicData>
        </a:graphic>
      </p:graphicFrame>
      <p:sp>
        <p:nvSpPr>
          <p:cNvPr id="9" name="Google Shape;636;p42">
            <a:extLst>
              <a:ext uri="{FF2B5EF4-FFF2-40B4-BE49-F238E27FC236}">
                <a16:creationId xmlns:a16="http://schemas.microsoft.com/office/drawing/2014/main" id="{75714A45-A85D-5FA8-AD91-38829A65E755}"/>
              </a:ext>
            </a:extLst>
          </p:cNvPr>
          <p:cNvSpPr txBox="1"/>
          <p:nvPr/>
        </p:nvSpPr>
        <p:spPr>
          <a:xfrm>
            <a:off x="4389120" y="5661876"/>
            <a:ext cx="7205471" cy="25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chemeClr val="dk1"/>
                </a:solidFill>
                <a:latin typeface="Work Sans"/>
                <a:ea typeface="Work Sans"/>
                <a:cs typeface="Work Sans"/>
                <a:sym typeface="Work Sans"/>
              </a:rPr>
              <a:t>The risk group is </a:t>
            </a:r>
            <a:r>
              <a:rPr lang="en-US" sz="1050" dirty="0">
                <a:solidFill>
                  <a:schemeClr val="dk1"/>
                </a:solidFill>
                <a:highlight>
                  <a:srgbClr val="00FFFF"/>
                </a:highlight>
                <a:latin typeface="Work Sans"/>
                <a:ea typeface="Work Sans"/>
                <a:cs typeface="Work Sans"/>
                <a:sym typeface="Work Sans"/>
              </a:rPr>
              <a:t>persons with prediabetes and other persons at risk for type 2 diabetes.</a:t>
            </a:r>
            <a:endParaRPr dirty="0"/>
          </a:p>
        </p:txBody>
      </p:sp>
      <p:sp>
        <p:nvSpPr>
          <p:cNvPr id="2" name="Slide Number Placeholder 1">
            <a:extLst>
              <a:ext uri="{FF2B5EF4-FFF2-40B4-BE49-F238E27FC236}">
                <a16:creationId xmlns:a16="http://schemas.microsoft.com/office/drawing/2014/main" id="{B1245962-08AD-6D80-560F-D133F6B13A03}"/>
              </a:ext>
            </a:extLst>
          </p:cNvPr>
          <p:cNvSpPr>
            <a:spLocks noGrp="1"/>
          </p:cNvSpPr>
          <p:nvPr>
            <p:ph type="sldNum" sz="quarter" idx="4"/>
          </p:nvPr>
        </p:nvSpPr>
        <p:spPr>
          <a:xfrm>
            <a:off x="10972800" y="6492240"/>
            <a:ext cx="1129336" cy="365125"/>
          </a:xfrm>
        </p:spPr>
        <p:txBody>
          <a:bodyPr/>
          <a:lstStyle/>
          <a:p>
            <a:fld id="{90697F67-DBC2-5647-A4F3-F8F988D5EBAA}" type="slidenum">
              <a:rPr lang="en-US" smtClean="0"/>
              <a:pPr/>
              <a:t>42</a:t>
            </a:fld>
            <a:endParaRPr lang="en-US" dirty="0"/>
          </a:p>
        </p:txBody>
      </p:sp>
      <p:sp>
        <p:nvSpPr>
          <p:cNvPr id="5" name="Text Placeholder 4">
            <a:extLst>
              <a:ext uri="{FF2B5EF4-FFF2-40B4-BE49-F238E27FC236}">
                <a16:creationId xmlns:a16="http://schemas.microsoft.com/office/drawing/2014/main" id="{FC69D7C1-DC4B-E356-33E8-B9DD56A24DAC}"/>
              </a:ext>
            </a:extLst>
          </p:cNvPr>
          <p:cNvSpPr>
            <a:spLocks noGrp="1"/>
          </p:cNvSpPr>
          <p:nvPr>
            <p:ph type="body" sz="quarter" idx="10"/>
          </p:nvPr>
        </p:nvSpPr>
        <p:spPr>
          <a:xfrm>
            <a:off x="914400" y="1454150"/>
            <a:ext cx="11187736" cy="748753"/>
          </a:xfrm>
        </p:spPr>
        <p:txBody>
          <a:bodyPr/>
          <a:lstStyle/>
          <a:p>
            <a:pPr>
              <a:lnSpc>
                <a:spcPct val="100000"/>
              </a:lnSpc>
            </a:pPr>
            <a:r>
              <a:rPr lang="en-US" dirty="0">
                <a:highlight>
                  <a:srgbClr val="FFFF00"/>
                </a:highlight>
                <a:sym typeface="Work Sans"/>
              </a:rPr>
              <a:t>Organization</a:t>
            </a:r>
            <a:r>
              <a:rPr lang="en-US" dirty="0">
                <a:sym typeface="Work Sans"/>
              </a:rPr>
              <a:t> has </a:t>
            </a:r>
            <a:r>
              <a:rPr lang="en-US" dirty="0">
                <a:highlight>
                  <a:srgbClr val="00FFFF"/>
                </a:highlight>
                <a:sym typeface="Work Sans"/>
              </a:rPr>
              <a:t>1,000</a:t>
            </a:r>
            <a:r>
              <a:rPr lang="en-US" dirty="0">
                <a:sym typeface="Work Sans"/>
              </a:rPr>
              <a:t> employees and expects </a:t>
            </a:r>
            <a:r>
              <a:rPr lang="en-US" dirty="0">
                <a:highlight>
                  <a:srgbClr val="00FFFF"/>
                </a:highlight>
                <a:sym typeface="Work Sans"/>
              </a:rPr>
              <a:t>70</a:t>
            </a:r>
            <a:r>
              <a:rPr lang="en-US" dirty="0">
                <a:sym typeface="Work Sans"/>
              </a:rPr>
              <a:t> program participants</a:t>
            </a:r>
            <a:r>
              <a:rPr lang="en-US" dirty="0"/>
              <a:t>.</a:t>
            </a:r>
            <a:r>
              <a:rPr lang="en-US" dirty="0">
                <a:sym typeface="Work Sans"/>
              </a:rPr>
              <a:t> </a:t>
            </a:r>
            <a:r>
              <a:rPr lang="en-US" dirty="0"/>
              <a:t>W</a:t>
            </a:r>
            <a:r>
              <a:rPr lang="en-US" dirty="0">
                <a:sym typeface="Work Sans"/>
              </a:rPr>
              <a:t>e expect to generate a return on investment after </a:t>
            </a:r>
            <a:r>
              <a:rPr lang="en-US" dirty="0">
                <a:highlight>
                  <a:srgbClr val="FFFF00"/>
                </a:highlight>
                <a:sym typeface="Work Sans"/>
              </a:rPr>
              <a:t>5</a:t>
            </a:r>
            <a:r>
              <a:rPr lang="en-US" dirty="0">
                <a:sym typeface="Work Sans"/>
              </a:rPr>
              <a:t> years and a year-over-year increase in cost-savings afterward.</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641"/>
        <p:cNvGrpSpPr/>
        <p:nvPr/>
      </p:nvGrpSpPr>
      <p:grpSpPr>
        <a:xfrm>
          <a:off x="0" y="0"/>
          <a:ext cx="0" cy="0"/>
          <a:chOff x="0" y="0"/>
          <a:chExt cx="0" cy="0"/>
        </a:xfrm>
      </p:grpSpPr>
      <p:sp>
        <p:nvSpPr>
          <p:cNvPr id="8" name="Text Placeholder 7">
            <a:extLst>
              <a:ext uri="{FF2B5EF4-FFF2-40B4-BE49-F238E27FC236}">
                <a16:creationId xmlns:a16="http://schemas.microsoft.com/office/drawing/2014/main" id="{E3E5AE29-EA41-2FCC-68DB-F6CD2E285C45}"/>
              </a:ext>
            </a:extLst>
          </p:cNvPr>
          <p:cNvSpPr>
            <a:spLocks noGrp="1"/>
          </p:cNvSpPr>
          <p:nvPr>
            <p:ph type="body" sz="quarter" idx="10"/>
          </p:nvPr>
        </p:nvSpPr>
        <p:spPr/>
        <p:txBody>
          <a:bodyPr/>
          <a:lstStyle/>
          <a:p>
            <a:pPr>
              <a:lnSpc>
                <a:spcPct val="110000"/>
              </a:lnSpc>
            </a:pPr>
            <a:r>
              <a:rPr lang="en-US" dirty="0">
                <a:sym typeface="Work Sans"/>
              </a:rPr>
              <a:t>With </a:t>
            </a:r>
            <a:r>
              <a:rPr lang="en-US" dirty="0">
                <a:highlight>
                  <a:srgbClr val="00FFFF"/>
                </a:highlight>
                <a:sym typeface="Work Sans"/>
              </a:rPr>
              <a:t>XX</a:t>
            </a:r>
            <a:r>
              <a:rPr lang="en-US" dirty="0">
                <a:sym typeface="Work Sans"/>
              </a:rPr>
              <a:t> projected program participants at </a:t>
            </a:r>
            <a:r>
              <a:rPr lang="en-US" dirty="0">
                <a:highlight>
                  <a:srgbClr val="FFFF00"/>
                </a:highlight>
                <a:sym typeface="Work Sans"/>
              </a:rPr>
              <a:t>organization</a:t>
            </a:r>
            <a:r>
              <a:rPr lang="en-US" dirty="0">
                <a:sym typeface="Work Sans"/>
              </a:rPr>
              <a:t>, we expect to generate a return on investment after </a:t>
            </a:r>
            <a:r>
              <a:rPr lang="en-US" dirty="0">
                <a:highlight>
                  <a:srgbClr val="FFFF00"/>
                </a:highlight>
                <a:sym typeface="Work Sans"/>
              </a:rPr>
              <a:t>XX</a:t>
            </a:r>
            <a:r>
              <a:rPr lang="en-US" dirty="0">
                <a:sym typeface="Work Sans"/>
              </a:rPr>
              <a:t> years and a year-over-year increase in cost-savings afterward. We expect to save $</a:t>
            </a:r>
            <a:r>
              <a:rPr lang="en-US" dirty="0">
                <a:highlight>
                  <a:srgbClr val="FFFF00"/>
                </a:highlight>
                <a:sym typeface="Work Sans"/>
              </a:rPr>
              <a:t>XX</a:t>
            </a:r>
            <a:r>
              <a:rPr lang="en-US" dirty="0">
                <a:sym typeface="Work Sans"/>
              </a:rPr>
              <a:t> per participant per year in avoided healthcare costs.</a:t>
            </a:r>
            <a:endParaRPr lang="en-US" dirty="0"/>
          </a:p>
        </p:txBody>
      </p:sp>
      <p:sp>
        <p:nvSpPr>
          <p:cNvPr id="2" name="Slide Number Placeholder 1">
            <a:extLst>
              <a:ext uri="{FF2B5EF4-FFF2-40B4-BE49-F238E27FC236}">
                <a16:creationId xmlns:a16="http://schemas.microsoft.com/office/drawing/2014/main" id="{191CCF7E-29B5-366D-0919-F84BE9738052}"/>
              </a:ext>
            </a:extLst>
          </p:cNvPr>
          <p:cNvSpPr>
            <a:spLocks noGrp="1"/>
          </p:cNvSpPr>
          <p:nvPr>
            <p:ph type="sldNum" sz="quarter" idx="4"/>
          </p:nvPr>
        </p:nvSpPr>
        <p:spPr/>
        <p:txBody>
          <a:bodyPr/>
          <a:lstStyle/>
          <a:p>
            <a:fld id="{90697F67-DBC2-5647-A4F3-F8F988D5EBAA}"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C21425-C6E1-75F6-F367-8C4E0A5097A4}"/>
              </a:ext>
            </a:extLst>
          </p:cNvPr>
          <p:cNvSpPr>
            <a:spLocks noGrp="1"/>
          </p:cNvSpPr>
          <p:nvPr>
            <p:ph type="sldNum" sz="quarter" idx="4"/>
          </p:nvPr>
        </p:nvSpPr>
        <p:spPr/>
        <p:txBody>
          <a:bodyPr/>
          <a:lstStyle/>
          <a:p>
            <a:fld id="{90697F67-DBC2-5647-A4F3-F8F988D5EBAA}" type="slidenum">
              <a:rPr lang="en-US" smtClean="0"/>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2" name="Text Placeholder 1">
            <a:extLst>
              <a:ext uri="{FF2B5EF4-FFF2-40B4-BE49-F238E27FC236}">
                <a16:creationId xmlns:a16="http://schemas.microsoft.com/office/drawing/2014/main" id="{8E9A58A7-D7C7-83E4-8050-1C5EA4799B46}"/>
              </a:ext>
            </a:extLst>
          </p:cNvPr>
          <p:cNvSpPr>
            <a:spLocks noGrp="1"/>
          </p:cNvSpPr>
          <p:nvPr>
            <p:ph type="body" sz="quarter" idx="10"/>
          </p:nvPr>
        </p:nvSpPr>
        <p:spPr>
          <a:xfrm>
            <a:off x="1510329" y="653960"/>
            <a:ext cx="10256066" cy="924542"/>
          </a:xfrm>
        </p:spPr>
        <p:txBody>
          <a:bodyPr/>
          <a:lstStyle/>
          <a:p>
            <a:r>
              <a:rPr lang="en-US" dirty="0">
                <a:sym typeface="Domine"/>
              </a:rPr>
              <a:t>Timeline Considerations</a:t>
            </a:r>
            <a:endParaRPr lang="en-US" dirty="0"/>
          </a:p>
        </p:txBody>
      </p:sp>
      <p:sp>
        <p:nvSpPr>
          <p:cNvPr id="3" name="Text Placeholder 2">
            <a:extLst>
              <a:ext uri="{FF2B5EF4-FFF2-40B4-BE49-F238E27FC236}">
                <a16:creationId xmlns:a16="http://schemas.microsoft.com/office/drawing/2014/main" id="{531B3C43-E8C6-087E-011C-9751972EFDD5}"/>
              </a:ext>
            </a:extLst>
          </p:cNvPr>
          <p:cNvSpPr>
            <a:spLocks noGrp="1"/>
          </p:cNvSpPr>
          <p:nvPr>
            <p:ph type="body" sz="quarter" idx="11"/>
          </p:nvPr>
        </p:nvSpPr>
        <p:spPr>
          <a:xfrm>
            <a:off x="1509947" y="1344706"/>
            <a:ext cx="10256067" cy="4859334"/>
          </a:xfrm>
        </p:spPr>
        <p:txBody>
          <a:bodyPr/>
          <a:lstStyle/>
          <a:p>
            <a:pPr marL="0" indent="0">
              <a:buNone/>
            </a:pPr>
            <a:r>
              <a:rPr lang="en-US" dirty="0">
                <a:sym typeface="Work Sans"/>
              </a:rPr>
              <a:t>Talk with the employer you’re working with to customize the timeline steps as needed. </a:t>
            </a:r>
            <a:endParaRPr lang="en-US" dirty="0"/>
          </a:p>
          <a:p>
            <a:endParaRPr lang="en-US" dirty="0"/>
          </a:p>
        </p:txBody>
      </p:sp>
      <p:sp>
        <p:nvSpPr>
          <p:cNvPr id="4" name="Slide Number Placeholder 3">
            <a:extLst>
              <a:ext uri="{FF2B5EF4-FFF2-40B4-BE49-F238E27FC236}">
                <a16:creationId xmlns:a16="http://schemas.microsoft.com/office/drawing/2014/main" id="{3243961B-2603-6AF6-D5F8-3A56B93ED07E}"/>
              </a:ext>
            </a:extLst>
          </p:cNvPr>
          <p:cNvSpPr>
            <a:spLocks noGrp="1"/>
          </p:cNvSpPr>
          <p:nvPr>
            <p:ph type="sldNum" sz="quarter" idx="4"/>
          </p:nvPr>
        </p:nvSpPr>
        <p:spPr/>
        <p:txBody>
          <a:bodyPr/>
          <a:lstStyle/>
          <a:p>
            <a:fld id="{90697F67-DBC2-5647-A4F3-F8F988D5EBAA}"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46"/>
          <p:cNvSpPr txBox="1">
            <a:spLocks noGrp="1"/>
          </p:cNvSpPr>
          <p:nvPr>
            <p:ph type="body" sz="quarter" idx="10"/>
          </p:nvPr>
        </p:nvSpPr>
        <p:spPr>
          <a:xfrm>
            <a:off x="2589373" y="4580666"/>
            <a:ext cx="1792128" cy="911225"/>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2800"/>
              <a:buNone/>
            </a:pPr>
            <a:r>
              <a:rPr lang="en-US" dirty="0">
                <a:highlight>
                  <a:srgbClr val="FFFF00"/>
                </a:highlight>
              </a:rPr>
              <a:t>Finalize the contract with the program provider</a:t>
            </a:r>
          </a:p>
        </p:txBody>
      </p:sp>
      <p:sp>
        <p:nvSpPr>
          <p:cNvPr id="2" name="Text Placeholder 1">
            <a:extLst>
              <a:ext uri="{FF2B5EF4-FFF2-40B4-BE49-F238E27FC236}">
                <a16:creationId xmlns:a16="http://schemas.microsoft.com/office/drawing/2014/main" id="{17D52C40-C7AD-270A-6B06-9F3D9D5E87F4}"/>
              </a:ext>
            </a:extLst>
          </p:cNvPr>
          <p:cNvSpPr>
            <a:spLocks noGrp="1"/>
          </p:cNvSpPr>
          <p:nvPr>
            <p:ph type="body" sz="quarter" idx="11"/>
          </p:nvPr>
        </p:nvSpPr>
        <p:spPr/>
        <p:txBody>
          <a:bodyPr/>
          <a:lstStyle/>
          <a:p>
            <a:pPr marL="0" marR="0" lvl="0" indent="0" algn="ctr" rtl="0">
              <a:lnSpc>
                <a:spcPct val="90000"/>
              </a:lnSpc>
              <a:spcBef>
                <a:spcPts val="0"/>
              </a:spcBef>
              <a:spcAft>
                <a:spcPts val="0"/>
              </a:spcAft>
              <a:buClr>
                <a:schemeClr val="dk1"/>
              </a:buClr>
              <a:buSzPts val="1900"/>
              <a:buFont typeface="Work Sans"/>
              <a:buNone/>
            </a:pPr>
            <a:r>
              <a:rPr lang="en-US" sz="1600" dirty="0">
                <a:solidFill>
                  <a:schemeClr val="dk1"/>
                </a:solidFill>
                <a:highlight>
                  <a:srgbClr val="FFFF00"/>
                </a:highlight>
                <a:latin typeface="Work Sans"/>
                <a:ea typeface="Work Sans"/>
                <a:cs typeface="Work Sans"/>
                <a:sym typeface="Work Sans"/>
              </a:rPr>
              <a:t>Plan evaluation metrics and processes</a:t>
            </a:r>
            <a:endParaRPr lang="en-US" dirty="0"/>
          </a:p>
        </p:txBody>
      </p:sp>
      <p:sp>
        <p:nvSpPr>
          <p:cNvPr id="3" name="Text Placeholder 2">
            <a:extLst>
              <a:ext uri="{FF2B5EF4-FFF2-40B4-BE49-F238E27FC236}">
                <a16:creationId xmlns:a16="http://schemas.microsoft.com/office/drawing/2014/main" id="{ED0C67C6-BC3A-5B84-B310-6AD340A26C06}"/>
              </a:ext>
            </a:extLst>
          </p:cNvPr>
          <p:cNvSpPr>
            <a:spLocks noGrp="1"/>
          </p:cNvSpPr>
          <p:nvPr>
            <p:ph type="body" sz="quarter" idx="12"/>
          </p:nvPr>
        </p:nvSpPr>
        <p:spPr/>
        <p:txBody>
          <a:bodyPr anchor="ctr"/>
          <a:lstStyle/>
          <a:p>
            <a:r>
              <a:rPr lang="en-US" sz="1600" dirty="0">
                <a:solidFill>
                  <a:schemeClr val="dk1"/>
                </a:solidFill>
                <a:highlight>
                  <a:srgbClr val="FFFF00"/>
                </a:highlight>
                <a:latin typeface="Work Sans"/>
                <a:ea typeface="Work Sans"/>
                <a:cs typeface="Work Sans"/>
                <a:sym typeface="Work Sans"/>
              </a:rPr>
              <a:t>Enroll employees</a:t>
            </a:r>
            <a:endParaRPr lang="en-US" dirty="0"/>
          </a:p>
          <a:p>
            <a:endParaRPr lang="en-US" dirty="0"/>
          </a:p>
        </p:txBody>
      </p:sp>
      <p:sp>
        <p:nvSpPr>
          <p:cNvPr id="4" name="Text Placeholder 3">
            <a:extLst>
              <a:ext uri="{FF2B5EF4-FFF2-40B4-BE49-F238E27FC236}">
                <a16:creationId xmlns:a16="http://schemas.microsoft.com/office/drawing/2014/main" id="{C08F7D43-DC0A-66B9-E389-790821C6FD38}"/>
              </a:ext>
            </a:extLst>
          </p:cNvPr>
          <p:cNvSpPr>
            <a:spLocks noGrp="1"/>
          </p:cNvSpPr>
          <p:nvPr>
            <p:ph type="body" sz="quarter" idx="13"/>
          </p:nvPr>
        </p:nvSpPr>
        <p:spPr/>
        <p:txBody>
          <a:bodyPr/>
          <a:lstStyle/>
          <a:p>
            <a:r>
              <a:rPr lang="en-US" sz="1600" dirty="0">
                <a:solidFill>
                  <a:schemeClr val="dk1"/>
                </a:solidFill>
                <a:highlight>
                  <a:srgbClr val="FFFF00"/>
                </a:highlight>
                <a:latin typeface="Work Sans"/>
                <a:ea typeface="Work Sans"/>
                <a:cs typeface="Work Sans"/>
                <a:sym typeface="Work Sans"/>
              </a:rPr>
              <a:t>Implement the benefit and program</a:t>
            </a:r>
            <a:endParaRPr lang="en-US" dirty="0"/>
          </a:p>
        </p:txBody>
      </p:sp>
      <p:sp>
        <p:nvSpPr>
          <p:cNvPr id="5" name="Slide Number Placeholder 4">
            <a:extLst>
              <a:ext uri="{FF2B5EF4-FFF2-40B4-BE49-F238E27FC236}">
                <a16:creationId xmlns:a16="http://schemas.microsoft.com/office/drawing/2014/main" id="{4426CAA6-AC74-92E8-9423-EB05EF11DF98}"/>
              </a:ext>
            </a:extLst>
          </p:cNvPr>
          <p:cNvSpPr>
            <a:spLocks noGrp="1"/>
          </p:cNvSpPr>
          <p:nvPr>
            <p:ph type="sldNum" sz="quarter" idx="4"/>
          </p:nvPr>
        </p:nvSpPr>
        <p:spPr/>
        <p:txBody>
          <a:bodyPr/>
          <a:lstStyle/>
          <a:p>
            <a:fld id="{90697F67-DBC2-5647-A4F3-F8F988D5EBAA}" type="slidenum">
              <a:rPr lang="en-US" smtClean="0"/>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2" name="Text Placeholder 1">
            <a:extLst>
              <a:ext uri="{FF2B5EF4-FFF2-40B4-BE49-F238E27FC236}">
                <a16:creationId xmlns:a16="http://schemas.microsoft.com/office/drawing/2014/main" id="{6E4C663B-7918-90EE-7785-FAA539AB1005}"/>
              </a:ext>
            </a:extLst>
          </p:cNvPr>
          <p:cNvSpPr>
            <a:spLocks noGrp="1"/>
          </p:cNvSpPr>
          <p:nvPr>
            <p:ph type="body" sz="quarter" idx="10"/>
          </p:nvPr>
        </p:nvSpPr>
        <p:spPr>
          <a:xfrm>
            <a:off x="1510329" y="653960"/>
            <a:ext cx="10256066" cy="924542"/>
          </a:xfrm>
        </p:spPr>
        <p:txBody>
          <a:bodyPr/>
          <a:lstStyle/>
          <a:p>
            <a:r>
              <a:rPr lang="en-US" dirty="0"/>
              <a:t>Closing Slide Instructions</a:t>
            </a:r>
          </a:p>
        </p:txBody>
      </p:sp>
      <p:sp>
        <p:nvSpPr>
          <p:cNvPr id="3" name="Text Placeholder 2">
            <a:extLst>
              <a:ext uri="{FF2B5EF4-FFF2-40B4-BE49-F238E27FC236}">
                <a16:creationId xmlns:a16="http://schemas.microsoft.com/office/drawing/2014/main" id="{69E6F8E7-C388-CA7E-FB70-9F3EBE53B4AE}"/>
              </a:ext>
            </a:extLst>
          </p:cNvPr>
          <p:cNvSpPr>
            <a:spLocks noGrp="1"/>
          </p:cNvSpPr>
          <p:nvPr>
            <p:ph type="body" sz="quarter" idx="11"/>
          </p:nvPr>
        </p:nvSpPr>
        <p:spPr>
          <a:xfrm>
            <a:off x="1509947" y="1344706"/>
            <a:ext cx="10256067" cy="4859334"/>
          </a:xfrm>
        </p:spPr>
        <p:txBody>
          <a:bodyPr/>
          <a:lstStyle/>
          <a:p>
            <a:pPr marL="0" indent="0">
              <a:buNone/>
            </a:pPr>
            <a:r>
              <a:rPr lang="en-US" dirty="0"/>
              <a:t>All presentations must include the acknowledgment slide (slide 48). Please do not modify or delete existing content. Employer and State Health Department information can be added, but it should not be larger than the NACDD/CDC logo lockup. The NACDD/CDC logo lockup may be moved to accommodate the addition of other logos as needed.</a:t>
            </a:r>
          </a:p>
        </p:txBody>
      </p:sp>
      <p:sp>
        <p:nvSpPr>
          <p:cNvPr id="4" name="Slide Number Placeholder 3">
            <a:extLst>
              <a:ext uri="{FF2B5EF4-FFF2-40B4-BE49-F238E27FC236}">
                <a16:creationId xmlns:a16="http://schemas.microsoft.com/office/drawing/2014/main" id="{6C715367-449B-0DB9-4A71-90236CA58A1B}"/>
              </a:ext>
            </a:extLst>
          </p:cNvPr>
          <p:cNvSpPr>
            <a:spLocks noGrp="1"/>
          </p:cNvSpPr>
          <p:nvPr>
            <p:ph type="sldNum" sz="quarter" idx="4"/>
          </p:nvPr>
        </p:nvSpPr>
        <p:spPr/>
        <p:txBody>
          <a:bodyPr/>
          <a:lstStyle/>
          <a:p>
            <a:fld id="{90697F67-DBC2-5647-A4F3-F8F988D5EBAA}"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202D2-C80B-226C-6D8D-30B28F177692}"/>
              </a:ext>
            </a:extLst>
          </p:cNvPr>
          <p:cNvSpPr>
            <a:spLocks noGrp="1"/>
          </p:cNvSpPr>
          <p:nvPr>
            <p:ph type="sldNum" sz="quarter" idx="4"/>
          </p:nvPr>
        </p:nvSpPr>
        <p:spPr/>
        <p:txBody>
          <a:bodyPr/>
          <a:lstStyle/>
          <a:p>
            <a:fld id="{90697F67-DBC2-5647-A4F3-F8F988D5EBAA}" type="slidenum">
              <a:rPr lang="en-US" smtClean="0"/>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C8EAF-6194-BA3B-26C8-255A37A4BD78}"/>
              </a:ext>
            </a:extLst>
          </p:cNvPr>
          <p:cNvSpPr>
            <a:spLocks noGrp="1"/>
          </p:cNvSpPr>
          <p:nvPr>
            <p:ph type="sldNum" sz="quarter" idx="4"/>
          </p:nvPr>
        </p:nvSpPr>
        <p:spPr/>
        <p:txBody>
          <a:bodyPr/>
          <a:lstStyle/>
          <a:p>
            <a:fld id="{90697F67-DBC2-5647-A4F3-F8F988D5EBAA}" type="slidenum">
              <a:rPr lang="en-US" smtClean="0"/>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 name="Text Placeholder 5">
            <a:extLst>
              <a:ext uri="{FF2B5EF4-FFF2-40B4-BE49-F238E27FC236}">
                <a16:creationId xmlns:a16="http://schemas.microsoft.com/office/drawing/2014/main" id="{A40C643B-E110-978A-2163-077DD11B294F}"/>
              </a:ext>
            </a:extLst>
          </p:cNvPr>
          <p:cNvSpPr>
            <a:spLocks noGrp="1"/>
          </p:cNvSpPr>
          <p:nvPr>
            <p:ph type="body" sz="quarter" idx="10"/>
          </p:nvPr>
        </p:nvSpPr>
        <p:spPr/>
        <p:txBody>
          <a:bodyPr/>
          <a:lstStyle/>
          <a:p>
            <a:r>
              <a:rPr lang="en-US" dirty="0"/>
              <a:t>Crucial Takeaways</a:t>
            </a:r>
          </a:p>
        </p:txBody>
      </p:sp>
      <p:sp>
        <p:nvSpPr>
          <p:cNvPr id="3" name="Text Placeholder 2">
            <a:extLst>
              <a:ext uri="{FF2B5EF4-FFF2-40B4-BE49-F238E27FC236}">
                <a16:creationId xmlns:a16="http://schemas.microsoft.com/office/drawing/2014/main" id="{70B9AB3F-8BD5-F000-9568-13CF6416B936}"/>
              </a:ext>
            </a:extLst>
          </p:cNvPr>
          <p:cNvSpPr>
            <a:spLocks noGrp="1"/>
          </p:cNvSpPr>
          <p:nvPr>
            <p:ph type="body" sz="quarter" idx="11"/>
          </p:nvPr>
        </p:nvSpPr>
        <p:spPr>
          <a:xfrm>
            <a:off x="1509947" y="1344706"/>
            <a:ext cx="10256067" cy="4859334"/>
          </a:xfrm>
        </p:spPr>
        <p:txBody>
          <a:bodyPr/>
          <a:lstStyle/>
          <a:p>
            <a:pPr marL="0" indent="0">
              <a:buNone/>
            </a:pPr>
            <a:r>
              <a:rPr lang="en-US" dirty="0"/>
              <a:t>Slide 6 provides a snapshot of the effects of type 2 diabetes in the organization. You will use this information again, later in the presentation, so make sure the data are consistent on all slides.</a:t>
            </a:r>
          </a:p>
          <a:p>
            <a:r>
              <a:rPr lang="en-US" dirty="0"/>
              <a:t>For total costs associated with type 2 diabetes, enter the same dollar amount you entered on slide 11, 12, 13, or 14.</a:t>
            </a:r>
          </a:p>
          <a:p>
            <a:r>
              <a:rPr lang="en-US" dirty="0"/>
              <a:t>For the number of [employees or employees and covered dependents] who have prediabetes and are eligible for the National DPP lifestyle change program, enter the same number you entered on slide 26 or 27.</a:t>
            </a:r>
          </a:p>
          <a:p>
            <a:r>
              <a:rPr lang="en-US" dirty="0"/>
              <a:t>For the year in which the employer may see a return on investment (ROI) from the National DPP lifestyle change program, enter the same number of years you entered on slide 42 or 43.</a:t>
            </a:r>
          </a:p>
          <a:p>
            <a:endParaRPr lang="en-US" dirty="0"/>
          </a:p>
        </p:txBody>
      </p:sp>
      <p:sp>
        <p:nvSpPr>
          <p:cNvPr id="2" name="Slide Number Placeholder 1">
            <a:extLst>
              <a:ext uri="{FF2B5EF4-FFF2-40B4-BE49-F238E27FC236}">
                <a16:creationId xmlns:a16="http://schemas.microsoft.com/office/drawing/2014/main" id="{D86B5AB7-42AA-E9D4-F2F6-AB88C78399E5}"/>
              </a:ext>
            </a:extLst>
          </p:cNvPr>
          <p:cNvSpPr>
            <a:spLocks noGrp="1"/>
          </p:cNvSpPr>
          <p:nvPr>
            <p:ph type="sldNum" sz="quarter" idx="4"/>
          </p:nvPr>
        </p:nvSpPr>
        <p:spPr/>
        <p:txBody>
          <a:bodyPr/>
          <a:lstStyle/>
          <a:p>
            <a:fld id="{90697F67-DBC2-5647-A4F3-F8F988D5EBAA}" type="slidenum">
              <a:rPr lang="en-US" smtClean="0"/>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2" name="Text Placeholder 1">
            <a:extLst>
              <a:ext uri="{FF2B5EF4-FFF2-40B4-BE49-F238E27FC236}">
                <a16:creationId xmlns:a16="http://schemas.microsoft.com/office/drawing/2014/main" id="{DBDB5321-3928-9376-1266-EC31405526D6}"/>
              </a:ext>
            </a:extLst>
          </p:cNvPr>
          <p:cNvSpPr>
            <a:spLocks noGrp="1"/>
          </p:cNvSpPr>
          <p:nvPr>
            <p:ph type="body" sz="quarter" idx="10"/>
          </p:nvPr>
        </p:nvSpPr>
        <p:spPr/>
        <p:txBody>
          <a:bodyPr/>
          <a:lstStyle/>
          <a:p>
            <a:r>
              <a:rPr lang="en-US" dirty="0"/>
              <a:t>Appendix Slides </a:t>
            </a:r>
          </a:p>
        </p:txBody>
      </p:sp>
      <p:sp>
        <p:nvSpPr>
          <p:cNvPr id="3" name="Text Placeholder 2">
            <a:extLst>
              <a:ext uri="{FF2B5EF4-FFF2-40B4-BE49-F238E27FC236}">
                <a16:creationId xmlns:a16="http://schemas.microsoft.com/office/drawing/2014/main" id="{F28E09AD-6E23-7E79-7093-179A6B06F82A}"/>
              </a:ext>
            </a:extLst>
          </p:cNvPr>
          <p:cNvSpPr>
            <a:spLocks noGrp="1"/>
          </p:cNvSpPr>
          <p:nvPr>
            <p:ph type="body" sz="quarter" idx="11"/>
          </p:nvPr>
        </p:nvSpPr>
        <p:spPr/>
        <p:txBody>
          <a:bodyPr/>
          <a:lstStyle/>
          <a:p>
            <a:r>
              <a:rPr lang="en-US" dirty="0"/>
              <a:t>If the employer has not defined their eligible population, use slide 51, 52, or both 51 and 52 instead of slides 26 or 27. </a:t>
            </a:r>
          </a:p>
          <a:p>
            <a:r>
              <a:rPr lang="en-US" dirty="0"/>
              <a:t>If the employer has defined their eligible population, you may want to keep these appendix slides anyway, to provide additional information for the employer’s leadership. </a:t>
            </a:r>
          </a:p>
        </p:txBody>
      </p:sp>
      <p:sp>
        <p:nvSpPr>
          <p:cNvPr id="4" name="Slide Number Placeholder 3">
            <a:extLst>
              <a:ext uri="{FF2B5EF4-FFF2-40B4-BE49-F238E27FC236}">
                <a16:creationId xmlns:a16="http://schemas.microsoft.com/office/drawing/2014/main" id="{6D955365-B756-AB86-6E25-7469DAEDCE8A}"/>
              </a:ext>
            </a:extLst>
          </p:cNvPr>
          <p:cNvSpPr>
            <a:spLocks noGrp="1"/>
          </p:cNvSpPr>
          <p:nvPr>
            <p:ph type="sldNum" sz="quarter" idx="4"/>
          </p:nvPr>
        </p:nvSpPr>
        <p:spPr/>
        <p:txBody>
          <a:bodyPr/>
          <a:lstStyle/>
          <a:p>
            <a:fld id="{90697F67-DBC2-5647-A4F3-F8F988D5EBAA}" type="slidenum">
              <a:rPr lang="en-US" smtClean="0"/>
              <a:pPr/>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759"/>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B80B40-18F0-2D15-F2D7-679A97517BB4}"/>
              </a:ext>
            </a:extLst>
          </p:cNvPr>
          <p:cNvSpPr>
            <a:spLocks noGrp="1"/>
          </p:cNvSpPr>
          <p:nvPr>
            <p:ph type="sldNum" sz="quarter" idx="12"/>
          </p:nvPr>
        </p:nvSpPr>
        <p:spPr/>
        <p:txBody>
          <a:bodyPr/>
          <a:lstStyle/>
          <a:p>
            <a:fld id="{90697F67-DBC2-5647-A4F3-F8F988D5EBAA}" type="slidenum">
              <a:rPr lang="en-US" smtClean="0"/>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74"/>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03E8BF-A714-3955-5B8B-420CE1B4C892}"/>
              </a:ext>
            </a:extLst>
          </p:cNvPr>
          <p:cNvSpPr>
            <a:spLocks noGrp="1"/>
          </p:cNvSpPr>
          <p:nvPr>
            <p:ph type="sldNum" sz="quarter" idx="12"/>
          </p:nvPr>
        </p:nvSpPr>
        <p:spPr/>
        <p:txBody>
          <a:bodyPr/>
          <a:lstStyle/>
          <a:p>
            <a:fld id="{90697F67-DBC2-5647-A4F3-F8F988D5EBAA}" type="slidenum">
              <a:rPr lang="en-US" smtClean="0"/>
              <a:t>52</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3" name="Text Placeholder 2">
            <a:extLst>
              <a:ext uri="{FF2B5EF4-FFF2-40B4-BE49-F238E27FC236}">
                <a16:creationId xmlns:a16="http://schemas.microsoft.com/office/drawing/2014/main" id="{8CB34D49-9FC1-8CD7-4D7D-89BA11D6A62E}"/>
              </a:ext>
            </a:extLst>
          </p:cNvPr>
          <p:cNvSpPr>
            <a:spLocks noGrp="1"/>
          </p:cNvSpPr>
          <p:nvPr>
            <p:ph type="body" sz="quarter" idx="14"/>
          </p:nvPr>
        </p:nvSpPr>
        <p:spPr/>
        <p:txBody>
          <a:bodyPr/>
          <a:lstStyle/>
          <a:p>
            <a:r>
              <a:rPr lang="en-US" sz="1600">
                <a:highlight>
                  <a:srgbClr val="FFFF00"/>
                </a:highlight>
                <a:latin typeface="Work Sans"/>
                <a:ea typeface="Work Sans"/>
                <a:cs typeface="Work Sans"/>
                <a:sym typeface="Work Sans"/>
              </a:rPr>
              <a:t>Organization</a:t>
            </a:r>
            <a:r>
              <a:rPr lang="en-US" sz="1600">
                <a:latin typeface="Work Sans"/>
                <a:ea typeface="Work Sans"/>
                <a:cs typeface="Work Sans"/>
                <a:sym typeface="Work Sans"/>
              </a:rPr>
              <a:t> spends </a:t>
            </a:r>
            <a:r>
              <a:rPr lang="en-US" sz="1600">
                <a:highlight>
                  <a:srgbClr val="00FFFF"/>
                </a:highlight>
                <a:latin typeface="Work Sans"/>
                <a:ea typeface="Work Sans"/>
                <a:cs typeface="Work Sans"/>
                <a:sym typeface="Work Sans"/>
              </a:rPr>
              <a:t>$XX </a:t>
            </a:r>
            <a:r>
              <a:rPr lang="en-US" sz="1600">
                <a:latin typeface="Work Sans"/>
                <a:ea typeface="Work Sans"/>
                <a:cs typeface="Work Sans"/>
                <a:sym typeface="Work Sans"/>
              </a:rPr>
              <a:t>a year on costs associated with type 2 diabetes. </a:t>
            </a:r>
            <a:endParaRPr lang="en-US" dirty="0"/>
          </a:p>
        </p:txBody>
      </p:sp>
      <p:sp>
        <p:nvSpPr>
          <p:cNvPr id="4" name="Text Placeholder 3">
            <a:extLst>
              <a:ext uri="{FF2B5EF4-FFF2-40B4-BE49-F238E27FC236}">
                <a16:creationId xmlns:a16="http://schemas.microsoft.com/office/drawing/2014/main" id="{59AD866C-F028-0AD6-E418-10244DC0EC80}"/>
              </a:ext>
            </a:extLst>
          </p:cNvPr>
          <p:cNvSpPr>
            <a:spLocks noGrp="1"/>
          </p:cNvSpPr>
          <p:nvPr>
            <p:ph type="body" sz="quarter" idx="15"/>
          </p:nvPr>
        </p:nvSpPr>
        <p:spPr/>
        <p:txBody>
          <a:bodyPr/>
          <a:lstStyle/>
          <a:p>
            <a:r>
              <a:rPr lang="en-US" sz="1600" dirty="0">
                <a:highlight>
                  <a:srgbClr val="00FFFF"/>
                </a:highlight>
                <a:latin typeface="Work Sans"/>
                <a:ea typeface="Work Sans"/>
                <a:cs typeface="Work Sans"/>
                <a:sym typeface="Work Sans"/>
              </a:rPr>
              <a:t>X number </a:t>
            </a:r>
            <a:r>
              <a:rPr lang="en-US" sz="1600" dirty="0">
                <a:latin typeface="Work Sans"/>
                <a:ea typeface="Work Sans"/>
                <a:cs typeface="Work Sans"/>
                <a:sym typeface="Work Sans"/>
              </a:rPr>
              <a:t>of our </a:t>
            </a:r>
            <a:r>
              <a:rPr lang="en-US" sz="1600" dirty="0">
                <a:highlight>
                  <a:srgbClr val="00FFFF"/>
                </a:highlight>
                <a:latin typeface="Work Sans"/>
                <a:ea typeface="Work Sans"/>
                <a:cs typeface="Work Sans"/>
                <a:sym typeface="Work Sans"/>
              </a:rPr>
              <a:t>employees or employees and covered dependents </a:t>
            </a:r>
            <a:r>
              <a:rPr lang="en-US" sz="1600" dirty="0">
                <a:latin typeface="Work Sans"/>
                <a:ea typeface="Work Sans"/>
                <a:cs typeface="Work Sans"/>
                <a:sym typeface="Work Sans"/>
              </a:rPr>
              <a:t>have prediabetes and are eligible for the National DPP lifestyle change program.</a:t>
            </a:r>
            <a:endParaRPr lang="en-US" dirty="0"/>
          </a:p>
        </p:txBody>
      </p:sp>
      <p:sp>
        <p:nvSpPr>
          <p:cNvPr id="5" name="Text Placeholder 4">
            <a:extLst>
              <a:ext uri="{FF2B5EF4-FFF2-40B4-BE49-F238E27FC236}">
                <a16:creationId xmlns:a16="http://schemas.microsoft.com/office/drawing/2014/main" id="{81CDB77D-AB94-3F29-88E7-BF932C688FB8}"/>
              </a:ext>
            </a:extLst>
          </p:cNvPr>
          <p:cNvSpPr>
            <a:spLocks noGrp="1"/>
          </p:cNvSpPr>
          <p:nvPr>
            <p:ph type="body" sz="quarter" idx="16"/>
          </p:nvPr>
        </p:nvSpPr>
        <p:spPr/>
        <p:txBody>
          <a:bodyPr/>
          <a:lstStyle/>
          <a:p>
            <a:r>
              <a:rPr lang="en-US" sz="1600" dirty="0">
                <a:highlight>
                  <a:srgbClr val="FFFF00"/>
                </a:highlight>
                <a:latin typeface="Work Sans"/>
                <a:ea typeface="Work Sans"/>
                <a:cs typeface="Work Sans"/>
                <a:sym typeface="Work Sans"/>
              </a:rPr>
              <a:t>Organization</a:t>
            </a:r>
            <a:r>
              <a:rPr lang="en-US" sz="1600" dirty="0">
                <a:latin typeface="Work Sans"/>
                <a:ea typeface="Work Sans"/>
                <a:cs typeface="Work Sans"/>
                <a:sym typeface="Work Sans"/>
              </a:rPr>
              <a:t> could see a return on investment (ROI) from the National DPP lifestyle change program within </a:t>
            </a:r>
            <a:r>
              <a:rPr lang="en-US" sz="1600" dirty="0">
                <a:highlight>
                  <a:srgbClr val="00FFFF"/>
                </a:highlight>
                <a:latin typeface="Work Sans"/>
                <a:ea typeface="Work Sans"/>
                <a:cs typeface="Work Sans"/>
                <a:sym typeface="Work Sans"/>
              </a:rPr>
              <a:t>5 years </a:t>
            </a:r>
            <a:r>
              <a:rPr lang="en-US" sz="1600" dirty="0">
                <a:latin typeface="Work Sans"/>
                <a:ea typeface="Work Sans"/>
                <a:cs typeface="Work Sans"/>
                <a:sym typeface="Work Sans"/>
              </a:rPr>
              <a:t>of implementation. </a:t>
            </a:r>
            <a:endParaRPr lang="en-US" dirty="0"/>
          </a:p>
        </p:txBody>
      </p:sp>
      <p:sp>
        <p:nvSpPr>
          <p:cNvPr id="26" name="Slide Number Placeholder 25">
            <a:extLst>
              <a:ext uri="{FF2B5EF4-FFF2-40B4-BE49-F238E27FC236}">
                <a16:creationId xmlns:a16="http://schemas.microsoft.com/office/drawing/2014/main" id="{CD98550C-A2DA-0A88-37F9-FC30C77D01B5}"/>
              </a:ext>
            </a:extLst>
          </p:cNvPr>
          <p:cNvSpPr>
            <a:spLocks noGrp="1"/>
          </p:cNvSpPr>
          <p:nvPr>
            <p:ph type="sldNum" sz="quarter" idx="12"/>
          </p:nvPr>
        </p:nvSpPr>
        <p:spPr/>
        <p:txBody>
          <a:bodyPr/>
          <a:lstStyle/>
          <a:p>
            <a:fld id="{90697F67-DBC2-5647-A4F3-F8F988D5EBAA}" type="slidenum">
              <a:rPr lang="en-US" smtClean="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7"/>
          <p:cNvSpPr txBox="1">
            <a:spLocks noGrp="1"/>
          </p:cNvSpPr>
          <p:nvPr>
            <p:ph type="title"/>
          </p:nvPr>
        </p:nvSpPr>
        <p:spPr>
          <a:xfrm>
            <a:off x="2554288" y="3050732"/>
            <a:ext cx="7083552" cy="9319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Domine"/>
              <a:buNone/>
            </a:pPr>
            <a:r>
              <a:rPr lang="en-US">
                <a:latin typeface="Domine"/>
                <a:ea typeface="Domine"/>
                <a:cs typeface="Domine"/>
                <a:sym typeface="Domine"/>
              </a:rPr>
              <a:t>DIABETES AND OUR WORKFORCE</a:t>
            </a:r>
            <a:endParaRPr/>
          </a:p>
        </p:txBody>
      </p:sp>
      <p:sp>
        <p:nvSpPr>
          <p:cNvPr id="2" name="Slide Number Placeholder 1">
            <a:extLst>
              <a:ext uri="{FF2B5EF4-FFF2-40B4-BE49-F238E27FC236}">
                <a16:creationId xmlns:a16="http://schemas.microsoft.com/office/drawing/2014/main" id="{0C044103-5B2B-CA6A-D4F5-1702A5A1D25C}"/>
              </a:ext>
            </a:extLst>
          </p:cNvPr>
          <p:cNvSpPr>
            <a:spLocks noGrp="1"/>
          </p:cNvSpPr>
          <p:nvPr>
            <p:ph type="sldNum" sz="quarter" idx="4"/>
          </p:nvPr>
        </p:nvSpPr>
        <p:spPr/>
        <p:txBody>
          <a:bodyPr/>
          <a:lstStyle/>
          <a:p>
            <a:fld id="{90697F67-DBC2-5647-A4F3-F8F988D5EBAA}"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B3A776-830D-64B1-87BB-6A50D0BA271A}"/>
              </a:ext>
            </a:extLst>
          </p:cNvPr>
          <p:cNvSpPr>
            <a:spLocks noGrp="1"/>
          </p:cNvSpPr>
          <p:nvPr>
            <p:ph type="sldNum" sz="quarter" idx="4"/>
          </p:nvPr>
        </p:nvSpPr>
        <p:spPr/>
        <p:txBody>
          <a:bodyPr/>
          <a:lstStyle/>
          <a:p>
            <a:fld id="{90697F67-DBC2-5647-A4F3-F8F988D5EBAA}" type="slidenum">
              <a:rPr lang="en-US" smtClean="0"/>
              <a:pPr/>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14" name="Text Placeholder 13">
            <a:extLst>
              <a:ext uri="{FF2B5EF4-FFF2-40B4-BE49-F238E27FC236}">
                <a16:creationId xmlns:a16="http://schemas.microsoft.com/office/drawing/2014/main" id="{C1509F6E-B91D-FDBF-1F5D-E2893B483272}"/>
              </a:ext>
            </a:extLst>
          </p:cNvPr>
          <p:cNvSpPr>
            <a:spLocks noGrp="1"/>
          </p:cNvSpPr>
          <p:nvPr>
            <p:ph type="body" sz="quarter" idx="10"/>
          </p:nvPr>
        </p:nvSpPr>
        <p:spPr>
          <a:xfrm>
            <a:off x="841375" y="1993900"/>
            <a:ext cx="9445625" cy="2028825"/>
          </a:xfrm>
        </p:spPr>
        <p:txBody>
          <a:bodyPr/>
          <a:lstStyle/>
          <a:p>
            <a:r>
              <a:rPr lang="en-US" dirty="0">
                <a:sym typeface="Work Sans"/>
              </a:rPr>
              <a:t>At </a:t>
            </a:r>
            <a:r>
              <a:rPr lang="en-US" dirty="0">
                <a:highlight>
                  <a:srgbClr val="FFFF00"/>
                </a:highlight>
                <a:sym typeface="Work Sans"/>
              </a:rPr>
              <a:t>organization</a:t>
            </a:r>
            <a:r>
              <a:rPr lang="en-US" dirty="0">
                <a:sym typeface="Work Sans"/>
              </a:rPr>
              <a:t>, we estimate that </a:t>
            </a:r>
            <a:r>
              <a:rPr lang="en-US" dirty="0">
                <a:highlight>
                  <a:srgbClr val="FFFF00"/>
                </a:highlight>
                <a:sym typeface="Work Sans"/>
              </a:rPr>
              <a:t>X</a:t>
            </a:r>
            <a:r>
              <a:rPr lang="en-US" dirty="0">
                <a:sym typeface="Work Sans"/>
              </a:rPr>
              <a:t> of our employees have type 2 diabetes. Even more employees are likely to develop type 2 diabetes if action isn’t taken.</a:t>
            </a:r>
          </a:p>
        </p:txBody>
      </p:sp>
      <p:sp>
        <p:nvSpPr>
          <p:cNvPr id="2" name="Slide Number Placeholder 1">
            <a:extLst>
              <a:ext uri="{FF2B5EF4-FFF2-40B4-BE49-F238E27FC236}">
                <a16:creationId xmlns:a16="http://schemas.microsoft.com/office/drawing/2014/main" id="{587595A1-742A-91CA-2E12-D20A22A47127}"/>
              </a:ext>
            </a:extLst>
          </p:cNvPr>
          <p:cNvSpPr>
            <a:spLocks noGrp="1"/>
          </p:cNvSpPr>
          <p:nvPr>
            <p:ph type="sldNum" sz="quarter" idx="4"/>
          </p:nvPr>
        </p:nvSpPr>
        <p:spPr>
          <a:xfrm>
            <a:off x="10972800" y="6492240"/>
            <a:ext cx="1129336" cy="365125"/>
          </a:xfrm>
        </p:spPr>
        <p:txBody>
          <a:bodyPr/>
          <a:lstStyle/>
          <a:p>
            <a:fld id="{90697F67-DBC2-5647-A4F3-F8F988D5EBAA}" type="slidenum">
              <a:rPr lang="en-US" smtClean="0"/>
              <a:pPr/>
              <a:t>9</a:t>
            </a:fld>
            <a:endParaRPr lang="en-US" dirty="0"/>
          </a:p>
        </p:txBody>
      </p:sp>
    </p:spTree>
  </p:cSld>
  <p:clrMapOvr>
    <a:masterClrMapping/>
  </p:clrMapOvr>
</p:sld>
</file>

<file path=ppt/theme/theme1.xml><?xml version="1.0" encoding="utf-8"?>
<a:theme xmlns:a="http://schemas.openxmlformats.org/drawingml/2006/main" name="NACDD-Bar-Standard-Width">
  <a:themeElements>
    <a:clrScheme name="Custom 24">
      <a:dk1>
        <a:srgbClr val="000000"/>
      </a:dk1>
      <a:lt1>
        <a:srgbClr val="FFFFFF"/>
      </a:lt1>
      <a:dk2>
        <a:srgbClr val="0057B8"/>
      </a:dk2>
      <a:lt2>
        <a:srgbClr val="FFB25B"/>
      </a:lt2>
      <a:accent1>
        <a:srgbClr val="00B140"/>
      </a:accent1>
      <a:accent2>
        <a:srgbClr val="D50032"/>
      </a:accent2>
      <a:accent3>
        <a:srgbClr val="A4D65E"/>
      </a:accent3>
      <a:accent4>
        <a:srgbClr val="165C7D"/>
      </a:accent4>
      <a:accent5>
        <a:srgbClr val="84A4DC"/>
      </a:accent5>
      <a:accent6>
        <a:srgbClr val="7C878E"/>
      </a:accent6>
      <a:hlink>
        <a:srgbClr val="0056B4"/>
      </a:hlink>
      <a:folHlink>
        <a:srgbClr val="0057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A287"/>
        </a:solidFill>
        <a:ln>
          <a:noFill/>
        </a:ln>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60845</TotalTime>
  <Words>3396</Words>
  <Application>Microsoft Macintosh PowerPoint</Application>
  <PresentationFormat>Widescreen</PresentationFormat>
  <Paragraphs>364</Paragraphs>
  <Slides>52</Slides>
  <Notes>51</Notes>
  <HiddenSlides>24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Montserrat Medium</vt:lpstr>
      <vt:lpstr>Domine</vt:lpstr>
      <vt:lpstr>Work Sans</vt:lpstr>
      <vt:lpstr>Work Sans SemiBold</vt:lpstr>
      <vt:lpstr>Calibri</vt:lpstr>
      <vt:lpstr>Wingdings</vt:lpstr>
      <vt:lpstr>Work Sans Medium</vt:lpstr>
      <vt:lpstr>Open Sans</vt:lpstr>
      <vt:lpstr>Aptos</vt:lpstr>
      <vt:lpstr>Arial</vt:lpstr>
      <vt:lpstr>NACDD-Bar-Standard-Width</vt:lpstr>
      <vt:lpstr>PowerPoint Presentation</vt:lpstr>
      <vt:lpstr>PowerPoint Presentation</vt:lpstr>
      <vt:lpstr>PowerPoint Presentation</vt:lpstr>
      <vt:lpstr>PowerPoint Presentation</vt:lpstr>
      <vt:lpstr>PowerPoint Presentation</vt:lpstr>
      <vt:lpstr>PowerPoint Presentation</vt:lpstr>
      <vt:lpstr>DIABETES AND OUR WORKFORCE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Type 2 Diabetes in the Workforce:  Employer Name</dc:title>
  <dc:creator>Lanae Caulfield</dc:creator>
  <cp:lastModifiedBy>Kristen Alford</cp:lastModifiedBy>
  <cp:revision>251</cp:revision>
  <dcterms:created xsi:type="dcterms:W3CDTF">2020-07-16T07:39:34Z</dcterms:created>
  <dcterms:modified xsi:type="dcterms:W3CDTF">2024-07-02T16:28:30Z</dcterms:modified>
</cp:coreProperties>
</file>