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1187" r:id="rId2"/>
    <p:sldId id="2147309526" r:id="rId3"/>
    <p:sldId id="613" r:id="rId4"/>
    <p:sldId id="2147309534" r:id="rId5"/>
    <p:sldId id="1180" r:id="rId6"/>
    <p:sldId id="1188" r:id="rId7"/>
    <p:sldId id="1167" r:id="rId8"/>
    <p:sldId id="1151" r:id="rId9"/>
    <p:sldId id="620" r:id="rId10"/>
    <p:sldId id="1152" r:id="rId11"/>
    <p:sldId id="648" r:id="rId12"/>
    <p:sldId id="1171" r:id="rId13"/>
    <p:sldId id="1153" r:id="rId14"/>
    <p:sldId id="1160" r:id="rId15"/>
    <p:sldId id="2147309527" r:id="rId16"/>
    <p:sldId id="625" r:id="rId17"/>
    <p:sldId id="1156" r:id="rId18"/>
    <p:sldId id="628" r:id="rId19"/>
    <p:sldId id="296" r:id="rId20"/>
    <p:sldId id="2147309531" r:id="rId21"/>
    <p:sldId id="4647" r:id="rId22"/>
    <p:sldId id="663" r:id="rId23"/>
    <p:sldId id="1149" r:id="rId24"/>
    <p:sldId id="2147309528" r:id="rId25"/>
    <p:sldId id="2147309525" r:id="rId26"/>
    <p:sldId id="272" r:id="rId27"/>
    <p:sldId id="1174" r:id="rId28"/>
    <p:sldId id="1173" r:id="rId29"/>
    <p:sldId id="1157" r:id="rId30"/>
    <p:sldId id="1147" r:id="rId31"/>
    <p:sldId id="2147309529" r:id="rId32"/>
    <p:sldId id="2147309532" r:id="rId33"/>
    <p:sldId id="630" r:id="rId34"/>
    <p:sldId id="1185" r:id="rId35"/>
    <p:sldId id="1182" r:id="rId36"/>
    <p:sldId id="1183" r:id="rId37"/>
    <p:sldId id="265" r:id="rId38"/>
    <p:sldId id="2147309530" r:id="rId39"/>
    <p:sldId id="2147309522" r:id="rId40"/>
    <p:sldId id="1177" r:id="rId41"/>
    <p:sldId id="641" r:id="rId42"/>
    <p:sldId id="11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47D726-B477-4B79-8EB8-52B2E5ADEA69}">
          <p14:sldIdLst>
            <p14:sldId id="1187"/>
            <p14:sldId id="2147309526"/>
          </p14:sldIdLst>
        </p14:section>
        <p14:section name="Intro" id="{B7DB0B0C-2C85-486E-9018-C7078230CBDD}">
          <p14:sldIdLst>
            <p14:sldId id="613"/>
            <p14:sldId id="2147309534"/>
            <p14:sldId id="1180"/>
            <p14:sldId id="1188"/>
          </p14:sldIdLst>
        </p14:section>
        <p14:section name="Recognizing the Effects of Diabetes" id="{CA59F2B5-521C-4DDD-AD9B-8EF0E4464CEE}">
          <p14:sldIdLst>
            <p14:sldId id="1167"/>
            <p14:sldId id="1151"/>
            <p14:sldId id="620"/>
            <p14:sldId id="1152"/>
            <p14:sldId id="648"/>
            <p14:sldId id="1171"/>
            <p14:sldId id="1153"/>
            <p14:sldId id="1160"/>
          </p14:sldIdLst>
        </p14:section>
        <p14:section name="The National DPP" id="{F7937559-0515-439B-A410-140C2F3E6BB4}">
          <p14:sldIdLst>
            <p14:sldId id="2147309527"/>
            <p14:sldId id="625"/>
            <p14:sldId id="1156"/>
            <p14:sldId id="628"/>
            <p14:sldId id="296"/>
            <p14:sldId id="2147309531"/>
            <p14:sldId id="4647"/>
            <p14:sldId id="663"/>
            <p14:sldId id="1149"/>
          </p14:sldIdLst>
        </p14:section>
        <p14:section name="Explore Program Options" id="{FB5B0081-33BB-43C6-8097-F0895FE1776E}">
          <p14:sldIdLst>
            <p14:sldId id="2147309528"/>
            <p14:sldId id="2147309525"/>
            <p14:sldId id="272"/>
            <p14:sldId id="1174"/>
            <p14:sldId id="1173"/>
            <p14:sldId id="1157"/>
            <p14:sldId id="1147"/>
          </p14:sldIdLst>
        </p14:section>
        <p14:section name="Program Participation" id="{2FBB0699-B72D-4008-BCCD-BFE0E3138B09}">
          <p14:sldIdLst>
            <p14:sldId id="2147309529"/>
            <p14:sldId id="2147309532"/>
            <p14:sldId id="630"/>
            <p14:sldId id="1185"/>
            <p14:sldId id="1182"/>
            <p14:sldId id="1183"/>
            <p14:sldId id="265"/>
          </p14:sldIdLst>
        </p14:section>
        <p14:section name="Next Steps" id="{324E4A83-9E08-42F4-8698-9D3E8380A3DC}">
          <p14:sldIdLst>
            <p14:sldId id="2147309530"/>
            <p14:sldId id="2147309522"/>
            <p14:sldId id="1177"/>
            <p14:sldId id="641"/>
            <p14:sldId id="11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 Forburger" initials="AF" lastIdx="4" clrIdx="6">
    <p:extLst>
      <p:ext uri="{19B8F6BF-5375-455C-9EA6-DF929625EA0E}">
        <p15:presenceInfo xmlns:p15="http://schemas.microsoft.com/office/powerpoint/2012/main" userId="fc647eb3e6fc094f" providerId="Windows Live"/>
      </p:ext>
    </p:extLst>
  </p:cmAuthor>
  <p:cmAuthor id="1" name="Jane Myers" initials="JM" lastIdx="16" clrIdx="0">
    <p:extLst>
      <p:ext uri="{19B8F6BF-5375-455C-9EA6-DF929625EA0E}">
        <p15:presenceInfo xmlns:p15="http://schemas.microsoft.com/office/powerpoint/2012/main" userId="S::jmyers@chronicdisease.org::bdb22e31-564e-4a75-8427-c93beed48f7a" providerId="AD"/>
      </p:ext>
    </p:extLst>
  </p:cmAuthor>
  <p:cmAuthor id="8" name="Donna Smith" initials="DS" lastIdx="8" clrIdx="7">
    <p:extLst>
      <p:ext uri="{19B8F6BF-5375-455C-9EA6-DF929625EA0E}">
        <p15:presenceInfo xmlns:p15="http://schemas.microsoft.com/office/powerpoint/2012/main" userId="S::dsmith@ardentlearning.com::6d4243c3-6898-4945-bbbe-383cab09e42f" providerId="AD"/>
      </p:ext>
    </p:extLst>
  </p:cmAuthor>
  <p:cmAuthor id="2" name="Sara Hanlon" initials="SH" lastIdx="1" clrIdx="1">
    <p:extLst>
      <p:ext uri="{19B8F6BF-5375-455C-9EA6-DF929625EA0E}">
        <p15:presenceInfo xmlns:p15="http://schemas.microsoft.com/office/powerpoint/2012/main" userId="Sara Hanlon" providerId="None"/>
      </p:ext>
    </p:extLst>
  </p:cmAuthor>
  <p:cmAuthor id="9" name="David Hildreth" initials="DH" lastIdx="34" clrIdx="8">
    <p:extLst>
      <p:ext uri="{19B8F6BF-5375-455C-9EA6-DF929625EA0E}">
        <p15:presenceInfo xmlns:p15="http://schemas.microsoft.com/office/powerpoint/2012/main" userId="S::dhildreth@ardentlearning.com::116691e5-7abc-46f7-b64a-614eb6926f85" providerId="AD"/>
      </p:ext>
    </p:extLst>
  </p:cmAuthor>
  <p:cmAuthor id="3" name="joannacraver@gmail.com" initials="j" lastIdx="3" clrIdx="2">
    <p:extLst>
      <p:ext uri="{19B8F6BF-5375-455C-9EA6-DF929625EA0E}">
        <p15:presenceInfo xmlns:p15="http://schemas.microsoft.com/office/powerpoint/2012/main" userId="84f1da286dd78625" providerId="Windows Live"/>
      </p:ext>
    </p:extLst>
  </p:cmAuthor>
  <p:cmAuthor id="10" name="Berg Martin" initials="BM" lastIdx="46" clrIdx="9">
    <p:extLst>
      <p:ext uri="{19B8F6BF-5375-455C-9EA6-DF929625EA0E}">
        <p15:presenceInfo xmlns:p15="http://schemas.microsoft.com/office/powerpoint/2012/main" userId="2ee3f4b86b825976" providerId="Windows Live"/>
      </p:ext>
    </p:extLst>
  </p:cmAuthor>
  <p:cmAuthor id="4" name="Kristen McCormack" initials="KM" lastIdx="121" clrIdx="3">
    <p:extLst>
      <p:ext uri="{19B8F6BF-5375-455C-9EA6-DF929625EA0E}">
        <p15:presenceInfo xmlns:p15="http://schemas.microsoft.com/office/powerpoint/2012/main" userId="S::kmccormack@ardentlearning.com::6d3506a5-49a1-486e-b1c6-4bbfaddfc1cc" providerId="AD"/>
      </p:ext>
    </p:extLst>
  </p:cmAuthor>
  <p:cmAuthor id="5" name="Kristen Alford" initials="KA" lastIdx="95" clrIdx="4">
    <p:extLst>
      <p:ext uri="{19B8F6BF-5375-455C-9EA6-DF929625EA0E}">
        <p15:presenceInfo xmlns:p15="http://schemas.microsoft.com/office/powerpoint/2012/main" userId="Kristen Alford" providerId="None"/>
      </p:ext>
    </p:extLst>
  </p:cmAuthor>
  <p:cmAuthor id="6" name="Sara Hanlon" initials="SH [2]" lastIdx="14" clrIdx="5">
    <p:extLst>
      <p:ext uri="{19B8F6BF-5375-455C-9EA6-DF929625EA0E}">
        <p15:presenceInfo xmlns:p15="http://schemas.microsoft.com/office/powerpoint/2012/main" userId="S::Sara@empoweroutcomes.com::7fba9bc3-f1b8-4c55-97f7-5b3789c056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CBA"/>
    <a:srgbClr val="002855"/>
    <a:srgbClr val="F2FAFE"/>
    <a:srgbClr val="F3F5F9"/>
    <a:srgbClr val="F77955"/>
    <a:srgbClr val="76A4C0"/>
    <a:srgbClr val="6FA287"/>
    <a:srgbClr val="E8F9F2"/>
    <a:srgbClr val="F2F8FF"/>
    <a:srgbClr val="EFF8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6" autoAdjust="0"/>
    <p:restoredTop sz="80000" autoAdjust="0"/>
  </p:normalViewPr>
  <p:slideViewPr>
    <p:cSldViewPr snapToGrid="0" snapToObjects="1">
      <p:cViewPr varScale="1">
        <p:scale>
          <a:sx n="97" d="100"/>
          <a:sy n="97" d="100"/>
        </p:scale>
        <p:origin x="1688" y="1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A37E6-621F-CF46-BD36-256C2CEF153F}" type="datetimeFigureOut">
              <a:rPr lang="en-US" smtClean="0"/>
              <a:t>6/12/24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2F718-8473-3049-A546-2A772DD835AA}" type="slidenum">
              <a:rPr lang="en-US" smtClean="0"/>
              <a:t>‹#›</a:t>
            </a:fld>
            <a:endParaRPr lang="en-US" dirty="0"/>
          </a:p>
        </p:txBody>
      </p:sp>
    </p:spTree>
    <p:extLst>
      <p:ext uri="{BB962C8B-B14F-4D97-AF65-F5344CB8AC3E}">
        <p14:creationId xmlns:p14="http://schemas.microsoft.com/office/powerpoint/2010/main" val="152003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diabetes/prevention/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haveprediabetes.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overagetoolkit.org/participating-payer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nationaldppcsc.cdc.gov/s/article/Promotional-Materials-for-Employers-and-Insurer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spreventiveservicestaskforce.org/Page/Name/uspstf-a-and-b-recommendat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ihaveprediabetes.org/take-the-risk-tes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1</a:t>
            </a:fld>
            <a:endParaRPr lang="en-US" dirty="0"/>
          </a:p>
        </p:txBody>
      </p:sp>
    </p:spTree>
    <p:extLst>
      <p:ext uri="{BB962C8B-B14F-4D97-AF65-F5344CB8AC3E}">
        <p14:creationId xmlns:p14="http://schemas.microsoft.com/office/powerpoint/2010/main" val="161123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latin typeface="Work Sans" pitchFamily="2" charset="77"/>
              </a:rPr>
              <a:t>Speaker Notes: </a:t>
            </a:r>
            <a:r>
              <a:rPr lang="en-US" i="0" dirty="0">
                <a:latin typeface="Work Sans" pitchFamily="2" charset="77"/>
              </a:rPr>
              <a:t>The American Diabetes Association estimates that diagnosed diabetes cost the United States $412.9 billion in 2022. Of that total, $306.6 billion of is attributed to direct medical costs. The other $106.3 billion is attributed to indirect costs, like increased absence from work, reduced productivity while at work, and inability to work due to diabetes-related disability. </a:t>
            </a:r>
          </a:p>
          <a:p>
            <a:endParaRPr lang="en-US" i="0" dirty="0">
              <a:latin typeface="Work Sans" pitchFamily="2" charset="77"/>
            </a:endParaRPr>
          </a:p>
          <a:p>
            <a:r>
              <a:rPr lang="en-US" i="0" dirty="0">
                <a:latin typeface="Work Sans" pitchFamily="2" charset="77"/>
              </a:rPr>
              <a:t>People with diabetes spend about 2.6 times more on medical expenses than people without diabetes.</a:t>
            </a:r>
          </a:p>
          <a:p>
            <a:endParaRPr lang="en-US" i="0" dirty="0">
              <a:latin typeface="Work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u="sng" dirty="0">
                <a:solidFill>
                  <a:srgbClr val="FF0000"/>
                </a:solidFill>
                <a:latin typeface="Work Sans" pitchFamily="2" charset="77"/>
              </a:rPr>
              <a:t>Discussion Questions</a:t>
            </a:r>
            <a:r>
              <a:rPr lang="en-US" i="0" dirty="0">
                <a:solidFill>
                  <a:srgbClr val="FF0000"/>
                </a:solidFill>
                <a:latin typeface="Work Sans" pitchFamily="2" charset="77"/>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solidFill>
                  <a:srgbClr val="FF0000"/>
                </a:solidFill>
                <a:latin typeface="Work Sans" pitchFamily="2" charset="77"/>
              </a:rPr>
              <a:t>Have you seen this level of cost increase for medical expenses in your employees diagnosed with diabetes?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solidFill>
                  <a:srgbClr val="FF0000"/>
                </a:solidFill>
                <a:latin typeface="Work Sans" pitchFamily="2" charset="77"/>
              </a:rPr>
              <a:t>Do you have the data you need to identify these costs?</a:t>
            </a:r>
          </a:p>
          <a:p>
            <a:endParaRPr lang="en-US" i="0" dirty="0">
              <a:latin typeface="Work Sans" pitchFamily="2" charset="77"/>
            </a:endParaRPr>
          </a:p>
          <a:p>
            <a:r>
              <a:rPr lang="en-US" i="0" dirty="0">
                <a:latin typeface="Work Sans" pitchFamily="2" charset="77"/>
              </a:rPr>
              <a:t>Considering the high financial cost of diabetes, it’s understandable that so many people are working to prevent the onset of type 2 diabetes.</a:t>
            </a:r>
          </a:p>
          <a:p>
            <a:endParaRPr lang="en-US" i="0" dirty="0">
              <a:latin typeface="Work Sans" pitchFamily="2" charset="77"/>
            </a:endParaRPr>
          </a:p>
          <a:p>
            <a:r>
              <a:rPr lang="en-US" i="1" dirty="0">
                <a:latin typeface="Work Sans" pitchFamily="2" charset="77"/>
              </a:rPr>
              <a:t>Source: </a:t>
            </a:r>
            <a:r>
              <a:rPr lang="en-US" sz="1200" i="0" u="sng" dirty="0">
                <a:latin typeface="Work Sans" pitchFamily="2" charset="77"/>
              </a:rPr>
              <a:t>https://</a:t>
            </a:r>
            <a:r>
              <a:rPr lang="en-US" sz="1200" i="0" u="sng" dirty="0" err="1">
                <a:latin typeface="Work Sans" pitchFamily="2" charset="77"/>
              </a:rPr>
              <a:t>diabetesjournals.org</a:t>
            </a:r>
            <a:r>
              <a:rPr lang="en-US" sz="1200" i="0" u="sng" dirty="0">
                <a:latin typeface="Work Sans" pitchFamily="2" charset="77"/>
              </a:rPr>
              <a:t>/care/article/47/1/26/153797/Economic-Costs-of-Diabetes-in-the-U-S-in-2022</a:t>
            </a:r>
            <a:br>
              <a:rPr lang="fr-FR" sz="1200" i="0" u="sng" dirty="0">
                <a:solidFill>
                  <a:srgbClr val="0000FF"/>
                </a:solidFill>
                <a:effectLst/>
                <a:latin typeface="Work Sans" pitchFamily="2" charset="77"/>
                <a:ea typeface="Calibri" panose="020F0502020204030204" pitchFamily="34" charset="0"/>
              </a:rPr>
            </a:br>
            <a:endParaRPr lang="en-US" sz="1200" i="0" u="sng" dirty="0">
              <a:latin typeface="Work Sans" pitchFamily="2" charset="77"/>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10</a:t>
            </a:fld>
            <a:endParaRPr lang="en-US" dirty="0"/>
          </a:p>
        </p:txBody>
      </p:sp>
    </p:spTree>
    <p:extLst>
      <p:ext uri="{BB962C8B-B14F-4D97-AF65-F5344CB8AC3E}">
        <p14:creationId xmlns:p14="http://schemas.microsoft.com/office/powerpoint/2010/main" val="2493539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latin typeface="Work Sans" pitchFamily="2" charset="77"/>
              </a:rPr>
              <a:t>Speaker Notes: </a:t>
            </a:r>
            <a:r>
              <a:rPr lang="en-US" i="0" dirty="0">
                <a:latin typeface="Work Sans" pitchFamily="2" charset="77"/>
              </a:rPr>
              <a:t>From 2017 to 2022, the direct medical cost of diabetes increased by 7%, after adjusting for inflation.</a:t>
            </a:r>
          </a:p>
          <a:p>
            <a:endParaRPr lang="en-US" i="0" dirty="0">
              <a:latin typeface="Work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Work Sans" pitchFamily="2" charset="77"/>
              </a:rPr>
              <a:t>National healthcare costs attributable to diabetes have increased by $80 billion in the past 10 years—from $227 billion in 2012 to $307 billion in 2022. </a:t>
            </a:r>
            <a:r>
              <a:rPr lang="en-US" sz="1200" dirty="0">
                <a:latin typeface="Work Sans" pitchFamily="2" charset="77"/>
              </a:rPr>
              <a:t>What kind of increases will we see by 2029 if we don’t focus enough on prevention?</a:t>
            </a:r>
          </a:p>
          <a:p>
            <a:endParaRPr lang="en-US" i="0" dirty="0">
              <a:latin typeface="Work Sans" pitchFamily="2" charset="77"/>
            </a:endParaRPr>
          </a:p>
          <a:p>
            <a:r>
              <a:rPr lang="en-US" i="1" dirty="0">
                <a:latin typeface="Work Sans" pitchFamily="2" charset="77"/>
              </a:rPr>
              <a:t>Source: </a:t>
            </a:r>
            <a:r>
              <a:rPr lang="en-US" u="sng" dirty="0">
                <a:latin typeface="Work Sans" pitchFamily="2" charset="77"/>
              </a:rPr>
              <a:t>https://</a:t>
            </a:r>
            <a:r>
              <a:rPr lang="en-US" u="sng" dirty="0" err="1">
                <a:latin typeface="Work Sans" pitchFamily="2" charset="77"/>
              </a:rPr>
              <a:t>diabetes.org</a:t>
            </a:r>
            <a:r>
              <a:rPr lang="en-US" u="sng" dirty="0">
                <a:latin typeface="Work Sans" pitchFamily="2" charset="77"/>
              </a:rPr>
              <a:t>/newsroom/press-releases/new-american-diabetes-association-report-finds-annual-costs-diabetes-be</a:t>
            </a:r>
          </a:p>
        </p:txBody>
      </p:sp>
      <p:sp>
        <p:nvSpPr>
          <p:cNvPr id="4" name="Slide Number Placeholder 3"/>
          <p:cNvSpPr>
            <a:spLocks noGrp="1"/>
          </p:cNvSpPr>
          <p:nvPr>
            <p:ph type="sldNum" sz="quarter" idx="5"/>
          </p:nvPr>
        </p:nvSpPr>
        <p:spPr/>
        <p:txBody>
          <a:bodyPr/>
          <a:lstStyle/>
          <a:p>
            <a:fld id="{2A52F718-8473-3049-A546-2A772DD835AA}" type="slidenum">
              <a:rPr lang="en-US" smtClean="0"/>
              <a:t>11</a:t>
            </a:fld>
            <a:endParaRPr lang="en-US" dirty="0"/>
          </a:p>
        </p:txBody>
      </p:sp>
    </p:spTree>
    <p:extLst>
      <p:ext uri="{BB962C8B-B14F-4D97-AF65-F5344CB8AC3E}">
        <p14:creationId xmlns:p14="http://schemas.microsoft.com/office/powerpoint/2010/main" val="424266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dirty="0">
                <a:latin typeface="Work Sans" pitchFamily="2" charset="77"/>
              </a:rPr>
              <a:t>Speaker Notes: </a:t>
            </a:r>
            <a:r>
              <a:rPr lang="en-US" sz="1200" i="0" dirty="0">
                <a:latin typeface="Work Sans" pitchFamily="2" charset="77"/>
              </a:rPr>
              <a:t>You likely have a pretty good understanding of how prevalent diabetes is within your workforce and understand what a driver of cost this can be. </a:t>
            </a:r>
            <a:r>
              <a:rPr lang="en-US" sz="1200" dirty="0">
                <a:effectLst/>
                <a:latin typeface="Work Sans" pitchFamily="2" charset="77"/>
                <a:ea typeface="Calibri" panose="020F0502020204030204" pitchFamily="34" charset="0"/>
              </a:rPr>
              <a:t>You also probably understand</a:t>
            </a:r>
            <a:r>
              <a:rPr lang="en-US" sz="1200" spc="-15" dirty="0">
                <a:effectLst/>
                <a:latin typeface="Work Sans" pitchFamily="2" charset="77"/>
                <a:ea typeface="Calibri" panose="020F0502020204030204" pitchFamily="34" charset="0"/>
              </a:rPr>
              <a:t> that diabetes can </a:t>
            </a:r>
            <a:r>
              <a:rPr lang="en-US" sz="1200" dirty="0">
                <a:effectLst/>
                <a:latin typeface="Work Sans" pitchFamily="2" charset="77"/>
                <a:ea typeface="Calibri" panose="020F0502020204030204" pitchFamily="34" charset="0"/>
              </a:rPr>
              <a:t>drive up your organization’s healthcare costs. What you may not know is how many people have </a:t>
            </a:r>
            <a:r>
              <a:rPr lang="en-US" sz="1200" i="1" dirty="0">
                <a:effectLst/>
                <a:latin typeface="Work Sans" pitchFamily="2" charset="77"/>
                <a:ea typeface="Calibri" panose="020F0502020204030204" pitchFamily="34" charset="0"/>
              </a:rPr>
              <a:t>prediabetes</a:t>
            </a:r>
            <a:r>
              <a:rPr lang="en-US" sz="1200" dirty="0">
                <a:effectLst/>
                <a:latin typeface="Work Sans" pitchFamily="2" charset="77"/>
                <a:ea typeface="Calibri" panose="020F0502020204030204" pitchFamily="34" charset="0"/>
              </a:rPr>
              <a:t>.</a:t>
            </a:r>
            <a:r>
              <a:rPr lang="en-US" sz="1200" dirty="0">
                <a:effectLst/>
                <a:latin typeface="Work Sans" pitchFamily="2" charset="77"/>
              </a:rPr>
              <a:t> </a:t>
            </a:r>
            <a:endParaRPr lang="en-US" sz="1200" i="0" dirty="0">
              <a:latin typeface="Work Sans" pitchFamily="2" charset="77"/>
            </a:endParaRPr>
          </a:p>
          <a:p>
            <a:endParaRPr lang="en-US" sz="1200" i="1" dirty="0">
              <a:latin typeface="Work Sans" pitchFamily="2" charset="77"/>
            </a:endParaRPr>
          </a:p>
          <a:p>
            <a:r>
              <a:rPr lang="en-US" sz="1200" i="0" dirty="0">
                <a:latin typeface="Work Sans" pitchFamily="2" charset="77"/>
              </a:rPr>
              <a:t>In early 2020, CDC released new data that show that 38.4 million Americans have diabetes, and another 97.6 million Americans have prediabetes. </a:t>
            </a:r>
          </a:p>
          <a:p>
            <a:endParaRPr lang="en-US" sz="1200" i="0" dirty="0">
              <a:effectLst/>
              <a:latin typeface="Work Sans" pitchFamily="2" charset="77"/>
              <a:ea typeface="Calibri" panose="020F0502020204030204" pitchFamily="34" charset="0"/>
            </a:endParaRPr>
          </a:p>
          <a:p>
            <a:r>
              <a:rPr lang="en-US" sz="1200" dirty="0">
                <a:effectLst/>
                <a:latin typeface="Work Sans" pitchFamily="2" charset="77"/>
                <a:ea typeface="Calibri" panose="020F0502020204030204" pitchFamily="34" charset="0"/>
              </a:rPr>
              <a:t>CDC</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working</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reverse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epidemic</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by</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helping</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identify</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people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with prediabetes,</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type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2</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complications,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improve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 health of all people with diabetes.</a:t>
            </a:r>
          </a:p>
          <a:p>
            <a:endParaRPr lang="en-US" sz="1200" dirty="0">
              <a:effectLst/>
              <a:latin typeface="Work Sans" pitchFamily="2" charset="77"/>
              <a:ea typeface="Calibri" panose="020F0502020204030204" pitchFamily="34" charset="0"/>
            </a:endParaRPr>
          </a:p>
          <a:p>
            <a:r>
              <a:rPr lang="en-US" sz="1200" dirty="0">
                <a:effectLst/>
                <a:latin typeface="Work Sans" pitchFamily="2" charset="77"/>
                <a:ea typeface="Calibri" panose="020F0502020204030204" pitchFamily="34" charset="0"/>
              </a:rPr>
              <a:t>As part of their efforts, the </a:t>
            </a:r>
            <a:r>
              <a:rPr lang="en-US" sz="1200" u="none" strike="noStrike" dirty="0">
                <a:effectLst/>
                <a:latin typeface="Work Sans" pitchFamily="2" charset="77"/>
                <a:ea typeface="Calibri" panose="020F0502020204030204" pitchFamily="34" charset="0"/>
                <a:hlinkClick r:id="rId3"/>
              </a:rPr>
              <a:t>National Diabetes Prevention Program</a:t>
            </a:r>
            <a:r>
              <a:rPr lang="en-US" sz="1200" dirty="0">
                <a:effectLst/>
                <a:latin typeface="Work Sans" pitchFamily="2" charset="77"/>
                <a:ea typeface="Calibri" panose="020F0502020204030204" pitchFamily="34" charset="0"/>
              </a:rPr>
              <a:t> (National DPP) provides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framework</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type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2</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prevention</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efforts</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United</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States. Through the National DPP’s evidence-based, affordable lifestyle change program, adults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with</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prediabetes</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learn</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make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healthy</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that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cut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their</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risk</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type 2 diabetes by as much as 58% (71% for those over 60).</a:t>
            </a:r>
          </a:p>
          <a:p>
            <a:endParaRPr lang="en-US" sz="1200" dirty="0">
              <a:effectLst/>
              <a:latin typeface="Work Sans" pitchFamily="2" charset="77"/>
              <a:ea typeface="Calibri" panose="020F0502020204030204" pitchFamily="34" charset="0"/>
            </a:endParaRPr>
          </a:p>
          <a:p>
            <a:r>
              <a:rPr lang="en-US" sz="1200" dirty="0">
                <a:effectLst/>
                <a:latin typeface="Work Sans" pitchFamily="2" charset="77"/>
                <a:ea typeface="Calibri" panose="020F0502020204030204" pitchFamily="34" charset="0"/>
              </a:rPr>
              <a:t>More</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than</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1,500</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CDC-recognized</a:t>
            </a:r>
            <a:r>
              <a:rPr lang="en-US" sz="1200" spc="-6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organizations</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offer</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National</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DPP</a:t>
            </a:r>
            <a:r>
              <a:rPr lang="en-US" sz="1200" spc="-3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lifestyle </a:t>
            </a:r>
            <a:r>
              <a:rPr lang="en-US" sz="1200" dirty="0">
                <a:effectLst/>
                <a:latin typeface="Work Sans" pitchFamily="2" charset="77"/>
                <a:ea typeface="Calibri" panose="020F0502020204030204" pitchFamily="34" charset="0"/>
              </a:rPr>
              <a:t>change program, and more than 400,000 eligible people have participated. About</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40</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commercial</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health</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plans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provide</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some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coverage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 and Medicare began reimbursing for CDC-recognized in-person programs in 2018.</a:t>
            </a:r>
          </a:p>
          <a:p>
            <a:endParaRPr lang="en-US" i="1" dirty="0"/>
          </a:p>
        </p:txBody>
      </p:sp>
      <p:sp>
        <p:nvSpPr>
          <p:cNvPr id="4" name="Slide Number Placeholder 3"/>
          <p:cNvSpPr>
            <a:spLocks noGrp="1"/>
          </p:cNvSpPr>
          <p:nvPr>
            <p:ph type="sldNum" sz="quarter" idx="5"/>
          </p:nvPr>
        </p:nvSpPr>
        <p:spPr/>
        <p:txBody>
          <a:bodyPr/>
          <a:lstStyle/>
          <a:p>
            <a:fld id="{2A52F718-8473-3049-A546-2A772DD835AA}" type="slidenum">
              <a:rPr lang="en-US" smtClean="0"/>
              <a:t>12</a:t>
            </a:fld>
            <a:endParaRPr lang="en-US" dirty="0"/>
          </a:p>
        </p:txBody>
      </p:sp>
    </p:spTree>
    <p:extLst>
      <p:ext uri="{BB962C8B-B14F-4D97-AF65-F5344CB8AC3E}">
        <p14:creationId xmlns:p14="http://schemas.microsoft.com/office/powerpoint/2010/main" val="399353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latin typeface="Work Sans" pitchFamily="2" charset="77"/>
              </a:rPr>
              <a:t>Speaker Notes: </a:t>
            </a:r>
            <a:r>
              <a:rPr lang="en-US" sz="1200" b="0" i="0" kern="1200" dirty="0">
                <a:solidFill>
                  <a:schemeClr val="tx1"/>
                </a:solidFill>
                <a:effectLst/>
                <a:latin typeface="Work Sans" pitchFamily="2" charset="77"/>
                <a:ea typeface="+mn-ea"/>
                <a:cs typeface="+mn-cs"/>
              </a:rPr>
              <a:t>Prediabetes is a serious health condition where blood sugar levels are higher than normal, but not high enough to be diagnosed as type 2 diabetes. 97.6 million U.S. adults—more than 1 in 3—have prediabetes. Of those with prediabetes, more than 80% don’t know they have it.</a:t>
            </a:r>
          </a:p>
          <a:p>
            <a:endParaRPr lang="en-US" sz="1200" b="0" i="0" kern="1200" dirty="0">
              <a:solidFill>
                <a:schemeClr val="tx1"/>
              </a:solidFill>
              <a:effectLst/>
              <a:latin typeface="Work Sans" pitchFamily="2" charset="77"/>
              <a:ea typeface="+mn-ea"/>
              <a:cs typeface="+mn-cs"/>
            </a:endParaRPr>
          </a:p>
          <a:p>
            <a:r>
              <a:rPr lang="en-US" sz="1200" b="0" i="1" kern="1200" dirty="0">
                <a:solidFill>
                  <a:schemeClr val="tx1"/>
                </a:solidFill>
                <a:effectLst/>
                <a:latin typeface="Work Sans" pitchFamily="2" charset="77"/>
                <a:ea typeface="+mn-ea"/>
                <a:cs typeface="+mn-cs"/>
              </a:rPr>
              <a:t>Source: </a:t>
            </a:r>
            <a:r>
              <a:rPr lang="en-US" sz="1200" b="0" i="0" u="sng" kern="1200" dirty="0">
                <a:solidFill>
                  <a:schemeClr val="tx1"/>
                </a:solidFill>
                <a:effectLst/>
                <a:latin typeface="Work Sans" pitchFamily="2" charset="77"/>
                <a:ea typeface="+mn-ea"/>
                <a:cs typeface="+mn-cs"/>
              </a:rPr>
              <a:t>https://</a:t>
            </a:r>
            <a:r>
              <a:rPr lang="en-US" sz="1200" b="0" i="0" u="sng" kern="1200" dirty="0" err="1">
                <a:solidFill>
                  <a:schemeClr val="tx1"/>
                </a:solidFill>
                <a:effectLst/>
                <a:latin typeface="Work Sans" pitchFamily="2" charset="77"/>
                <a:ea typeface="+mn-ea"/>
                <a:cs typeface="+mn-cs"/>
              </a:rPr>
              <a:t>www.cdc.gov</a:t>
            </a:r>
            <a:r>
              <a:rPr lang="en-US" sz="1200" b="0" i="0" u="sng" kern="1200" dirty="0">
                <a:solidFill>
                  <a:schemeClr val="tx1"/>
                </a:solidFill>
                <a:effectLst/>
                <a:latin typeface="Work Sans" pitchFamily="2" charset="77"/>
                <a:ea typeface="+mn-ea"/>
                <a:cs typeface="+mn-cs"/>
              </a:rPr>
              <a:t>/diabetes/hcp/lifestyle-change-program/</a:t>
            </a:r>
            <a:r>
              <a:rPr lang="en-US" sz="1200" b="0" i="0" u="sng" kern="1200" dirty="0" err="1">
                <a:solidFill>
                  <a:schemeClr val="tx1"/>
                </a:solidFill>
                <a:effectLst/>
                <a:latin typeface="Work Sans" pitchFamily="2" charset="77"/>
                <a:ea typeface="+mn-ea"/>
                <a:cs typeface="+mn-cs"/>
              </a:rPr>
              <a:t>index.html</a:t>
            </a:r>
            <a:endParaRPr lang="en-US" i="0" u="sng"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13</a:t>
            </a:fld>
            <a:endParaRPr lang="en-US" dirty="0"/>
          </a:p>
        </p:txBody>
      </p:sp>
    </p:spTree>
    <p:extLst>
      <p:ext uri="{BB962C8B-B14F-4D97-AF65-F5344CB8AC3E}">
        <p14:creationId xmlns:p14="http://schemas.microsoft.com/office/powerpoint/2010/main" val="14638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66370">
              <a:lnSpc>
                <a:spcPct val="97000"/>
              </a:lnSpc>
              <a:spcBef>
                <a:spcPts val="0"/>
              </a:spcBef>
              <a:spcAft>
                <a:spcPts val="0"/>
              </a:spcAft>
            </a:pPr>
            <a:r>
              <a:rPr lang="en-US" sz="1200" i="1" dirty="0">
                <a:latin typeface="Work Sans" pitchFamily="2" charset="77"/>
              </a:rPr>
              <a:t>Note to Speaker: </a:t>
            </a:r>
            <a:r>
              <a:rPr lang="en-US" sz="1200" dirty="0">
                <a:effectLst/>
                <a:latin typeface="Work Sans" pitchFamily="2" charset="77"/>
                <a:ea typeface="Calibri" panose="020F0502020204030204" pitchFamily="34" charset="0"/>
              </a:rPr>
              <a:t>The current Ad Council campaign video can be launched directly within</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presentation.</a:t>
            </a:r>
            <a:r>
              <a:rPr lang="en-US" sz="1200" spc="-6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sure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have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Internet</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access</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when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presenting. If you don’t, you will need 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remove this slide.</a:t>
            </a:r>
          </a:p>
          <a:p>
            <a:pPr marL="167640" marR="166370">
              <a:lnSpc>
                <a:spcPct val="97000"/>
              </a:lnSpc>
              <a:spcBef>
                <a:spcPts val="0"/>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55"/>
              </a:spcBef>
              <a:spcAft>
                <a:spcPts val="0"/>
              </a:spcAft>
            </a:pPr>
            <a:r>
              <a:rPr lang="en-US" sz="1200" dirty="0">
                <a:effectLst/>
                <a:latin typeface="Work Sans" pitchFamily="2" charset="77"/>
                <a:ea typeface="Calibri" panose="020F0502020204030204" pitchFamily="34" charset="0"/>
              </a:rPr>
              <a:t>S</a:t>
            </a:r>
            <a:r>
              <a:rPr lang="en-US" sz="1200" i="1" dirty="0">
                <a:effectLst/>
                <a:latin typeface="Work Sans" pitchFamily="2" charset="77"/>
                <a:ea typeface="Calibri" panose="020F0502020204030204" pitchFamily="34" charset="0"/>
              </a:rPr>
              <a:t>peaker Notes:</a:t>
            </a:r>
            <a:r>
              <a:rPr lang="en-US" sz="1200" i="1"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There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is no</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cure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once a person has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experienced the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onset.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good</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news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is</a:t>
            </a:r>
            <a:r>
              <a:rPr lang="en-US" sz="1200" spc="-10" dirty="0">
                <a:effectLst/>
                <a:latin typeface="Work Sans" pitchFamily="2" charset="77"/>
                <a:ea typeface="Calibri" panose="020F0502020204030204" pitchFamily="34" charset="0"/>
              </a:rPr>
              <a:t> that </a:t>
            </a:r>
            <a:r>
              <a:rPr lang="en-US" sz="1200" dirty="0">
                <a:effectLst/>
                <a:latin typeface="Work Sans" pitchFamily="2" charset="77"/>
                <a:ea typeface="Calibri" panose="020F0502020204030204" pitchFamily="34" charset="0"/>
              </a:rPr>
              <a:t>we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know</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that</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evidence-based</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interventions</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 or delay the onset of diabetes. If a person has prediabetes, they can make lifestyle changes to prevent or delay type 2 diabetes and other serious health problems.</a:t>
            </a:r>
          </a:p>
          <a:p>
            <a:pPr marL="167640" marR="193675">
              <a:lnSpc>
                <a:spcPct val="97000"/>
              </a:lnSpc>
              <a:spcBef>
                <a:spcPts val="1455"/>
              </a:spcBef>
              <a:spcAft>
                <a:spcPts val="0"/>
              </a:spcAft>
            </a:pPr>
            <a:endParaRPr lang="en-US" sz="1200" dirty="0">
              <a:effectLst/>
              <a:latin typeface="Work Sans" pitchFamily="2" charset="77"/>
              <a:ea typeface="Calibri" panose="020F0502020204030204" pitchFamily="34" charset="0"/>
            </a:endParaRPr>
          </a:p>
          <a:p>
            <a:pPr marL="167640" marR="0">
              <a:lnSpc>
                <a:spcPct val="97000"/>
              </a:lnSpc>
              <a:spcBef>
                <a:spcPts val="1460"/>
              </a:spcBef>
              <a:spcAft>
                <a:spcPts val="0"/>
              </a:spcAft>
            </a:pPr>
            <a:r>
              <a:rPr lang="en-US" sz="1200" dirty="0">
                <a:effectLst/>
                <a:latin typeface="Work Sans" pitchFamily="2" charset="77"/>
                <a:ea typeface="Calibri" panose="020F0502020204030204" pitchFamily="34" charset="0"/>
              </a:rPr>
              <a:t>It may seem overwhelming to think about identifying who in your employee population has prediabetes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or is at risk. But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 Prediabetes Risk Test is an easy self-assessment that</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doesn’t</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take long</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complete—and</a:t>
            </a:r>
            <a:r>
              <a:rPr lang="en-US" sz="1200" spc="-45" dirty="0">
                <a:effectLst/>
                <a:latin typeface="Work Sans" pitchFamily="2" charset="77"/>
                <a:ea typeface="Calibri" panose="020F0502020204030204" pitchFamily="34" charset="0"/>
              </a:rPr>
              <a:t> it </a:t>
            </a:r>
            <a:r>
              <a:rPr lang="en-US" sz="1200" dirty="0">
                <a:effectLst/>
                <a:latin typeface="Work Sans" pitchFamily="2" charset="77"/>
                <a:ea typeface="Calibri" panose="020F0502020204030204" pitchFamily="34" charset="0"/>
              </a:rPr>
              <a:t>provides an</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answer</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right</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away!</a:t>
            </a:r>
          </a:p>
          <a:p>
            <a:pPr marL="167640" marR="0">
              <a:lnSpc>
                <a:spcPct val="97000"/>
              </a:lnSpc>
              <a:spcBef>
                <a:spcPts val="1460"/>
              </a:spcBef>
              <a:spcAft>
                <a:spcPts val="0"/>
              </a:spcAft>
            </a:pPr>
            <a:endParaRPr lang="en-US" sz="1200" dirty="0">
              <a:effectLst/>
              <a:latin typeface="Work Sans" pitchFamily="2" charset="77"/>
              <a:ea typeface="Calibri" panose="020F0502020204030204" pitchFamily="34" charset="0"/>
            </a:endParaRPr>
          </a:p>
          <a:p>
            <a:pPr marL="167640" marR="0">
              <a:lnSpc>
                <a:spcPct val="97000"/>
              </a:lnSpc>
              <a:spcBef>
                <a:spcPts val="1460"/>
              </a:spcBef>
              <a:spcAft>
                <a:spcPts val="0"/>
              </a:spcAft>
            </a:pPr>
            <a:r>
              <a:rPr lang="en-US" sz="1200" dirty="0">
                <a:effectLst/>
                <a:latin typeface="Work Sans" pitchFamily="2" charset="77"/>
                <a:ea typeface="Calibri" panose="020F0502020204030204" pitchFamily="34" charset="0"/>
              </a:rPr>
              <a:t>We’ve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seen employers find</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ways to easily add this short risk test into their existing health risk assessment and screening activities.</a:t>
            </a:r>
          </a:p>
          <a:p>
            <a:endParaRPr lang="en-US" sz="1200" b="0" i="0" kern="1200" dirty="0">
              <a:solidFill>
                <a:schemeClr val="tx1"/>
              </a:solidFill>
              <a:effectLst/>
              <a:latin typeface="Work Sans" pitchFamily="2" charset="77"/>
              <a:ea typeface="+mn-ea"/>
              <a:cs typeface="+mn-cs"/>
            </a:endParaRPr>
          </a:p>
          <a:p>
            <a:r>
              <a:rPr lang="en-US" sz="1200" b="0" i="0" u="sng" kern="1200" dirty="0">
                <a:solidFill>
                  <a:schemeClr val="tx1"/>
                </a:solidFill>
                <a:effectLst/>
                <a:latin typeface="Work Sans" pitchFamily="2" charset="77"/>
                <a:ea typeface="+mn-ea"/>
                <a:cs typeface="+mn-cs"/>
              </a:rPr>
              <a:t>Discussion Questions</a:t>
            </a:r>
            <a:r>
              <a:rPr lang="en-US" sz="1200" b="0" i="0" kern="1200" dirty="0">
                <a:solidFill>
                  <a:schemeClr val="tx1"/>
                </a:solidFill>
                <a:effectLst/>
                <a:latin typeface="Work Sans" pitchFamily="2" charset="77"/>
                <a:ea typeface="+mn-ea"/>
                <a:cs typeface="+mn-cs"/>
              </a:rPr>
              <a:t>: </a:t>
            </a:r>
          </a:p>
          <a:p>
            <a:pPr marL="342900" marR="260985" lvl="0" indent="-342900">
              <a:lnSpc>
                <a:spcPct val="97000"/>
              </a:lnSpc>
              <a:spcBef>
                <a:spcPts val="1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Would</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like</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learn</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more</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about</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how</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we</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can</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help</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plan</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for screening your employees for prediabetes?</a:t>
            </a:r>
          </a:p>
          <a:p>
            <a:pPr marL="342900" marR="0" lvl="0" indent="-342900">
              <a:lnSpc>
                <a:spcPts val="1450"/>
              </a:lnSpc>
              <a:spcBef>
                <a:spcPts val="145"/>
              </a:spcBef>
              <a:spcAft>
                <a:spcPts val="0"/>
              </a:spcAft>
              <a:buSzPts val="1200"/>
              <a:buFont typeface="Arial" panose="020B0604020202020204" pitchFamily="34" charset="0"/>
              <a:buChar char="•"/>
              <a:tabLst>
                <a:tab pos="339090" algn="l"/>
              </a:tabLst>
            </a:pPr>
            <a:r>
              <a:rPr lang="en-US" sz="1200" spc="0" dirty="0">
                <a:effectLst/>
                <a:latin typeface="Work Sans" pitchFamily="2" charset="77"/>
                <a:ea typeface="Arial" panose="020B0604020202020204" pitchFamily="34" charset="0"/>
              </a:rPr>
              <a:t>Do you have</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partners</a:t>
            </a:r>
            <a:r>
              <a:rPr lang="en-US" sz="1200" spc="-40" dirty="0">
                <a:effectLst/>
                <a:latin typeface="Work Sans" pitchFamily="2" charset="77"/>
                <a:ea typeface="Arial" panose="020B0604020202020204" pitchFamily="34" charset="0"/>
              </a:rPr>
              <a:t> who </a:t>
            </a:r>
            <a:r>
              <a:rPr lang="en-US" sz="1200" spc="0" dirty="0">
                <a:effectLst/>
                <a:latin typeface="Work Sans" pitchFamily="2" charset="77"/>
                <a:ea typeface="Arial" panose="020B0604020202020204" pitchFamily="34" charset="0"/>
              </a:rPr>
              <a:t>currently</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help</a:t>
            </a:r>
            <a:r>
              <a:rPr lang="en-US" sz="1200" spc="-40" dirty="0">
                <a:effectLst/>
                <a:latin typeface="Work Sans" pitchFamily="2" charset="77"/>
                <a:ea typeface="Arial" panose="020B0604020202020204" pitchFamily="34" charset="0"/>
              </a:rPr>
              <a:t> you </a:t>
            </a:r>
            <a:r>
              <a:rPr lang="en-US" sz="1200" spc="0" dirty="0">
                <a:effectLst/>
                <a:latin typeface="Work Sans" pitchFamily="2" charset="77"/>
                <a:ea typeface="Arial" panose="020B0604020202020204" pitchFamily="34" charset="0"/>
              </a:rPr>
              <a:t>with</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employee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screenings events, such as</a:t>
            </a:r>
            <a:r>
              <a:rPr lang="en-US" sz="1200" spc="-30"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health</a:t>
            </a:r>
            <a:r>
              <a:rPr lang="en-US" sz="1200" spc="0" dirty="0">
                <a:effectLst/>
                <a:latin typeface="Work Sans" pitchFamily="2" charset="77"/>
                <a:ea typeface="Arial" panose="020B0604020202020204" pitchFamily="34" charset="0"/>
              </a:rPr>
              <a:t> </a:t>
            </a:r>
            <a:r>
              <a:rPr lang="fr-FR" sz="1200" spc="0" dirty="0" err="1">
                <a:effectLst/>
                <a:latin typeface="Work Sans" pitchFamily="2" charset="77"/>
                <a:ea typeface="Arial" panose="020B0604020202020204" pitchFamily="34" charset="0"/>
              </a:rPr>
              <a:t>fairs</a:t>
            </a:r>
            <a:r>
              <a:rPr lang="fr-FR" sz="1200" spc="-20" dirty="0">
                <a:effectLst/>
                <a:latin typeface="Work Sans" pitchFamily="2" charset="77"/>
                <a:ea typeface="Arial" panose="020B0604020202020204" pitchFamily="34" charset="0"/>
              </a:rPr>
              <a:t>?</a:t>
            </a:r>
            <a:r>
              <a:rPr lang="en-US" sz="1200" spc="0" dirty="0">
                <a:effectLst/>
                <a:latin typeface="Work Sans" pitchFamily="2" charset="77"/>
                <a:ea typeface="Arial" panose="020B0604020202020204" pitchFamily="34" charset="0"/>
              </a:rPr>
              <a:t> </a:t>
            </a:r>
          </a:p>
          <a:p>
            <a:pPr marL="342900" marR="0" lvl="0" indent="-342900">
              <a:lnSpc>
                <a:spcPts val="1450"/>
              </a:lnSpc>
              <a:spcBef>
                <a:spcPts val="145"/>
              </a:spcBef>
              <a:spcAft>
                <a:spcPts val="0"/>
              </a:spcAft>
              <a:buSzPts val="1200"/>
              <a:buFont typeface="Arial" panose="020B0604020202020204" pitchFamily="34" charset="0"/>
              <a:buChar char="•"/>
              <a:tabLst>
                <a:tab pos="339090" algn="l"/>
              </a:tabLst>
            </a:pPr>
            <a:r>
              <a:rPr lang="fr-FR" sz="1200" spc="-20" dirty="0">
                <a:effectLst/>
                <a:latin typeface="Work Sans" pitchFamily="2" charset="77"/>
                <a:ea typeface="Arial" panose="020B0604020202020204" pitchFamily="34" charset="0"/>
              </a:rPr>
              <a:t>Can </a:t>
            </a:r>
            <a:r>
              <a:rPr lang="fr-FR" sz="1200" spc="-20" dirty="0" err="1">
                <a:effectLst/>
                <a:latin typeface="Work Sans" pitchFamily="2" charset="77"/>
                <a:ea typeface="Arial" panose="020B0604020202020204" pitchFamily="34" charset="0"/>
              </a:rPr>
              <a:t>you</a:t>
            </a:r>
            <a:r>
              <a:rPr lang="fr-FR" sz="1200" spc="-20" dirty="0">
                <a:effectLst/>
                <a:latin typeface="Work Sans" pitchFamily="2" charset="77"/>
                <a:ea typeface="Arial" panose="020B0604020202020204" pitchFamily="34" charset="0"/>
              </a:rPr>
              <a:t> </a:t>
            </a:r>
            <a:r>
              <a:rPr lang="fr-FR" sz="1200" spc="-20" dirty="0" err="1">
                <a:effectLst/>
                <a:latin typeface="Work Sans" pitchFamily="2" charset="77"/>
                <a:ea typeface="Arial" panose="020B0604020202020204" pitchFamily="34" charset="0"/>
              </a:rPr>
              <a:t>integrate</a:t>
            </a:r>
            <a:r>
              <a:rPr lang="fr-FR" sz="1200" spc="-20" dirty="0">
                <a:effectLst/>
                <a:latin typeface="Work Sans" pitchFamily="2" charset="77"/>
                <a:ea typeface="Arial" panose="020B0604020202020204" pitchFamily="34" charset="0"/>
              </a:rPr>
              <a:t> the </a:t>
            </a:r>
            <a:r>
              <a:rPr lang="fr-FR" sz="1200" spc="-20" dirty="0" err="1">
                <a:effectLst/>
                <a:latin typeface="Work Sans" pitchFamily="2" charset="77"/>
                <a:ea typeface="Arial" panose="020B0604020202020204" pitchFamily="34" charset="0"/>
              </a:rPr>
              <a:t>Prediabetes</a:t>
            </a:r>
            <a:r>
              <a:rPr lang="fr-FR" sz="1200" spc="-20" dirty="0">
                <a:effectLst/>
                <a:latin typeface="Work Sans" pitchFamily="2" charset="77"/>
                <a:ea typeface="Arial" panose="020B0604020202020204" pitchFamily="34" charset="0"/>
              </a:rPr>
              <a:t> Risk Test </a:t>
            </a:r>
            <a:r>
              <a:rPr lang="fr-FR" sz="1200" spc="-20" dirty="0" err="1">
                <a:effectLst/>
                <a:latin typeface="Work Sans" pitchFamily="2" charset="77"/>
                <a:ea typeface="Arial" panose="020B0604020202020204" pitchFamily="34" charset="0"/>
              </a:rPr>
              <a:t>into</a:t>
            </a:r>
            <a:r>
              <a:rPr lang="fr-FR" sz="1200" spc="-20" dirty="0">
                <a:effectLst/>
                <a:latin typeface="Work Sans" pitchFamily="2" charset="77"/>
                <a:ea typeface="Arial" panose="020B0604020202020204" pitchFamily="34" charset="0"/>
              </a:rPr>
              <a:t> </a:t>
            </a:r>
            <a:r>
              <a:rPr lang="fr-FR" sz="1200" spc="-20" dirty="0" err="1">
                <a:effectLst/>
                <a:latin typeface="Work Sans" pitchFamily="2" charset="77"/>
                <a:ea typeface="Arial" panose="020B0604020202020204" pitchFamily="34" charset="0"/>
              </a:rPr>
              <a:t>existing</a:t>
            </a:r>
            <a:r>
              <a:rPr lang="fr-FR" sz="1200" spc="-20" dirty="0">
                <a:effectLst/>
                <a:latin typeface="Work Sans" pitchFamily="2" charset="77"/>
                <a:ea typeface="Arial" panose="020B0604020202020204" pitchFamily="34" charset="0"/>
              </a:rPr>
              <a:t> </a:t>
            </a:r>
            <a:r>
              <a:rPr lang="fr-FR" sz="1200" spc="-20" dirty="0" err="1">
                <a:effectLst/>
                <a:latin typeface="Work Sans" pitchFamily="2" charset="77"/>
                <a:ea typeface="Arial" panose="020B0604020202020204" pitchFamily="34" charset="0"/>
              </a:rPr>
              <a:t>employee</a:t>
            </a:r>
            <a:r>
              <a:rPr lang="fr-FR" sz="1200" spc="-20" dirty="0">
                <a:effectLst/>
                <a:latin typeface="Work Sans" pitchFamily="2" charset="77"/>
                <a:ea typeface="Arial" panose="020B0604020202020204" pitchFamily="34" charset="0"/>
              </a:rPr>
              <a:t> screening </a:t>
            </a:r>
            <a:r>
              <a:rPr lang="fr-FR" sz="1200" spc="-20" dirty="0" err="1">
                <a:effectLst/>
                <a:latin typeface="Work Sans" pitchFamily="2" charset="77"/>
                <a:ea typeface="Arial" panose="020B0604020202020204" pitchFamily="34" charset="0"/>
              </a:rPr>
              <a:t>events</a:t>
            </a:r>
            <a:r>
              <a:rPr lang="fr-FR" sz="1200" spc="-20" dirty="0">
                <a:effectLst/>
                <a:latin typeface="Work Sans" pitchFamily="2" charset="77"/>
                <a:ea typeface="Arial" panose="020B0604020202020204" pitchFamily="34" charset="0"/>
              </a:rPr>
              <a:t>?</a:t>
            </a:r>
            <a:endParaRPr lang="en-US" sz="1200" spc="0" dirty="0">
              <a:effectLst/>
              <a:latin typeface="Work Sans" pitchFamily="2" charset="77"/>
              <a:ea typeface="Arial" panose="020B0604020202020204" pitchFamily="34" charset="0"/>
            </a:endParaRPr>
          </a:p>
          <a:p>
            <a:endParaRPr lang="en-US" sz="1200" b="0" i="0" kern="1200" dirty="0">
              <a:solidFill>
                <a:schemeClr val="tx1"/>
              </a:solidFill>
              <a:effectLst/>
              <a:latin typeface="Work Sans" pitchFamily="2" charset="77"/>
              <a:ea typeface="+mn-ea"/>
              <a:cs typeface="+mn-cs"/>
            </a:endParaRPr>
          </a:p>
          <a:p>
            <a:r>
              <a:rPr lang="en-US" sz="1200" b="0" i="1" kern="1200" dirty="0">
                <a:solidFill>
                  <a:schemeClr val="tx1"/>
                </a:solidFill>
                <a:effectLst/>
                <a:latin typeface="Work Sans" pitchFamily="2" charset="77"/>
                <a:ea typeface="+mn-ea"/>
                <a:cs typeface="+mn-cs"/>
              </a:rPr>
              <a:t>Source: </a:t>
            </a:r>
            <a:r>
              <a:rPr lang="en-US" sz="1200" dirty="0">
                <a:latin typeface="Work Sans" pitchFamily="2" charset="77"/>
                <a:hlinkClick r:id="rId3"/>
              </a:rPr>
              <a:t>https://doihaveprediabetes.org/</a:t>
            </a:r>
            <a:endParaRPr lang="en-US" sz="1200" i="1"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14</a:t>
            </a:fld>
            <a:endParaRPr lang="en-US" dirty="0"/>
          </a:p>
        </p:txBody>
      </p:sp>
    </p:spTree>
    <p:extLst>
      <p:ext uri="{BB962C8B-B14F-4D97-AF65-F5344CB8AC3E}">
        <p14:creationId xmlns:p14="http://schemas.microsoft.com/office/powerpoint/2010/main" val="67724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dirty="0">
                <a:effectLst/>
                <a:latin typeface="Work Sans" pitchFamily="2" charset="77"/>
              </a:rPr>
              <a:t>Speaker Notes: </a:t>
            </a:r>
            <a:r>
              <a:rPr lang="en-US" sz="1200" i="0" dirty="0">
                <a:effectLst/>
                <a:latin typeface="Work Sans" pitchFamily="2" charset="77"/>
              </a:rPr>
              <a:t>Type 2 diabetes is one of the greatest health risks Americans face today. The proportion of the U.S. workforce dealing with the effects of this condition is growing. Let’s explore a little more about how the effects of diabetes could affect your organization. </a:t>
            </a:r>
            <a:endParaRPr lang="en-US" sz="1200" dirty="0">
              <a:effectLst/>
              <a:latin typeface="Work Sans" pitchFamily="2" charset="77"/>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15</a:t>
            </a:fld>
            <a:endParaRPr lang="en-US" dirty="0"/>
          </a:p>
        </p:txBody>
      </p:sp>
    </p:spTree>
    <p:extLst>
      <p:ext uri="{BB962C8B-B14F-4D97-AF65-F5344CB8AC3E}">
        <p14:creationId xmlns:p14="http://schemas.microsoft.com/office/powerpoint/2010/main" val="339605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93675">
              <a:lnSpc>
                <a:spcPct val="97000"/>
              </a:lnSpc>
              <a:spcBef>
                <a:spcPts val="0"/>
              </a:spcBef>
              <a:spcAft>
                <a:spcPts val="0"/>
              </a:spcAft>
            </a:pPr>
            <a:r>
              <a:rPr lang="en-US" sz="1200" i="1" dirty="0">
                <a:latin typeface="Work Sans" pitchFamily="2" charset="77"/>
              </a:rPr>
              <a:t>Speaker Notes: </a:t>
            </a:r>
            <a:r>
              <a:rPr lang="en-US" sz="1200" dirty="0">
                <a:effectLst/>
                <a:latin typeface="Work Sans" pitchFamily="2" charset="77"/>
                <a:ea typeface="Calibri" panose="020F0502020204030204" pitchFamily="34" charset="0"/>
              </a:rPr>
              <a:t>Imagine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being</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able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reduce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chances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15" dirty="0">
                <a:effectLst/>
                <a:latin typeface="Work Sans" pitchFamily="2" charset="77"/>
                <a:ea typeface="Calibri" panose="020F0502020204030204" pitchFamily="34" charset="0"/>
              </a:rPr>
              <a:t> a person developing </a:t>
            </a:r>
            <a:r>
              <a:rPr lang="en-US" sz="1200" dirty="0">
                <a:effectLst/>
                <a:latin typeface="Work Sans" pitchFamily="2" charset="77"/>
                <a:ea typeface="Calibri" panose="020F0502020204030204" pitchFamily="34" charset="0"/>
              </a:rPr>
              <a:t>type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2</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by</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more than half. That’s what the CDC-recognized</a:t>
            </a:r>
            <a:r>
              <a:rPr lang="en-US" sz="1200" spc="-15" dirty="0">
                <a:effectLst/>
                <a:latin typeface="Work Sans" pitchFamily="2" charset="77"/>
                <a:ea typeface="Calibri" panose="020F0502020204030204" pitchFamily="34" charset="0"/>
              </a:rPr>
              <a:t> National DPP </a:t>
            </a:r>
            <a:r>
              <a:rPr lang="en-US" sz="1200" dirty="0">
                <a:effectLst/>
                <a:latin typeface="Work Sans" pitchFamily="2" charset="77"/>
                <a:ea typeface="Calibri" panose="020F0502020204030204" pitchFamily="34" charset="0"/>
              </a:rPr>
              <a:t>lifestyle change program can do for your </a:t>
            </a:r>
            <a:r>
              <a:rPr lang="en-US" sz="1200" spc="-10" dirty="0">
                <a:effectLst/>
                <a:latin typeface="Work Sans" pitchFamily="2" charset="77"/>
                <a:ea typeface="Calibri" panose="020F0502020204030204" pitchFamily="34" charset="0"/>
              </a:rPr>
              <a:t>workforce.</a:t>
            </a:r>
          </a:p>
          <a:p>
            <a:pPr marL="167640" marR="193675">
              <a:lnSpc>
                <a:spcPct val="97000"/>
              </a:lnSpc>
              <a:spcBef>
                <a:spcPts val="0"/>
              </a:spcBef>
              <a:spcAft>
                <a:spcPts val="0"/>
              </a:spcAft>
            </a:pPr>
            <a:endParaRPr lang="en-US" sz="1200" dirty="0">
              <a:effectLst/>
              <a:latin typeface="Work Sans" pitchFamily="2" charset="77"/>
              <a:ea typeface="Calibri" panose="020F0502020204030204" pitchFamily="34" charset="0"/>
            </a:endParaRPr>
          </a:p>
          <a:p>
            <a:pPr marL="167640" marR="283210">
              <a:lnSpc>
                <a:spcPct val="97000"/>
              </a:lnSpc>
              <a:spcBef>
                <a:spcPts val="1455"/>
              </a:spcBef>
              <a:spcAft>
                <a:spcPts val="0"/>
              </a:spcAft>
            </a:pPr>
            <a:r>
              <a:rPr lang="en-US" sz="1200" dirty="0">
                <a:effectLst/>
                <a:latin typeface="Work Sans" pitchFamily="2" charset="77"/>
                <a:ea typeface="Calibri" panose="020F0502020204030204" pitchFamily="34" charset="0"/>
              </a:rPr>
              <a:t>Studies have shown that adults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who joined</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this program</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lost 5% to 7% of their body</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weight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while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exercising</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150</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minutes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week</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lowered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their</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risk</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developing type 2 diabetes by up to 58%. For those over 60, the risk went down by 71%.</a:t>
            </a:r>
          </a:p>
          <a:p>
            <a:pPr marL="167640" marR="283210">
              <a:lnSpc>
                <a:spcPct val="97000"/>
              </a:lnSpc>
              <a:spcBef>
                <a:spcPts val="1455"/>
              </a:spcBef>
              <a:spcAft>
                <a:spcPts val="0"/>
              </a:spcAft>
            </a:pPr>
            <a:endParaRPr lang="en-US" sz="1200" dirty="0">
              <a:effectLst/>
              <a:latin typeface="Work Sans" pitchFamily="2" charset="77"/>
              <a:ea typeface="Calibri" panose="020F0502020204030204" pitchFamily="34" charset="0"/>
            </a:endParaRPr>
          </a:p>
          <a:p>
            <a:pPr marL="167640" marR="0">
              <a:lnSpc>
                <a:spcPct val="97000"/>
              </a:lnSpc>
              <a:spcBef>
                <a:spcPts val="1455"/>
              </a:spcBef>
              <a:spcAft>
                <a:spcPts val="0"/>
              </a:spcAft>
            </a:pPr>
            <a:r>
              <a:rPr lang="en-US" sz="1200" dirty="0">
                <a:effectLst/>
                <a:latin typeface="Work Sans" pitchFamily="2" charset="77"/>
                <a:ea typeface="Calibri" panose="020F0502020204030204" pitchFamily="34" charset="0"/>
              </a:rPr>
              <a:t>The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also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help</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participants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a:t>
            </a:r>
            <a:r>
              <a:rPr lang="en-US" sz="1200" spc="-7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heart</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attacks</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strokes,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improve their overall health, boost their energy levels, and even reverse their prediabetes </a:t>
            </a:r>
            <a:r>
              <a:rPr lang="en-US" sz="1200" spc="-10" dirty="0">
                <a:effectLst/>
                <a:latin typeface="Work Sans" pitchFamily="2" charset="77"/>
                <a:ea typeface="Calibri" panose="020F0502020204030204" pitchFamily="34" charset="0"/>
              </a:rPr>
              <a:t>diagnosis.</a:t>
            </a:r>
          </a:p>
          <a:p>
            <a:pPr marL="167640" marR="0">
              <a:lnSpc>
                <a:spcPct val="97000"/>
              </a:lnSpc>
              <a:spcBef>
                <a:spcPts val="1455"/>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55"/>
              </a:spcBef>
              <a:spcAft>
                <a:spcPts val="0"/>
              </a:spcAft>
            </a:pPr>
            <a:r>
              <a:rPr lang="en-US" sz="1200" dirty="0">
                <a:effectLst/>
                <a:latin typeface="Work Sans" pitchFamily="2" charset="77"/>
                <a:ea typeface="Calibri" panose="020F0502020204030204" pitchFamily="34" charset="0"/>
              </a:rPr>
              <a:t>But that’s not all. The benefits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 this program last for years. Even 10 years later, program</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participants</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were</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33%</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less</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likely</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develop</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type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2</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than</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those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who did not join the program.</a:t>
            </a:r>
          </a:p>
          <a:p>
            <a:pPr marL="167640" marR="193675">
              <a:lnSpc>
                <a:spcPct val="97000"/>
              </a:lnSpc>
              <a:spcBef>
                <a:spcPts val="1455"/>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50"/>
              </a:spcBef>
              <a:spcAft>
                <a:spcPts val="0"/>
              </a:spcAft>
            </a:pP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CDC-recognized</a:t>
            </a:r>
            <a:r>
              <a:rPr lang="en-US" sz="1200" spc="-70" dirty="0">
                <a:effectLst/>
                <a:latin typeface="Work Sans" pitchFamily="2" charset="77"/>
                <a:ea typeface="Calibri" panose="020F0502020204030204" pitchFamily="34" charset="0"/>
              </a:rPr>
              <a:t> National DPP </a:t>
            </a:r>
            <a:r>
              <a:rPr lang="en-US" sz="1200" dirty="0">
                <a:effectLst/>
                <a:latin typeface="Work Sans" pitchFamily="2" charset="77"/>
                <a:ea typeface="Calibri" panose="020F0502020204030204" pitchFamily="34" charset="0"/>
              </a:rPr>
              <a:t>lifestyle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truly</a:t>
            </a:r>
            <a:r>
              <a:rPr lang="en-US" sz="1200" spc="-6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help</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employees</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take charge of their health and their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Work Sans" pitchFamily="2" charset="77"/>
            </a:endParaRPr>
          </a:p>
          <a:p>
            <a:r>
              <a:rPr lang="en-US" sz="1200" i="1" dirty="0">
                <a:latin typeface="Work Sans" pitchFamily="2" charset="77"/>
              </a:rPr>
              <a:t>Source: </a:t>
            </a:r>
            <a:r>
              <a:rPr lang="en-US" sz="1200" u="sng" dirty="0" err="1">
                <a:solidFill>
                  <a:srgbClr val="0A5CBA"/>
                </a:solidFill>
                <a:latin typeface="Work Sans" pitchFamily="2" charset="77"/>
              </a:rPr>
              <a:t>www.cdc.gov</a:t>
            </a:r>
            <a:r>
              <a:rPr lang="en-US" sz="1200" u="sng" dirty="0">
                <a:solidFill>
                  <a:srgbClr val="0A5CBA"/>
                </a:solidFill>
                <a:latin typeface="Work Sans" pitchFamily="2" charset="77"/>
              </a:rPr>
              <a:t>/diabetes/prevention-type-2/prediabetes-prevent-type-2.html</a:t>
            </a:r>
            <a:br>
              <a:rPr lang="en-US" dirty="0">
                <a:latin typeface="Work Sans" pitchFamily="2" charset="77"/>
              </a:rPr>
            </a:br>
            <a:endParaRPr lang="en-US"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16</a:t>
            </a:fld>
            <a:endParaRPr lang="en-US" dirty="0"/>
          </a:p>
        </p:txBody>
      </p:sp>
    </p:spTree>
    <p:extLst>
      <p:ext uri="{BB962C8B-B14F-4D97-AF65-F5344CB8AC3E}">
        <p14:creationId xmlns:p14="http://schemas.microsoft.com/office/powerpoint/2010/main" val="92194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66370">
              <a:lnSpc>
                <a:spcPct val="97000"/>
              </a:lnSpc>
              <a:spcBef>
                <a:spcPts val="5"/>
              </a:spcBef>
              <a:spcAft>
                <a:spcPts val="0"/>
              </a:spcAft>
            </a:pPr>
            <a:r>
              <a:rPr lang="en-US" sz="1200" i="1" dirty="0">
                <a:latin typeface="Work Sans" pitchFamily="2" charset="77"/>
              </a:rPr>
              <a:t>Speaker Notes: </a:t>
            </a:r>
            <a:r>
              <a:rPr lang="en-US" sz="1200" dirty="0">
                <a:effectLst/>
                <a:latin typeface="Work Sans" pitchFamily="2" charset="77"/>
                <a:ea typeface="Calibri" panose="020F0502020204030204" pitchFamily="34" charset="0"/>
              </a:rPr>
              <a:t>The</a:t>
            </a:r>
            <a:r>
              <a:rPr lang="en-US" sz="1200" i="1"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CDC-recognized</a:t>
            </a:r>
            <a:r>
              <a:rPr lang="en-US" sz="1200" spc="-6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lifestyle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 is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key</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component</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 National DPP. It has proven to be more effective than certain medications at preventing type 2 diabetes. It uses a CDC-approved, evidence-based curriculum to help participants build new habits, lower their risk of type 2 diabetes, and improve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their</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health.</a:t>
            </a:r>
          </a:p>
          <a:p>
            <a:pPr marL="167640" marR="166370">
              <a:lnSpc>
                <a:spcPct val="97000"/>
              </a:lnSpc>
              <a:spcBef>
                <a:spcPts val="5"/>
              </a:spcBef>
              <a:spcAft>
                <a:spcPts val="0"/>
              </a:spcAft>
            </a:pPr>
            <a:r>
              <a:rPr lang="en-US" sz="1200" spc="-40" dirty="0">
                <a:effectLst/>
                <a:latin typeface="Work Sans" pitchFamily="2" charset="77"/>
                <a:ea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166370">
              <a:lnSpc>
                <a:spcPct val="97000"/>
              </a:lnSpc>
              <a:spcBef>
                <a:spcPts val="5"/>
              </a:spcBef>
              <a:spcAft>
                <a:spcPts val="0"/>
              </a:spcAft>
            </a:pPr>
            <a:r>
              <a:rPr lang="en-US" sz="1200" spc="-40" dirty="0">
                <a:effectLst/>
                <a:latin typeface="Work Sans" pitchFamily="2" charset="77"/>
                <a:ea typeface="Calibri" panose="020F0502020204030204" pitchFamily="34" charset="0"/>
              </a:rPr>
              <a:t>The National DPP l</a:t>
            </a:r>
            <a:r>
              <a:rPr lang="en-US" sz="1200" dirty="0">
                <a:effectLst/>
                <a:latin typeface="Work Sans" pitchFamily="2" charset="77"/>
                <a:ea typeface="Calibri" panose="020F0502020204030204" pitchFamily="34" charset="0"/>
              </a:rPr>
              <a:t>ifestyle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 is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led</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by</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trained</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Lifestyle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Coaches. Participants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attend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group</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classes and</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receive coaching</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 1 year.</a:t>
            </a:r>
            <a:r>
              <a:rPr lang="en-US" sz="1200" spc="-10" dirty="0">
                <a:effectLst/>
                <a:latin typeface="Work Sans" pitchFamily="2" charset="77"/>
                <a:ea typeface="Calibri" panose="020F0502020204030204" pitchFamily="34" charset="0"/>
              </a:rPr>
              <a:t> Only a </a:t>
            </a:r>
            <a:r>
              <a:rPr lang="en-US" sz="1200" dirty="0">
                <a:effectLst/>
                <a:latin typeface="Work Sans" pitchFamily="2" charset="77"/>
                <a:ea typeface="Calibri" panose="020F0502020204030204" pitchFamily="34" charset="0"/>
              </a:rPr>
              <a:t>CDC-recognized organization should deliver the program.</a:t>
            </a:r>
          </a:p>
          <a:p>
            <a:endParaRPr lang="en-US" sz="1200" b="0" i="0" kern="1200" dirty="0">
              <a:solidFill>
                <a:schemeClr val="tx1"/>
              </a:solidFill>
              <a:effectLst/>
              <a:latin typeface="Work Sans" pitchFamily="2" charset="77"/>
              <a:ea typeface="+mn-ea"/>
              <a:cs typeface="+mn-cs"/>
            </a:endParaRPr>
          </a:p>
          <a:p>
            <a:pPr marL="0" marR="0">
              <a:lnSpc>
                <a:spcPct val="97000"/>
              </a:lnSpc>
              <a:spcBef>
                <a:spcPts val="0"/>
              </a:spcBef>
              <a:spcAft>
                <a:spcPts val="0"/>
              </a:spcAft>
            </a:pPr>
            <a:r>
              <a:rPr lang="en-US" sz="1200" b="0" i="1" kern="1200" dirty="0">
                <a:solidFill>
                  <a:schemeClr val="tx1"/>
                </a:solidFill>
                <a:effectLst/>
                <a:latin typeface="Work Sans" pitchFamily="2" charset="77"/>
                <a:ea typeface="+mn-ea"/>
                <a:cs typeface="+mn-cs"/>
              </a:rPr>
              <a:t>Source: </a:t>
            </a:r>
            <a:r>
              <a:rPr lang="en-US" sz="1200" u="sng" dirty="0">
                <a:solidFill>
                  <a:srgbClr val="0A5CBA"/>
                </a:solidFill>
                <a:latin typeface="Work Sans" pitchFamily="2" charset="77"/>
              </a:rPr>
              <a:t>https://</a:t>
            </a:r>
            <a:r>
              <a:rPr lang="en-US" sz="1200" u="sng" dirty="0" err="1">
                <a:solidFill>
                  <a:srgbClr val="0A5CBA"/>
                </a:solidFill>
                <a:latin typeface="Work Sans" pitchFamily="2" charset="77"/>
              </a:rPr>
              <a:t>www.cdc.gov</a:t>
            </a:r>
            <a:r>
              <a:rPr lang="en-US" sz="1200" u="sng" dirty="0">
                <a:solidFill>
                  <a:srgbClr val="0A5CBA"/>
                </a:solidFill>
                <a:latin typeface="Work Sans" pitchFamily="2" charset="77"/>
              </a:rPr>
              <a:t>/diabetes-prevention/lifestyle-change-program/lifestyle-change-program-</a:t>
            </a:r>
            <a:r>
              <a:rPr lang="en-US" sz="1200" u="sng" dirty="0" err="1">
                <a:solidFill>
                  <a:srgbClr val="0A5CBA"/>
                </a:solidFill>
                <a:latin typeface="Work Sans" pitchFamily="2" charset="77"/>
              </a:rPr>
              <a:t>details.html</a:t>
            </a:r>
            <a:r>
              <a:rPr lang="en-US" sz="1200" u="sng" dirty="0">
                <a:solidFill>
                  <a:srgbClr val="0A5CBA"/>
                </a:solidFill>
                <a:latin typeface="Work Sans" pitchFamily="2" charset="77"/>
              </a:rPr>
              <a:t> </a:t>
            </a:r>
            <a:r>
              <a:rPr lang="en-US" sz="1200" dirty="0">
                <a:latin typeface="Work Sans" pitchFamily="2" charset="77"/>
              </a:rPr>
              <a:t>and </a:t>
            </a:r>
            <a:r>
              <a:rPr lang="en-US" sz="1200" u="sng" dirty="0">
                <a:solidFill>
                  <a:srgbClr val="0A5CBA"/>
                </a:solidFill>
                <a:latin typeface="Work Sans" pitchFamily="2" charset="77"/>
              </a:rPr>
              <a:t>https://</a:t>
            </a:r>
            <a:r>
              <a:rPr lang="en-US" sz="1200" u="sng" dirty="0" err="1">
                <a:solidFill>
                  <a:srgbClr val="0A5CBA"/>
                </a:solidFill>
                <a:latin typeface="Work Sans" pitchFamily="2" charset="77"/>
              </a:rPr>
              <a:t>www.cdc.gov</a:t>
            </a:r>
            <a:r>
              <a:rPr lang="en-US" sz="1200" u="sng" dirty="0">
                <a:solidFill>
                  <a:srgbClr val="0A5CBA"/>
                </a:solidFill>
                <a:latin typeface="Work Sans" pitchFamily="2" charset="77"/>
              </a:rPr>
              <a:t>/diabetes-prevention/hcp/lifestyle-change-program/program-</a:t>
            </a:r>
            <a:r>
              <a:rPr lang="en-US" sz="1200" u="sng" dirty="0" err="1">
                <a:solidFill>
                  <a:srgbClr val="0A5CBA"/>
                </a:solidFill>
                <a:latin typeface="Work Sans" pitchFamily="2" charset="77"/>
              </a:rPr>
              <a:t>details.html</a:t>
            </a:r>
            <a:br>
              <a:rPr lang="fr-FR" sz="1200" u="sng" dirty="0">
                <a:solidFill>
                  <a:srgbClr val="0000FF"/>
                </a:solidFill>
                <a:effectLst/>
                <a:latin typeface="Work Sans" pitchFamily="2" charset="77"/>
                <a:ea typeface="Calibri" panose="020F0502020204030204" pitchFamily="34" charset="0"/>
              </a:rPr>
            </a:br>
            <a:endParaRPr lang="en-US" sz="1200" i="1"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17</a:t>
            </a:fld>
            <a:endParaRPr lang="en-US" dirty="0"/>
          </a:p>
        </p:txBody>
      </p:sp>
    </p:spTree>
    <p:extLst>
      <p:ext uri="{BB962C8B-B14F-4D97-AF65-F5344CB8AC3E}">
        <p14:creationId xmlns:p14="http://schemas.microsoft.com/office/powerpoint/2010/main" val="201330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latin typeface="Work Sans" pitchFamily="2" charset="77"/>
              </a:rPr>
              <a:t>Speaker Notes</a:t>
            </a:r>
            <a:r>
              <a:rPr lang="en-US" i="0" dirty="0">
                <a:latin typeface="Work Sans" pitchFamily="2" charset="77"/>
              </a:rPr>
              <a:t>: T</a:t>
            </a:r>
            <a:r>
              <a:rPr lang="en-US" sz="1200" b="0" i="0" kern="1200" dirty="0">
                <a:solidFill>
                  <a:schemeClr val="tx1"/>
                </a:solidFill>
                <a:effectLst/>
                <a:latin typeface="Work Sans" pitchFamily="2" charset="77"/>
                <a:ea typeface="+mn-ea"/>
                <a:cs typeface="+mn-cs"/>
              </a:rPr>
              <a:t>he National Diabetes Prevention Program (National DPP) is a partnership of public and private organizations working to prevent or delay type 2 diabetes. Partners, like your organization, make it easier for people at risk of type 2 diabetes to participate in an evidence-based lifestyle change program to reduce their risk of type 2 diabetes.</a:t>
            </a:r>
          </a:p>
          <a:p>
            <a:endParaRPr lang="en-US" sz="1200" b="0" i="0" kern="1200" dirty="0">
              <a:solidFill>
                <a:schemeClr val="tx1"/>
              </a:solidFill>
              <a:effectLst/>
              <a:latin typeface="Work Sans" pitchFamily="2" charset="77"/>
              <a:ea typeface="+mn-ea"/>
              <a:cs typeface="+mn-cs"/>
            </a:endParaRPr>
          </a:p>
          <a:p>
            <a:r>
              <a:rPr lang="en-US" sz="1200" b="0" i="1" kern="1200" dirty="0">
                <a:solidFill>
                  <a:schemeClr val="tx1"/>
                </a:solidFill>
                <a:effectLst/>
                <a:latin typeface="Work Sans" pitchFamily="2" charset="77"/>
                <a:ea typeface="+mn-ea"/>
                <a:cs typeface="+mn-cs"/>
              </a:rPr>
              <a:t>Source: </a:t>
            </a:r>
            <a:r>
              <a:rPr lang="en-US" u="sng" dirty="0">
                <a:latin typeface="Work Sans" pitchFamily="2" charset="77"/>
              </a:rPr>
              <a:t>https://</a:t>
            </a:r>
            <a:r>
              <a:rPr lang="en-US" u="sng" dirty="0" err="1">
                <a:latin typeface="Work Sans" pitchFamily="2" charset="77"/>
              </a:rPr>
              <a:t>www.cdc.gov</a:t>
            </a:r>
            <a:r>
              <a:rPr lang="en-US" u="sng" dirty="0">
                <a:latin typeface="Work Sans" pitchFamily="2" charset="77"/>
              </a:rPr>
              <a:t>/diabetes-prevention/programs/what-is-the-national-</a:t>
            </a:r>
            <a:r>
              <a:rPr lang="en-US" u="sng" dirty="0" err="1">
                <a:latin typeface="Work Sans" pitchFamily="2" charset="77"/>
              </a:rPr>
              <a:t>dpp.html</a:t>
            </a:r>
            <a:endParaRPr lang="en-US" i="1" u="sng"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18</a:t>
            </a:fld>
            <a:endParaRPr lang="en-US" dirty="0"/>
          </a:p>
        </p:txBody>
      </p:sp>
    </p:spTree>
    <p:extLst>
      <p:ext uri="{BB962C8B-B14F-4D97-AF65-F5344CB8AC3E}">
        <p14:creationId xmlns:p14="http://schemas.microsoft.com/office/powerpoint/2010/main" val="614001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Work Sans" pitchFamily="2" charset="77"/>
              </a:rPr>
              <a:t>Speaker Notes: </a:t>
            </a:r>
            <a:r>
              <a:rPr lang="en-US" i="0" dirty="0">
                <a:latin typeface="Work Sans" pitchFamily="2" charset="77"/>
              </a:rPr>
              <a:t>Employers that have launched the National DPP lifestyle change program have found much success. These employers are a great resource and example for how to successfully execute a prevention program. The National DPP has several case studies and information from employers to help spark ideas on how to implement your program. </a:t>
            </a:r>
            <a:endParaRPr lang="en-US" i="1" dirty="0">
              <a:latin typeface="Work Sans" pitchFamily="2" charset="77"/>
            </a:endParaRPr>
          </a:p>
        </p:txBody>
      </p:sp>
      <p:sp>
        <p:nvSpPr>
          <p:cNvPr id="4" name="Slide Number Placeholder 3"/>
          <p:cNvSpPr>
            <a:spLocks noGrp="1"/>
          </p:cNvSpPr>
          <p:nvPr>
            <p:ph type="sldNum" sz="quarter" idx="10"/>
          </p:nvPr>
        </p:nvSpPr>
        <p:spPr/>
        <p:txBody>
          <a:bodyPr/>
          <a:lstStyle/>
          <a:p>
            <a:fld id="{DCFB45AF-E7E5-4393-B9E7-B36B92E281CF}" type="slidenum">
              <a:rPr lang="en-US" smtClean="0"/>
              <a:t>19</a:t>
            </a:fld>
            <a:endParaRPr lang="en-US" dirty="0"/>
          </a:p>
        </p:txBody>
      </p:sp>
    </p:spTree>
    <p:extLst>
      <p:ext uri="{BB962C8B-B14F-4D97-AF65-F5344CB8AC3E}">
        <p14:creationId xmlns:p14="http://schemas.microsoft.com/office/powerpoint/2010/main" val="136322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2</a:t>
            </a:fld>
            <a:endParaRPr lang="en-US" dirty="0"/>
          </a:p>
        </p:txBody>
      </p:sp>
    </p:spTree>
    <p:extLst>
      <p:ext uri="{BB962C8B-B14F-4D97-AF65-F5344CB8AC3E}">
        <p14:creationId xmlns:p14="http://schemas.microsoft.com/office/powerpoint/2010/main" val="199564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dirty="0">
                <a:latin typeface="Work Sans" pitchFamily="2" charset="77"/>
              </a:rPr>
              <a:t>Customization Note: </a:t>
            </a:r>
            <a:r>
              <a:rPr lang="en-US" sz="1200" dirty="0">
                <a:effectLst/>
                <a:latin typeface="Work Sans" pitchFamily="2" charset="77"/>
                <a:ea typeface="Calibri" panose="020F0502020204030204" pitchFamily="34" charset="0"/>
              </a:rPr>
              <a:t>If</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think the employer would be interested in</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details</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20" dirty="0">
                <a:effectLst/>
                <a:latin typeface="Work Sans" pitchFamily="2" charset="77"/>
                <a:ea typeface="Calibri" panose="020F0502020204030204" pitchFamily="34" charset="0"/>
              </a:rPr>
              <a:t> lifestyle change </a:t>
            </a:r>
            <a:r>
              <a:rPr lang="en-US" sz="1200" dirty="0">
                <a:effectLst/>
                <a:latin typeface="Work Sans" pitchFamily="2" charset="77"/>
                <a:ea typeface="Calibri" panose="020F0502020204030204" pitchFamily="34" charset="0"/>
              </a:rPr>
              <a:t>program</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curriculum, use this</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slide to list FOUR of the topics below that</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 think would be of the </a:t>
            </a:r>
            <a:r>
              <a:rPr lang="en-US" sz="1200" i="1" dirty="0">
                <a:effectLst/>
                <a:latin typeface="Work Sans" pitchFamily="2" charset="77"/>
                <a:ea typeface="Calibri" panose="020F0502020204030204" pitchFamily="34" charset="0"/>
              </a:rPr>
              <a:t>most </a:t>
            </a:r>
            <a:r>
              <a:rPr lang="en-US" sz="1200" dirty="0">
                <a:effectLst/>
                <a:latin typeface="Work Sans" pitchFamily="2" charset="77"/>
                <a:ea typeface="Calibri" panose="020F0502020204030204" pitchFamily="34" charset="0"/>
              </a:rPr>
              <a:t>interest to them:</a:t>
            </a:r>
            <a:r>
              <a:rPr lang="en-US" sz="1200" dirty="0">
                <a:effectLst/>
                <a:latin typeface="Work Sans" pitchFamily="2" charset="77"/>
              </a:rPr>
              <a:t> </a:t>
            </a:r>
          </a:p>
          <a:p>
            <a:endParaRPr lang="en-US" sz="1200" i="0" dirty="0">
              <a:latin typeface="Work Sans" pitchFamily="2" charset="77"/>
            </a:endParaRPr>
          </a:p>
          <a:p>
            <a:pPr marL="1085850" lvl="2" indent="-171450">
              <a:buFont typeface="Arial" panose="020B0604020202020204" pitchFamily="34" charset="0"/>
              <a:buChar char="•"/>
            </a:pPr>
            <a:r>
              <a:rPr lang="en-US" sz="1200" i="0" dirty="0">
                <a:latin typeface="Work Sans" pitchFamily="2" charset="77"/>
              </a:rPr>
              <a:t>Get active.</a:t>
            </a:r>
          </a:p>
          <a:p>
            <a:pPr marL="1085850" lvl="2" indent="-171450">
              <a:buFont typeface="Arial" panose="020B0604020202020204" pitchFamily="34" charset="0"/>
              <a:buChar char="•"/>
            </a:pPr>
            <a:r>
              <a:rPr lang="en-US" sz="1200" i="0" dirty="0">
                <a:latin typeface="Work Sans" pitchFamily="2" charset="77"/>
              </a:rPr>
              <a:t>Track activity.</a:t>
            </a:r>
          </a:p>
          <a:p>
            <a:pPr marL="1085850" lvl="2" indent="-171450">
              <a:buFont typeface="Arial" panose="020B0604020202020204" pitchFamily="34" charset="0"/>
              <a:buChar char="•"/>
            </a:pPr>
            <a:r>
              <a:rPr lang="en-US" sz="1200" i="0" dirty="0">
                <a:latin typeface="Work Sans" pitchFamily="2" charset="77"/>
              </a:rPr>
              <a:t>Eat well.</a:t>
            </a:r>
          </a:p>
          <a:p>
            <a:pPr marL="1085850" lvl="2" indent="-171450">
              <a:buFont typeface="Arial" panose="020B0604020202020204" pitchFamily="34" charset="0"/>
              <a:buChar char="•"/>
            </a:pPr>
            <a:r>
              <a:rPr lang="en-US" sz="1200" i="0" dirty="0">
                <a:latin typeface="Work Sans" pitchFamily="2" charset="77"/>
              </a:rPr>
              <a:t>Burn more calories.</a:t>
            </a:r>
          </a:p>
          <a:p>
            <a:pPr marL="1085850" lvl="2" indent="-171450">
              <a:buFont typeface="Arial" panose="020B0604020202020204" pitchFamily="34" charset="0"/>
              <a:buChar char="•"/>
            </a:pPr>
            <a:r>
              <a:rPr lang="en-US" sz="1200" i="0" dirty="0">
                <a:latin typeface="Work Sans" pitchFamily="2" charset="77"/>
              </a:rPr>
              <a:t>Shop and cook.</a:t>
            </a:r>
          </a:p>
          <a:p>
            <a:pPr marL="1085850" lvl="2" indent="-171450">
              <a:buFont typeface="Arial" panose="020B0604020202020204" pitchFamily="34" charset="0"/>
              <a:buChar char="•"/>
            </a:pPr>
            <a:r>
              <a:rPr lang="en-US" sz="1200" i="0" dirty="0">
                <a:latin typeface="Work Sans" pitchFamily="2" charset="77"/>
              </a:rPr>
              <a:t>Cope with triggers.</a:t>
            </a:r>
          </a:p>
          <a:p>
            <a:pPr marL="1085850" lvl="2" indent="-171450">
              <a:buFont typeface="Arial" panose="020B0604020202020204" pitchFamily="34" charset="0"/>
              <a:buChar char="•"/>
            </a:pPr>
            <a:r>
              <a:rPr lang="en-US" sz="1200" i="0" dirty="0">
                <a:latin typeface="Work Sans" pitchFamily="2" charset="77"/>
              </a:rPr>
              <a:t>Heart health.</a:t>
            </a:r>
          </a:p>
          <a:p>
            <a:pPr marL="1085850" lvl="2" indent="-171450">
              <a:buFont typeface="Arial" panose="020B0604020202020204" pitchFamily="34" charset="0"/>
              <a:buChar char="•"/>
            </a:pPr>
            <a:r>
              <a:rPr lang="en-US" sz="1200" i="0" dirty="0">
                <a:latin typeface="Work Sans" pitchFamily="2" charset="77"/>
              </a:rPr>
              <a:t>Get support.</a:t>
            </a:r>
          </a:p>
          <a:p>
            <a:pPr marL="1085850" lvl="2" indent="-171450">
              <a:buFont typeface="Arial" panose="020B0604020202020204" pitchFamily="34" charset="0"/>
              <a:buChar char="•"/>
            </a:pPr>
            <a:r>
              <a:rPr lang="en-US" sz="1200" i="0" dirty="0">
                <a:latin typeface="Work Sans" pitchFamily="2" charset="77"/>
              </a:rPr>
              <a:t>When weight loss stalls.</a:t>
            </a:r>
          </a:p>
          <a:p>
            <a:endParaRPr lang="en-US" sz="1200" i="0" dirty="0">
              <a:latin typeface="Work Sans" pitchFamily="2" charset="77"/>
            </a:endParaRPr>
          </a:p>
          <a:p>
            <a:r>
              <a:rPr lang="en-US" sz="1200" i="1" dirty="0">
                <a:latin typeface="Work Sans" pitchFamily="2" charset="77"/>
              </a:rPr>
              <a:t>Speaker Notes:</a:t>
            </a:r>
            <a:r>
              <a:rPr lang="en-US" sz="1200" i="0" dirty="0">
                <a:latin typeface="Work Sans" pitchFamily="2" charset="77"/>
              </a:rPr>
              <a:t> The National DPP lifestyle change program includes a wide variety of curriculum topics that are </a:t>
            </a:r>
            <a:r>
              <a:rPr lang="en-US" sz="1200" b="0" i="0" kern="1200" dirty="0">
                <a:solidFill>
                  <a:schemeClr val="tx1"/>
                </a:solidFill>
                <a:effectLst/>
                <a:latin typeface="Work Sans" pitchFamily="2" charset="77"/>
                <a:ea typeface="+mn-ea"/>
                <a:cs typeface="+mn-cs"/>
              </a:rPr>
              <a:t>based on the original 2002 DPP trial and follow-up studies</a:t>
            </a:r>
            <a:r>
              <a:rPr lang="en-US" sz="1200" i="0" dirty="0">
                <a:latin typeface="Work Sans" pitchFamily="2" charset="77"/>
              </a:rPr>
              <a:t>. These are just a few of the 26 topics covered in the curriculum. All CDC-recognized programs will cover at least 22 of the 26 available topics in a 12-month timeframe. </a:t>
            </a:r>
          </a:p>
          <a:p>
            <a:endParaRPr lang="en-US" sz="1200" i="0" dirty="0">
              <a:latin typeface="Work Sans" pitchFamily="2" charset="77"/>
            </a:endParaRPr>
          </a:p>
          <a:p>
            <a:r>
              <a:rPr lang="en-US" sz="1200" i="0" dirty="0">
                <a:latin typeface="Work Sans" pitchFamily="2" charset="77"/>
              </a:rPr>
              <a:t>Remember, this is about lifestyle change, which requires a wide variety of topics and support.</a:t>
            </a:r>
          </a:p>
          <a:p>
            <a:endParaRPr lang="en-US" sz="1200" i="0" dirty="0">
              <a:latin typeface="Work Sans" pitchFamily="2" charset="77"/>
            </a:endParaRPr>
          </a:p>
          <a:p>
            <a:r>
              <a:rPr lang="en-US" sz="1200" i="1" dirty="0">
                <a:latin typeface="Work Sans" pitchFamily="2" charset="77"/>
              </a:rPr>
              <a:t>Source: </a:t>
            </a:r>
            <a:r>
              <a:rPr lang="en-US" sz="1200" u="sng" dirty="0">
                <a:latin typeface="Work Sans" pitchFamily="2" charset="77"/>
              </a:rPr>
              <a:t>https://</a:t>
            </a:r>
            <a:r>
              <a:rPr lang="en-US" sz="1200" u="sng" dirty="0" err="1">
                <a:latin typeface="Work Sans" pitchFamily="2" charset="77"/>
              </a:rPr>
              <a:t>nationaldppcsc.cdc.gov</a:t>
            </a:r>
            <a:r>
              <a:rPr lang="en-US" sz="1200" u="sng" dirty="0">
                <a:latin typeface="Work Sans" pitchFamily="2" charset="77"/>
              </a:rPr>
              <a:t>/s/article/National-DPP-PreventT2-Curricula-and-Handouts</a:t>
            </a:r>
          </a:p>
        </p:txBody>
      </p:sp>
      <p:sp>
        <p:nvSpPr>
          <p:cNvPr id="4" name="Slide Number Placeholder 3"/>
          <p:cNvSpPr>
            <a:spLocks noGrp="1"/>
          </p:cNvSpPr>
          <p:nvPr>
            <p:ph type="sldNum" sz="quarter" idx="5"/>
          </p:nvPr>
        </p:nvSpPr>
        <p:spPr/>
        <p:txBody>
          <a:bodyPr/>
          <a:lstStyle/>
          <a:p>
            <a:fld id="{2A52F718-8473-3049-A546-2A772DD835AA}" type="slidenum">
              <a:rPr lang="en-US" smtClean="0"/>
              <a:t>20</a:t>
            </a:fld>
            <a:endParaRPr lang="en-US" dirty="0"/>
          </a:p>
        </p:txBody>
      </p:sp>
    </p:spTree>
    <p:extLst>
      <p:ext uri="{BB962C8B-B14F-4D97-AF65-F5344CB8AC3E}">
        <p14:creationId xmlns:p14="http://schemas.microsoft.com/office/powerpoint/2010/main" val="836469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a8326770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a8326770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67640" marR="193675">
              <a:lnSpc>
                <a:spcPct val="97000"/>
              </a:lnSpc>
              <a:spcBef>
                <a:spcPts val="0"/>
              </a:spcBef>
              <a:spcAft>
                <a:spcPts val="0"/>
              </a:spcAft>
            </a:pPr>
            <a:r>
              <a:rPr lang="en-US" sz="1200" i="1" dirty="0">
                <a:latin typeface="Work Sans" pitchFamily="2" charset="77"/>
              </a:rPr>
              <a:t>Speaker Notes: </a:t>
            </a:r>
            <a:r>
              <a:rPr lang="en-US" sz="1200" dirty="0">
                <a:effectLst/>
                <a:latin typeface="Work Sans" pitchFamily="2" charset="77"/>
                <a:ea typeface="Calibri" panose="020F0502020204030204" pitchFamily="34" charset="0"/>
              </a:rPr>
              <a:t>Putting</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a:t>
            </a:r>
            <a:r>
              <a:rPr lang="en-US" sz="1200" spc="-25" dirty="0">
                <a:effectLst/>
                <a:latin typeface="Work Sans" pitchFamily="2" charset="77"/>
                <a:ea typeface="Calibri" panose="020F0502020204030204" pitchFamily="34" charset="0"/>
              </a:rPr>
              <a:t>n effective </a:t>
            </a:r>
            <a:r>
              <a:rPr lang="en-US" sz="1200" dirty="0">
                <a:effectLst/>
                <a:latin typeface="Work Sans" pitchFamily="2" charset="77"/>
                <a:ea typeface="Calibri" panose="020F0502020204030204" pitchFamily="34" charset="0"/>
              </a:rPr>
              <a:t>type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2</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prevention</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place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 workforce is no small undertaking.</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That’s why</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we designed</a:t>
            </a:r>
            <a:r>
              <a:rPr lang="en-US" sz="1200" spc="-10" dirty="0">
                <a:effectLst/>
                <a:latin typeface="Work Sans" pitchFamily="2" charset="77"/>
                <a:ea typeface="Calibri" panose="020F0502020204030204" pitchFamily="34" charset="0"/>
              </a:rPr>
              <a:t> the online </a:t>
            </a:r>
            <a:r>
              <a:rPr lang="en-US" sz="1200" dirty="0" err="1">
                <a:effectLst/>
                <a:latin typeface="Work Sans" pitchFamily="2" charset="77"/>
                <a:ea typeface="Calibri" panose="020F0502020204030204" pitchFamily="34" charset="0"/>
              </a:rPr>
              <a:t>Healm</a:t>
            </a:r>
            <a:r>
              <a:rPr lang="en-US" sz="1200" dirty="0">
                <a:effectLst/>
                <a:latin typeface="Work Sans" pitchFamily="2" charset="77"/>
                <a:ea typeface="Calibri" panose="020F0502020204030204" pitchFamily="34" charset="0"/>
              </a:rPr>
              <a:t> platform to help</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 find the best solutions for your organization.</a:t>
            </a:r>
          </a:p>
          <a:p>
            <a:pPr marL="167640" marR="193675">
              <a:lnSpc>
                <a:spcPct val="97000"/>
              </a:lnSpc>
              <a:spcBef>
                <a:spcPts val="0"/>
              </a:spcBef>
              <a:spcAft>
                <a:spcPts val="0"/>
              </a:spcAft>
            </a:pPr>
            <a:endParaRPr lang="en-US" sz="1200" dirty="0">
              <a:effectLst/>
              <a:latin typeface="Work Sans" pitchFamily="2" charset="77"/>
              <a:ea typeface="Calibri" panose="020F0502020204030204" pitchFamily="34" charset="0"/>
            </a:endParaRPr>
          </a:p>
          <a:p>
            <a:pPr marL="167640" marR="364490">
              <a:lnSpc>
                <a:spcPct val="97000"/>
              </a:lnSpc>
              <a:spcBef>
                <a:spcPts val="1455"/>
              </a:spcBef>
              <a:spcAft>
                <a:spcPts val="0"/>
              </a:spcAft>
            </a:pPr>
            <a:r>
              <a:rPr lang="en-US" sz="1200" dirty="0">
                <a:effectLst/>
                <a:latin typeface="Work Sans" pitchFamily="2" charset="77"/>
                <a:ea typeface="Calibri" panose="020F0502020204030204" pitchFamily="34" charset="0"/>
              </a:rPr>
              <a:t>As you</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navigate</a:t>
            </a:r>
            <a:r>
              <a:rPr lang="en-US" sz="1200" spc="-25" dirty="0">
                <a:effectLst/>
                <a:latin typeface="Work Sans" pitchFamily="2" charset="77"/>
                <a:ea typeface="Calibri" panose="020F0502020204030204" pitchFamily="34" charset="0"/>
              </a:rPr>
              <a:t> </a:t>
            </a:r>
            <a:r>
              <a:rPr lang="en-US" sz="1200" dirty="0" err="1">
                <a:effectLst/>
                <a:latin typeface="Work Sans" pitchFamily="2" charset="77"/>
                <a:ea typeface="Calibri" panose="020F0502020204030204" pitchFamily="34" charset="0"/>
              </a:rPr>
              <a:t>Healm</a:t>
            </a:r>
            <a:r>
              <a:rPr lang="en-US" sz="1200" dirty="0">
                <a:effectLst/>
                <a:latin typeface="Work Sans" pitchFamily="2" charset="77"/>
                <a:ea typeface="Calibri" panose="020F0502020204030204" pitchFamily="34" charset="0"/>
              </a:rPr>
              <a:t>, we’ll ask questions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tailor</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information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 your needs. You’ll see what other employers have done and how they succeeded. And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if</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want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browse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all</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information</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provided</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on</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platform,</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 do that as well.</a:t>
            </a:r>
          </a:p>
          <a:p>
            <a:pPr marL="167640" marR="364490">
              <a:lnSpc>
                <a:spcPct val="97000"/>
              </a:lnSpc>
              <a:spcBef>
                <a:spcPts val="1455"/>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60"/>
              </a:spcBef>
              <a:spcAft>
                <a:spcPts val="0"/>
              </a:spcAft>
            </a:pPr>
            <a:r>
              <a:rPr lang="en-US" sz="1200" dirty="0">
                <a:effectLst/>
                <a:latin typeface="Work Sans" pitchFamily="2" charset="77"/>
                <a:ea typeface="Calibri" panose="020F0502020204030204" pitchFamily="34" charset="0"/>
              </a:rPr>
              <a:t>When you register with </a:t>
            </a:r>
            <a:r>
              <a:rPr lang="en-US" sz="1200" dirty="0" err="1">
                <a:effectLst/>
                <a:latin typeface="Work Sans" pitchFamily="2" charset="77"/>
                <a:ea typeface="Calibri" panose="020F0502020204030204" pitchFamily="34" charset="0"/>
              </a:rPr>
              <a:t>Healm</a:t>
            </a:r>
            <a:r>
              <a:rPr lang="en-US" sz="1200" dirty="0">
                <a:effectLst/>
                <a:latin typeface="Work Sans" pitchFamily="2" charset="77"/>
                <a:ea typeface="Calibri" panose="020F0502020204030204" pitchFamily="34" charset="0"/>
              </a:rPr>
              <a:t>, you’ll get access to a team of experts who can support</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along</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way.</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They</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know about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National</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DPP lifestyle change program, benefits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administration,</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 local resources. You can work with them as much or as little as you want. They’re here to help you whenever you need them.</a:t>
            </a:r>
          </a:p>
          <a:p>
            <a:pPr marL="167640" marR="193675">
              <a:lnSpc>
                <a:spcPct val="97000"/>
              </a:lnSpc>
              <a:spcBef>
                <a:spcPts val="1460"/>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65"/>
              </a:spcBef>
              <a:spcAft>
                <a:spcPts val="0"/>
              </a:spcAft>
            </a:pPr>
            <a:r>
              <a:rPr lang="en-US" sz="1200" dirty="0">
                <a:effectLst/>
                <a:latin typeface="Work Sans" pitchFamily="2" charset="77"/>
                <a:ea typeface="Calibri" panose="020F0502020204030204" pitchFamily="34" charset="0"/>
              </a:rPr>
              <a:t>We know that diabetes prevention works best when it’s part of your workplace culture.</a:t>
            </a:r>
            <a:r>
              <a:rPr lang="en-US" sz="1200" spc="-55" dirty="0">
                <a:effectLst/>
                <a:latin typeface="Work Sans" pitchFamily="2" charset="77"/>
                <a:ea typeface="Calibri" panose="020F0502020204030204" pitchFamily="34" charset="0"/>
              </a:rPr>
              <a:t> </a:t>
            </a:r>
            <a:r>
              <a:rPr lang="en-US" sz="1200" dirty="0" err="1">
                <a:effectLst/>
                <a:latin typeface="Work Sans" pitchFamily="2" charset="77"/>
                <a:ea typeface="Calibri" panose="020F0502020204030204" pitchFamily="34" charset="0"/>
              </a:rPr>
              <a:t>Healm</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will</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show</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how</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make</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this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happen.</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may be able 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start</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by</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promoting</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 benefit that your employee health plan already offers. Or</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take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next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level</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by</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becoming</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CDC-recognized</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organization</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 offering</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National</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DPP</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lifestyle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yourself.</a:t>
            </a:r>
          </a:p>
          <a:p>
            <a:pPr marL="167640" marR="193675">
              <a:lnSpc>
                <a:spcPct val="97000"/>
              </a:lnSpc>
              <a:spcBef>
                <a:spcPts val="1465"/>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65"/>
              </a:spcBef>
              <a:spcAft>
                <a:spcPts val="0"/>
              </a:spcAft>
            </a:pPr>
            <a:r>
              <a:rPr lang="en-US" sz="1200" dirty="0">
                <a:effectLst/>
                <a:latin typeface="Work Sans" pitchFamily="2" charset="77"/>
                <a:ea typeface="Calibri" panose="020F0502020204030204" pitchFamily="34" charset="0"/>
              </a:rPr>
              <a:t>Whatever</a:t>
            </a:r>
            <a:r>
              <a:rPr lang="en-US" sz="1200" spc="-45" dirty="0">
                <a:effectLst/>
                <a:latin typeface="Work Sans" pitchFamily="2" charset="77"/>
                <a:ea typeface="Calibri" panose="020F0502020204030204" pitchFamily="34" charset="0"/>
              </a:rPr>
              <a:t> approach </a:t>
            </a:r>
            <a:r>
              <a:rPr lang="en-US" sz="1200" dirty="0">
                <a:effectLst/>
                <a:latin typeface="Work Sans" pitchFamily="2" charset="77"/>
                <a:ea typeface="Calibri" panose="020F0502020204030204" pitchFamily="34" charset="0"/>
              </a:rPr>
              <a:t>you</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choose, we’ll</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help</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set</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realistic</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goals,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measure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progress,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optimize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4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program</a:t>
            </a:r>
            <a:r>
              <a:rPr lang="en-US" sz="1200" dirty="0">
                <a:effectLst/>
                <a:latin typeface="Work Sans" pitchFamily="2" charset="77"/>
                <a:ea typeface="Calibri" panose="020F0502020204030204" pitchFamily="34" charset="0"/>
              </a:rPr>
              <a:t> over</a:t>
            </a:r>
            <a:r>
              <a:rPr lang="en-US" sz="1200" spc="-2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time.</a:t>
            </a:r>
            <a:endParaRPr lang="en-US" sz="1200" dirty="0">
              <a:effectLst/>
              <a:latin typeface="Work Sans" pitchFamily="2" charset="77"/>
              <a:ea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21896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250190">
              <a:lnSpc>
                <a:spcPct val="97000"/>
              </a:lnSpc>
              <a:spcBef>
                <a:spcPts val="5"/>
              </a:spcBef>
              <a:spcAft>
                <a:spcPts val="0"/>
              </a:spcAft>
            </a:pPr>
            <a:r>
              <a:rPr lang="en-US" sz="1200" i="1" dirty="0">
                <a:effectLst/>
                <a:latin typeface="Work Sans" pitchFamily="2" charset="77"/>
                <a:ea typeface="Calibri" panose="020F0502020204030204" pitchFamily="34" charset="0"/>
              </a:rPr>
              <a:t>Speaker</a:t>
            </a:r>
            <a:r>
              <a:rPr lang="en-US" sz="1200" i="1" spc="-30" dirty="0">
                <a:effectLst/>
                <a:latin typeface="Work Sans" pitchFamily="2" charset="77"/>
                <a:ea typeface="Calibri" panose="020F0502020204030204" pitchFamily="34" charset="0"/>
              </a:rPr>
              <a:t> </a:t>
            </a:r>
            <a:r>
              <a:rPr lang="en-US" sz="1200" i="1" dirty="0">
                <a:effectLst/>
                <a:latin typeface="Work Sans" pitchFamily="2" charset="77"/>
                <a:ea typeface="Calibri" panose="020F0502020204030204" pitchFamily="34" charset="0"/>
              </a:rPr>
              <a:t>Notes:</a:t>
            </a:r>
            <a:r>
              <a:rPr lang="en-US" sz="1200" i="1"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So</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how</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help</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employees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address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prediabetes</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 prevent or delay type 2 diabetes?</a:t>
            </a:r>
          </a:p>
          <a:p>
            <a:pPr marL="167640" marR="250190">
              <a:lnSpc>
                <a:spcPct val="97000"/>
              </a:lnSpc>
              <a:spcBef>
                <a:spcPts val="5"/>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45"/>
              </a:spcBef>
              <a:spcAft>
                <a:spcPts val="0"/>
              </a:spcAft>
            </a:pPr>
            <a:r>
              <a:rPr lang="en-US" sz="1200" dirty="0">
                <a:effectLst/>
                <a:latin typeface="Work Sans" pitchFamily="2" charset="77"/>
                <a:ea typeface="Calibri" panose="020F0502020204030204" pitchFamily="34" charset="0"/>
              </a:rPr>
              <a:t>Learn</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more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through</a:t>
            </a:r>
            <a:r>
              <a:rPr lang="en-US" sz="1200" spc="-65" dirty="0">
                <a:effectLst/>
                <a:latin typeface="Work Sans" pitchFamily="2" charset="77"/>
                <a:ea typeface="Calibri" panose="020F0502020204030204" pitchFamily="34" charset="0"/>
              </a:rPr>
              <a:t> </a:t>
            </a:r>
            <a:r>
              <a:rPr lang="en-US" sz="1200" dirty="0" err="1">
                <a:effectLst/>
                <a:latin typeface="Work Sans" pitchFamily="2" charset="77"/>
                <a:ea typeface="Calibri" panose="020F0502020204030204" pitchFamily="34" charset="0"/>
              </a:rPr>
              <a:t>Healm</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about</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how</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National</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DPP</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lifestyle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 could be a good fit for your organization.</a:t>
            </a:r>
          </a:p>
          <a:p>
            <a:pPr marL="167640" marR="193675">
              <a:lnSpc>
                <a:spcPct val="97000"/>
              </a:lnSpc>
              <a:spcBef>
                <a:spcPts val="1445"/>
              </a:spcBef>
              <a:spcAft>
                <a:spcPts val="0"/>
              </a:spcAft>
            </a:pPr>
            <a:endParaRPr lang="en-US" sz="1200" dirty="0">
              <a:effectLst/>
              <a:latin typeface="Work Sans" pitchFamily="2" charset="77"/>
              <a:ea typeface="Calibri" panose="020F0502020204030204" pitchFamily="34" charset="0"/>
            </a:endParaRPr>
          </a:p>
          <a:p>
            <a:pPr marL="167640" marR="166370">
              <a:lnSpc>
                <a:spcPct val="97000"/>
              </a:lnSpc>
              <a:spcBef>
                <a:spcPts val="1450"/>
              </a:spcBef>
              <a:spcAft>
                <a:spcPts val="0"/>
              </a:spcAft>
            </a:pPr>
            <a:r>
              <a:rPr lang="en-US" sz="1200" dirty="0" err="1">
                <a:effectLst/>
                <a:latin typeface="Work Sans" pitchFamily="2" charset="77"/>
                <a:ea typeface="Calibri" panose="020F0502020204030204" pitchFamily="34" charset="0"/>
              </a:rPr>
              <a:t>Healm</a:t>
            </a:r>
            <a:r>
              <a:rPr lang="en-US" sz="1200" dirty="0">
                <a:effectLst/>
                <a:latin typeface="Work Sans" pitchFamily="2" charset="77"/>
                <a:ea typeface="Calibri" panose="020F0502020204030204" pitchFamily="34" charset="0"/>
              </a:rPr>
              <a:t> takes you through your journey to covering the program—from considering how</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deliver</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whom</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cover,</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how</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engage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those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need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involved. </a:t>
            </a:r>
            <a:r>
              <a:rPr lang="en-US" sz="1200" dirty="0" err="1">
                <a:effectLst/>
                <a:latin typeface="Work Sans" pitchFamily="2" charset="77"/>
                <a:ea typeface="Calibri" panose="020F0502020204030204" pitchFamily="34" charset="0"/>
              </a:rPr>
              <a:t>Healm</a:t>
            </a:r>
            <a:r>
              <a:rPr lang="en-US" sz="1200" dirty="0">
                <a:effectLst/>
                <a:latin typeface="Work Sans" pitchFamily="2" charset="77"/>
                <a:ea typeface="Calibri" panose="020F0502020204030204" pitchFamily="34" charset="0"/>
              </a:rPr>
              <a:t> supports you every step of the way.</a:t>
            </a:r>
          </a:p>
          <a:p>
            <a:pPr marL="167640" marR="166370">
              <a:lnSpc>
                <a:spcPct val="97000"/>
              </a:lnSpc>
              <a:spcBef>
                <a:spcPts val="1450"/>
              </a:spcBef>
              <a:spcAft>
                <a:spcPts val="0"/>
              </a:spcAft>
            </a:pPr>
            <a:endParaRPr lang="en-US" sz="1200" dirty="0">
              <a:effectLst/>
              <a:latin typeface="Work Sans" pitchFamily="2" charset="77"/>
              <a:ea typeface="Calibri" panose="020F0502020204030204" pitchFamily="34" charset="0"/>
            </a:endParaRPr>
          </a:p>
          <a:p>
            <a:pPr marL="167640" marR="612140">
              <a:lnSpc>
                <a:spcPct val="97000"/>
              </a:lnSpc>
              <a:spcBef>
                <a:spcPts val="1455"/>
              </a:spcBef>
              <a:spcAft>
                <a:spcPts val="0"/>
              </a:spcAft>
            </a:pPr>
            <a:r>
              <a:rPr lang="en-US" sz="1200" i="1" dirty="0">
                <a:effectLst/>
                <a:latin typeface="Work Sans" pitchFamily="2" charset="77"/>
                <a:ea typeface="Calibri" panose="020F0502020204030204" pitchFamily="34" charset="0"/>
              </a:rPr>
              <a:t>Note to Speaker: </a:t>
            </a:r>
            <a:r>
              <a:rPr lang="en-US" sz="1200" dirty="0">
                <a:effectLst/>
                <a:latin typeface="Work Sans" pitchFamily="2" charset="77"/>
                <a:ea typeface="Calibri" panose="020F0502020204030204" pitchFamily="34" charset="0"/>
              </a:rPr>
              <a:t>Provide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link</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u="none" dirty="0">
                <a:solidFill>
                  <a:srgbClr val="0000FF"/>
                </a:solidFill>
                <a:effectLst/>
                <a:latin typeface="Work Sans" pitchFamily="2" charset="77"/>
                <a:ea typeface="Calibri" panose="020F0502020204030204" pitchFamily="34" charset="0"/>
              </a:rPr>
              <a:t>Journey to Coverage PDF: </a:t>
            </a:r>
            <a:r>
              <a:rPr lang="en-US" sz="1200" u="sng" dirty="0">
                <a:solidFill>
                  <a:srgbClr val="0000FF"/>
                </a:solidFill>
                <a:effectLst/>
                <a:latin typeface="Work Sans" pitchFamily="2" charset="77"/>
                <a:ea typeface="Calibri" panose="020F0502020204030204" pitchFamily="34" charset="0"/>
              </a:rPr>
              <a:t>https://</a:t>
            </a:r>
            <a:r>
              <a:rPr lang="en-US" sz="1200" u="sng" dirty="0" err="1">
                <a:solidFill>
                  <a:srgbClr val="0000FF"/>
                </a:solidFill>
                <a:effectLst/>
                <a:latin typeface="Work Sans" pitchFamily="2" charset="77"/>
                <a:ea typeface="Calibri" panose="020F0502020204030204" pitchFamily="34" charset="0"/>
              </a:rPr>
              <a:t>healmatwork.org</a:t>
            </a:r>
            <a:r>
              <a:rPr lang="en-US" sz="1200" u="sng" dirty="0">
                <a:solidFill>
                  <a:srgbClr val="0000FF"/>
                </a:solidFill>
                <a:effectLst/>
                <a:latin typeface="Work Sans" pitchFamily="2" charset="77"/>
                <a:ea typeface="Calibri" panose="020F0502020204030204" pitchFamily="34" charset="0"/>
              </a:rPr>
              <a:t>/wp-content/uploads/2024/01/</a:t>
            </a:r>
            <a:r>
              <a:rPr lang="en-US" sz="1200" u="sng" dirty="0" err="1">
                <a:solidFill>
                  <a:srgbClr val="0000FF"/>
                </a:solidFill>
                <a:effectLst/>
                <a:latin typeface="Work Sans" pitchFamily="2" charset="77"/>
                <a:ea typeface="Calibri" panose="020F0502020204030204" pitchFamily="34" charset="0"/>
              </a:rPr>
              <a:t>Healm</a:t>
            </a:r>
            <a:r>
              <a:rPr lang="en-US" sz="1200" u="sng" dirty="0">
                <a:solidFill>
                  <a:srgbClr val="0000FF"/>
                </a:solidFill>
                <a:effectLst/>
                <a:latin typeface="Work Sans" pitchFamily="2" charset="77"/>
                <a:ea typeface="Calibri" panose="020F0502020204030204" pitchFamily="34" charset="0"/>
              </a:rPr>
              <a:t>-PDF-Journey-to-</a:t>
            </a:r>
            <a:r>
              <a:rPr lang="en-US" sz="1200" u="sng" dirty="0" err="1">
                <a:solidFill>
                  <a:srgbClr val="0000FF"/>
                </a:solidFill>
                <a:effectLst/>
                <a:latin typeface="Work Sans" pitchFamily="2" charset="77"/>
                <a:ea typeface="Calibri" panose="020F0502020204030204" pitchFamily="34" charset="0"/>
              </a:rPr>
              <a:t>Coverage.pdf</a:t>
            </a:r>
            <a:endParaRPr lang="en-US" sz="1200" u="sng" dirty="0">
              <a:effectLst/>
              <a:latin typeface="Work Sans" pitchFamily="2" charset="77"/>
              <a:ea typeface="Calibri" panose="020F0502020204030204" pitchFamily="34" charset="0"/>
            </a:endParaRPr>
          </a:p>
          <a:p>
            <a:pPr marL="0" indent="0">
              <a:buFont typeface="Arial" panose="020B0604020202020204" pitchFamily="34" charset="0"/>
              <a:buNone/>
            </a:pPr>
            <a:endParaRPr lang="en-US" i="1" dirty="0"/>
          </a:p>
        </p:txBody>
      </p:sp>
      <p:sp>
        <p:nvSpPr>
          <p:cNvPr id="4" name="Slide Number Placeholder 3"/>
          <p:cNvSpPr>
            <a:spLocks noGrp="1"/>
          </p:cNvSpPr>
          <p:nvPr>
            <p:ph type="sldNum" sz="quarter" idx="5"/>
          </p:nvPr>
        </p:nvSpPr>
        <p:spPr/>
        <p:txBody>
          <a:bodyPr/>
          <a:lstStyle/>
          <a:p>
            <a:fld id="{2A52F718-8473-3049-A546-2A772DD835AA}" type="slidenum">
              <a:rPr lang="en-US" smtClean="0"/>
              <a:t>22</a:t>
            </a:fld>
            <a:endParaRPr lang="en-US" dirty="0"/>
          </a:p>
        </p:txBody>
      </p:sp>
    </p:spTree>
    <p:extLst>
      <p:ext uri="{BB962C8B-B14F-4D97-AF65-F5344CB8AC3E}">
        <p14:creationId xmlns:p14="http://schemas.microsoft.com/office/powerpoint/2010/main" val="339410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Work Sans" pitchFamily="2" charset="77"/>
                <a:ea typeface="+mn-ea"/>
                <a:cs typeface="+mn-cs"/>
              </a:rPr>
              <a:t>Speaker Notes: </a:t>
            </a:r>
            <a:endParaRPr lang="en-US" sz="1200" kern="1200" dirty="0">
              <a:solidFill>
                <a:schemeClr val="tx1"/>
              </a:solidFill>
              <a:effectLst/>
              <a:latin typeface="Work Sans" pitchFamily="2" charset="77"/>
              <a:ea typeface="+mn-ea"/>
              <a:cs typeface="+mn-cs"/>
            </a:endParaRPr>
          </a:p>
          <a:p>
            <a:pPr marL="342900" marR="209550" lvl="0" indent="-342900">
              <a:lnSpc>
                <a:spcPct val="97000"/>
              </a:lnSpc>
              <a:spcBef>
                <a:spcPts val="1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The National DPP lifestyle</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change</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program is helping prevent type 2 diabetes across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country.</a:t>
            </a:r>
            <a:r>
              <a:rPr lang="en-US" sz="1200" spc="-30" dirty="0">
                <a:effectLst/>
                <a:latin typeface="Work Sans" pitchFamily="2" charset="77"/>
                <a:ea typeface="Arial" panose="020B0604020202020204" pitchFamily="34" charset="0"/>
              </a:rPr>
              <a:t> Several</a:t>
            </a:r>
            <a:r>
              <a:rPr lang="en-US" sz="1200" spc="0" dirty="0">
                <a:effectLst/>
                <a:latin typeface="Work Sans" pitchFamily="2" charset="77"/>
                <a:ea typeface="Arial" panose="020B0604020202020204" pitchFamily="34" charset="0"/>
              </a:rPr>
              <a:t> of the nation’s most respected companies―including Fortune 100 companies like Costco―have successfully adopted this program.</a:t>
            </a:r>
          </a:p>
          <a:p>
            <a:pPr marL="342900" marR="209550" lvl="0" indent="-342900">
              <a:lnSpc>
                <a:spcPts val="1445"/>
              </a:lnSpc>
              <a:spcBef>
                <a:spcPts val="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For</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more</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examples,</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visit</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Participating</a:t>
            </a:r>
            <a:r>
              <a:rPr lang="en-US" sz="1200" spc="-7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Payers</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page</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Coverage</a:t>
            </a:r>
            <a:r>
              <a:rPr lang="en-US" sz="1200" spc="-30"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Toolkit.</a:t>
            </a:r>
            <a:endParaRPr lang="en-US" sz="1200" spc="0" dirty="0">
              <a:effectLst/>
              <a:latin typeface="Work Sans" pitchFamily="2" charset="77"/>
              <a:ea typeface="Arial" panose="020B0604020202020204" pitchFamily="34" charset="0"/>
            </a:endParaRPr>
          </a:p>
          <a:p>
            <a:pPr marL="342900" marR="209550" lvl="0" indent="-342900">
              <a:lnSpc>
                <a:spcPct val="97000"/>
              </a:lnSpc>
              <a:spcBef>
                <a:spcPts val="1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We</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know</a:t>
            </a:r>
            <a:r>
              <a:rPr lang="en-US" sz="1200" spc="-25" dirty="0">
                <a:effectLst/>
                <a:latin typeface="Work Sans" pitchFamily="2" charset="77"/>
                <a:ea typeface="Arial" panose="020B0604020202020204" pitchFamily="34" charset="0"/>
              </a:rPr>
              <a:t> that many </a:t>
            </a:r>
            <a:r>
              <a:rPr lang="en-US" sz="1200" spc="0" dirty="0">
                <a:effectLst/>
                <a:latin typeface="Work Sans" pitchFamily="2" charset="77"/>
                <a:ea typeface="Arial" panose="020B0604020202020204" pitchFamily="34" charset="0"/>
              </a:rPr>
              <a:t>companies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want</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reduce</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costs</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and</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improve the health of their</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employee</a:t>
            </a:r>
            <a:r>
              <a:rPr lang="en-US" sz="1200" spc="-30" dirty="0">
                <a:effectLst/>
                <a:latin typeface="Work Sans" pitchFamily="2" charset="77"/>
                <a:ea typeface="Arial" panose="020B0604020202020204" pitchFamily="34" charset="0"/>
              </a:rPr>
              <a:t>s</a:t>
            </a:r>
            <a:r>
              <a:rPr lang="en-US" sz="1200" spc="0" dirty="0">
                <a:effectLst/>
                <a:latin typeface="Work Sans" pitchFamily="2" charset="77"/>
                <a:ea typeface="Arial" panose="020B0604020202020204" pitchFamily="34" charset="0"/>
              </a:rPr>
              <a:t>. The National DPP lifestyle change program can help you do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Work Sans"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Work Sans" pitchFamily="2" charset="77"/>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Work Sans" pitchFamily="2" charset="77"/>
                <a:hlinkClick r:id="rId3"/>
              </a:rPr>
              <a:t>https://coveragetoolkit.org/participating-payers/</a:t>
            </a:r>
            <a:r>
              <a:rPr lang="en-US" sz="1200" dirty="0">
                <a:latin typeface="Work Sans" pitchFamily="2"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Work Sans" pitchFamily="2" charset="77"/>
                <a:hlinkClick r:id="rId4"/>
              </a:rPr>
              <a:t>https://nationaldppcsc.cdc.gov/s/article/Promotional-Materials-for-Employers-and-Insurers</a:t>
            </a:r>
            <a:endParaRPr lang="en-US" sz="1200" dirty="0">
              <a:latin typeface="Work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A52F718-8473-3049-A546-2A772DD835AA}" type="slidenum">
              <a:rPr lang="en-US" smtClean="0"/>
              <a:t>23</a:t>
            </a:fld>
            <a:endParaRPr lang="en-US" dirty="0"/>
          </a:p>
        </p:txBody>
      </p:sp>
    </p:spTree>
    <p:extLst>
      <p:ext uri="{BB962C8B-B14F-4D97-AF65-F5344CB8AC3E}">
        <p14:creationId xmlns:p14="http://schemas.microsoft.com/office/powerpoint/2010/main" val="2599221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95580">
              <a:lnSpc>
                <a:spcPct val="90000"/>
              </a:lnSpc>
              <a:spcBef>
                <a:spcPts val="1675"/>
              </a:spcBef>
              <a:spcAft>
                <a:spcPts val="0"/>
              </a:spcAft>
            </a:pPr>
            <a:r>
              <a:rPr lang="en-US" sz="1200" i="1" dirty="0">
                <a:effectLst/>
                <a:latin typeface="Work Sans" pitchFamily="2" charset="77"/>
              </a:rPr>
              <a:t>Speaker Notes: </a:t>
            </a:r>
            <a:r>
              <a:rPr lang="en-US" sz="1200" dirty="0">
                <a:effectLst/>
                <a:latin typeface="Work Sans" pitchFamily="2" charset="77"/>
                <a:ea typeface="Calibri" panose="020F0502020204030204" pitchFamily="34" charset="0"/>
                <a:cs typeface="Calibri" panose="020F0502020204030204" pitchFamily="34" charset="0"/>
              </a:rPr>
              <a:t>Type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2</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diabetes</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is</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one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greatest health</a:t>
            </a:r>
            <a:r>
              <a:rPr lang="en-US" sz="1200" spc="-1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risks</a:t>
            </a:r>
            <a:r>
              <a:rPr lang="en-US" sz="1200" spc="-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Americans face today.</a:t>
            </a:r>
            <a:r>
              <a:rPr lang="en-US" sz="1200" spc="-2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a:t>
            </a:r>
            <a:r>
              <a:rPr lang="en-US" sz="1200" spc="-1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proportion</a:t>
            </a:r>
            <a:r>
              <a:rPr lang="en-US" sz="1200" spc="-1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 the U.S. workforce dealing with the effects of this condition is growing. Let’s explore a little more about</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how</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diabetes</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could</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affect</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your </a:t>
            </a:r>
            <a:r>
              <a:rPr lang="en-US" sz="1200" spc="-10" dirty="0">
                <a:effectLst/>
                <a:latin typeface="Work Sans" pitchFamily="2" charset="77"/>
                <a:ea typeface="Calibri" panose="020F0502020204030204" pitchFamily="34" charset="0"/>
                <a:cs typeface="Calibri" panose="020F0502020204030204" pitchFamily="34" charset="0"/>
              </a:rPr>
              <a:t>organization.</a:t>
            </a:r>
            <a:endParaRPr lang="en-US" sz="1200" dirty="0">
              <a:effectLst/>
              <a:latin typeface="Work Sans" pitchFamily="2" charset="77"/>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24</a:t>
            </a:fld>
            <a:endParaRPr lang="en-US" dirty="0"/>
          </a:p>
        </p:txBody>
      </p:sp>
    </p:spTree>
    <p:extLst>
      <p:ext uri="{BB962C8B-B14F-4D97-AF65-F5344CB8AC3E}">
        <p14:creationId xmlns:p14="http://schemas.microsoft.com/office/powerpoint/2010/main" val="316440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640" marR="0">
              <a:spcBef>
                <a:spcPts val="0"/>
              </a:spcBef>
              <a:spcAft>
                <a:spcPts val="0"/>
              </a:spcAft>
            </a:pPr>
            <a:r>
              <a:rPr lang="en-US" sz="1200" i="1" spc="-10" dirty="0">
                <a:effectLst/>
                <a:latin typeface="Work Sans" pitchFamily="2" charset="77"/>
                <a:ea typeface="Calibri" panose="020F0502020204030204" pitchFamily="34" charset="0"/>
              </a:rPr>
              <a:t>Customization</a:t>
            </a:r>
            <a:r>
              <a:rPr lang="en-US" sz="1200" i="1" spc="25" dirty="0">
                <a:effectLst/>
                <a:latin typeface="Work Sans" pitchFamily="2" charset="77"/>
                <a:ea typeface="Calibri" panose="020F0502020204030204" pitchFamily="34" charset="0"/>
              </a:rPr>
              <a:t> </a:t>
            </a:r>
            <a:r>
              <a:rPr lang="en-US" sz="1200" i="1" spc="-10" dirty="0">
                <a:effectLst/>
                <a:latin typeface="Work Sans" pitchFamily="2" charset="77"/>
                <a:ea typeface="Calibri" panose="020F0502020204030204" pitchFamily="34" charset="0"/>
              </a:rPr>
              <a:t>Notes:</a:t>
            </a:r>
            <a:endParaRPr lang="en-US" sz="1200" dirty="0">
              <a:effectLst/>
              <a:latin typeface="Work Sans" pitchFamily="2" charset="77"/>
              <a:ea typeface="Calibri" panose="020F0502020204030204" pitchFamily="34" charset="0"/>
            </a:endParaRPr>
          </a:p>
          <a:p>
            <a:pPr marL="342900" marR="172085" lvl="0" indent="-342900">
              <a:spcBef>
                <a:spcPts val="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If you decide </a:t>
            </a:r>
            <a:r>
              <a:rPr lang="en-US" sz="1200" b="1" spc="0" dirty="0">
                <a:effectLst/>
                <a:latin typeface="Work Sans" pitchFamily="2" charset="77"/>
                <a:ea typeface="Arial" panose="020B0604020202020204" pitchFamily="34" charset="0"/>
              </a:rPr>
              <a:t>not</a:t>
            </a:r>
            <a:r>
              <a:rPr lang="en-US" sz="1200" spc="0" dirty="0">
                <a:effectLst/>
                <a:latin typeface="Work Sans" pitchFamily="2" charset="77"/>
                <a:ea typeface="Arial" panose="020B0604020202020204" pitchFamily="34" charset="0"/>
              </a:rPr>
              <a:t> to go into more detail on the three decision points for program</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options,</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use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this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slide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give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high-level</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overview</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of</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each</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decision</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point.</a:t>
            </a:r>
          </a:p>
          <a:p>
            <a:pPr marL="342900" marR="310515" lvl="0" indent="-342900">
              <a:spcBef>
                <a:spcPts val="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If</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plan</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use</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additional</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slides</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this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section,</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can</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just</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review</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what the three decision points are and move on to the details in the other slides.</a:t>
            </a:r>
          </a:p>
          <a:p>
            <a:pPr marL="167640" marR="193675">
              <a:spcBef>
                <a:spcPts val="0"/>
              </a:spcBef>
              <a:spcAft>
                <a:spcPts val="0"/>
              </a:spcAft>
            </a:pPr>
            <a:r>
              <a:rPr lang="en-US" sz="1200" i="1" dirty="0">
                <a:effectLst/>
                <a:latin typeface="Work Sans" pitchFamily="2" charset="77"/>
                <a:ea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193675">
              <a:spcBef>
                <a:spcPts val="0"/>
              </a:spcBef>
              <a:spcAft>
                <a:spcPts val="0"/>
              </a:spcAft>
            </a:pPr>
            <a:r>
              <a:rPr lang="en-US" sz="1200" i="1" dirty="0">
                <a:effectLst/>
                <a:latin typeface="Work Sans" pitchFamily="2" charset="77"/>
                <a:ea typeface="Calibri" panose="020F0502020204030204" pitchFamily="34" charset="0"/>
              </a:rPr>
              <a:t>Speaker</a:t>
            </a:r>
            <a:r>
              <a:rPr lang="en-US" sz="1200" i="1" spc="-25" dirty="0">
                <a:effectLst/>
                <a:latin typeface="Work Sans" pitchFamily="2" charset="77"/>
                <a:ea typeface="Calibri" panose="020F0502020204030204" pitchFamily="34" charset="0"/>
              </a:rPr>
              <a:t> </a:t>
            </a:r>
            <a:r>
              <a:rPr lang="en-US" sz="1200" i="1" dirty="0">
                <a:effectLst/>
                <a:latin typeface="Work Sans" pitchFamily="2" charset="77"/>
                <a:ea typeface="Calibri" panose="020F0502020204030204" pitchFamily="34" charset="0"/>
              </a:rPr>
              <a:t>Notes:</a:t>
            </a:r>
            <a:r>
              <a:rPr lang="en-US" sz="1200" i="1"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Let's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learn</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more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about</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three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main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decision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points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will</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encounter when designing your program: delivery method, cost and payment model, and benefits administration.</a:t>
            </a:r>
          </a:p>
          <a:p>
            <a:pPr marL="167640" marR="193675">
              <a:spcBef>
                <a:spcPts val="0"/>
              </a:spcBef>
              <a:spcAft>
                <a:spcPts val="0"/>
              </a:spcAft>
            </a:pPr>
            <a:r>
              <a:rPr lang="en-US" sz="1200" dirty="0">
                <a:effectLst/>
                <a:latin typeface="Work Sans" pitchFamily="2" charset="77"/>
                <a:ea typeface="Calibri" panose="020F0502020204030204" pitchFamily="34" charset="0"/>
              </a:rPr>
              <a:t> </a:t>
            </a:r>
          </a:p>
          <a:p>
            <a:pPr marL="342900" marR="353695" lvl="0" indent="-342900">
              <a:spcBef>
                <a:spcPts val="0"/>
              </a:spcBef>
              <a:spcAft>
                <a:spcPts val="0"/>
              </a:spcAft>
              <a:buSzPts val="1200"/>
              <a:buFont typeface="Arial" panose="020B0604020202020204" pitchFamily="34" charset="0"/>
              <a:buChar char="•"/>
              <a:tabLst>
                <a:tab pos="339725" algn="l"/>
              </a:tabLst>
            </a:pPr>
            <a:r>
              <a:rPr lang="en-US" sz="1200" b="1" spc="0" dirty="0">
                <a:effectLst/>
                <a:latin typeface="Work Sans" pitchFamily="2" charset="77"/>
                <a:ea typeface="Arial" panose="020B0604020202020204" pitchFamily="34" charset="0"/>
              </a:rPr>
              <a:t>Delivery Method: </a:t>
            </a:r>
            <a:r>
              <a:rPr lang="en-US" sz="1200" spc="0" dirty="0">
                <a:effectLst/>
                <a:latin typeface="Work Sans" pitchFamily="2" charset="77"/>
                <a:ea typeface="Arial" panose="020B0604020202020204" pitchFamily="34" charset="0"/>
              </a:rPr>
              <a:t>The National</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DPP lifestyle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change program</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can be offered</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in-person, online, through distance learning, or through a combination of these delivery methods.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Think</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about</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which</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delivery</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method</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will work best</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for</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your</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workforce. The</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partners</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work</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with</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and</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program</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offerings</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available</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your</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area</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will influence</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delivery</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method</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choose.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But</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think</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first</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about what will work best for your employees.</a:t>
            </a:r>
          </a:p>
          <a:p>
            <a:pPr marL="342900" marR="353695" lvl="0" indent="-342900">
              <a:spcBef>
                <a:spcPts val="0"/>
              </a:spcBef>
              <a:spcAft>
                <a:spcPts val="0"/>
              </a:spcAft>
              <a:buSzPts val="1200"/>
              <a:buFont typeface="Arial" panose="020B0604020202020204" pitchFamily="34" charset="0"/>
              <a:buChar char="•"/>
              <a:tabLst>
                <a:tab pos="339725" algn="l"/>
              </a:tabLst>
            </a:pPr>
            <a:r>
              <a:rPr lang="en-US" sz="1200" b="1" spc="0" dirty="0">
                <a:effectLst/>
                <a:latin typeface="Work Sans" pitchFamily="2" charset="77"/>
                <a:ea typeface="Arial" panose="020B0604020202020204" pitchFamily="34" charset="0"/>
              </a:rPr>
              <a:t>Cost</a:t>
            </a:r>
            <a:r>
              <a:rPr lang="en-US" sz="1200" b="1" spc="-40" dirty="0">
                <a:effectLst/>
                <a:latin typeface="Work Sans" pitchFamily="2" charset="77"/>
                <a:ea typeface="Arial" panose="020B0604020202020204" pitchFamily="34" charset="0"/>
              </a:rPr>
              <a:t> </a:t>
            </a:r>
            <a:r>
              <a:rPr lang="en-US" sz="1200" b="1" spc="0" dirty="0">
                <a:effectLst/>
                <a:latin typeface="Work Sans" pitchFamily="2" charset="77"/>
                <a:ea typeface="Arial" panose="020B0604020202020204" pitchFamily="34" charset="0"/>
              </a:rPr>
              <a:t>and</a:t>
            </a:r>
            <a:r>
              <a:rPr lang="en-US" sz="1200" b="1" spc="-20" dirty="0">
                <a:effectLst/>
                <a:latin typeface="Work Sans" pitchFamily="2" charset="77"/>
                <a:ea typeface="Arial" panose="020B0604020202020204" pitchFamily="34" charset="0"/>
              </a:rPr>
              <a:t> </a:t>
            </a:r>
            <a:r>
              <a:rPr lang="en-US" sz="1200" b="1" spc="0" dirty="0">
                <a:effectLst/>
                <a:latin typeface="Work Sans" pitchFamily="2" charset="77"/>
                <a:ea typeface="Arial" panose="020B0604020202020204" pitchFamily="34" charset="0"/>
              </a:rPr>
              <a:t>Payment</a:t>
            </a:r>
            <a:r>
              <a:rPr lang="en-US" sz="1200" b="1" spc="-15" dirty="0">
                <a:effectLst/>
                <a:latin typeface="Work Sans" pitchFamily="2" charset="77"/>
                <a:ea typeface="Arial" panose="020B0604020202020204" pitchFamily="34" charset="0"/>
              </a:rPr>
              <a:t> </a:t>
            </a:r>
            <a:r>
              <a:rPr lang="en-US" sz="1200" b="1" spc="0" dirty="0">
                <a:effectLst/>
                <a:latin typeface="Work Sans" pitchFamily="2" charset="77"/>
                <a:ea typeface="Arial" panose="020B0604020202020204" pitchFamily="34" charset="0"/>
              </a:rPr>
              <a:t>Model:</a:t>
            </a:r>
            <a:r>
              <a:rPr lang="en-US" sz="1200" b="1"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Costs</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for</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National</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DPP</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lifestyle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change</a:t>
            </a:r>
            <a:r>
              <a:rPr lang="en-US" sz="1200" spc="-25"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program </a:t>
            </a:r>
            <a:r>
              <a:rPr lang="en-US" sz="1200" spc="0" dirty="0">
                <a:effectLst/>
                <a:latin typeface="Work Sans" pitchFamily="2" charset="77"/>
                <a:ea typeface="Arial" panose="020B0604020202020204" pitchFamily="34" charset="0"/>
              </a:rPr>
              <a:t>may</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influenced</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by</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several</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factors,</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including</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how</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benefit</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is</a:t>
            </a:r>
            <a:r>
              <a:rPr lang="en-US" sz="1200" spc="-10" dirty="0">
                <a:effectLst/>
                <a:latin typeface="Work Sans" pitchFamily="2" charset="77"/>
                <a:ea typeface="Arial" panose="020B0604020202020204" pitchFamily="34" charset="0"/>
              </a:rPr>
              <a:t> administered </a:t>
            </a:r>
            <a:r>
              <a:rPr lang="en-US" sz="1200" spc="0" dirty="0">
                <a:effectLst/>
                <a:latin typeface="Work Sans" pitchFamily="2" charset="77"/>
                <a:ea typeface="Arial" panose="020B0604020202020204" pitchFamily="34" charset="0"/>
              </a:rPr>
              <a:t>and how the payment or reimbursement model is structured. Commercial reimbursement</a:t>
            </a:r>
            <a:r>
              <a:rPr lang="en-US" sz="1200" spc="-7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models</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for</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coverage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of</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program include (but are not limited to) fee-for-service, attendance-based, and performance-based or outcome-based payment.</a:t>
            </a:r>
          </a:p>
          <a:p>
            <a:pPr marL="342900" marR="415925" lvl="0" indent="-342900">
              <a:spcBef>
                <a:spcPts val="0"/>
              </a:spcBef>
              <a:spcAft>
                <a:spcPts val="0"/>
              </a:spcAft>
              <a:buSzPts val="1200"/>
              <a:buFont typeface="Arial" panose="020B0604020202020204" pitchFamily="34" charset="0"/>
              <a:buChar char="•"/>
              <a:tabLst>
                <a:tab pos="339725" algn="l"/>
              </a:tabLst>
            </a:pPr>
            <a:r>
              <a:rPr lang="en-US" sz="1200" b="1" spc="0" dirty="0">
                <a:effectLst/>
                <a:latin typeface="Work Sans" pitchFamily="2" charset="77"/>
                <a:ea typeface="Arial" panose="020B0604020202020204" pitchFamily="34" charset="0"/>
              </a:rPr>
              <a:t>Benefit Administration: </a:t>
            </a:r>
            <a:r>
              <a:rPr lang="en-US" sz="1200" spc="0" dirty="0">
                <a:effectLst/>
                <a:latin typeface="Work Sans" pitchFamily="2" charset="77"/>
                <a:ea typeface="Arial" panose="020B0604020202020204" pitchFamily="34" charset="0"/>
              </a:rPr>
              <a:t>You’ll need to decide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if your organization</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is going to handle all program beneﬁt administration tasks in-house, work with an administrator,</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or contract directly with a CDC-recognized program provider to handle</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some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or</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all</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administration tasks.</a:t>
            </a:r>
            <a:r>
              <a:rPr lang="en-US" sz="1200" spc="-7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These</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tasks</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include claims processing,</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invoicing,</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and</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identifying</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Lifestyle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Coaches and</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participants.</a:t>
            </a:r>
          </a:p>
        </p:txBody>
      </p:sp>
      <p:sp>
        <p:nvSpPr>
          <p:cNvPr id="4" name="Slide Number Placeholder 3"/>
          <p:cNvSpPr>
            <a:spLocks noGrp="1"/>
          </p:cNvSpPr>
          <p:nvPr>
            <p:ph type="sldNum" sz="quarter" idx="5"/>
          </p:nvPr>
        </p:nvSpPr>
        <p:spPr/>
        <p:txBody>
          <a:bodyPr/>
          <a:lstStyle/>
          <a:p>
            <a:fld id="{2A52F718-8473-3049-A546-2A772DD835AA}" type="slidenum">
              <a:rPr lang="en-US" smtClean="0"/>
              <a:t>25</a:t>
            </a:fld>
            <a:endParaRPr lang="en-US" dirty="0"/>
          </a:p>
        </p:txBody>
      </p:sp>
    </p:spTree>
    <p:extLst>
      <p:ext uri="{BB962C8B-B14F-4D97-AF65-F5344CB8AC3E}">
        <p14:creationId xmlns:p14="http://schemas.microsoft.com/office/powerpoint/2010/main" val="936606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0">
              <a:lnSpc>
                <a:spcPct val="97000"/>
              </a:lnSpc>
              <a:spcBef>
                <a:spcPts val="5"/>
              </a:spcBef>
              <a:spcAft>
                <a:spcPts val="0"/>
              </a:spcAft>
            </a:pPr>
            <a:r>
              <a:rPr lang="en-US" sz="1200" i="1" dirty="0">
                <a:latin typeface="Work Sans" pitchFamily="2" charset="77"/>
                <a:cs typeface="Calibri Light" panose="020F0302020204030204" pitchFamily="34" charset="0"/>
              </a:rPr>
              <a:t>Speaker Notes: </a:t>
            </a:r>
            <a:r>
              <a:rPr lang="en-US" sz="1200" dirty="0">
                <a:effectLst/>
                <a:latin typeface="Work Sans" pitchFamily="2" charset="77"/>
                <a:ea typeface="Calibri" panose="020F0502020204030204" pitchFamily="34" charset="0"/>
                <a:cs typeface="Calibri" panose="020F0502020204030204" pitchFamily="34" charset="0"/>
              </a:rPr>
              <a:t>The</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National</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DPP</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lifestyle</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change</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program</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can</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be</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offered</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in-person, online, through distance learning, or through a combination of these delivery methods.</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There are</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few</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factors</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to</a:t>
            </a:r>
            <a:r>
              <a:rPr lang="en-US" sz="1200" spc="-3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consider</a:t>
            </a:r>
            <a:r>
              <a:rPr lang="en-US" sz="1200" spc="-3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when</a:t>
            </a:r>
            <a:r>
              <a:rPr lang="en-US" sz="1200" spc="-3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deciding</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which</a:t>
            </a:r>
            <a:r>
              <a:rPr lang="en-US" sz="1200" spc="-3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delivery</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method</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spc="-20" dirty="0">
                <a:effectLst/>
                <a:latin typeface="Work Sans" pitchFamily="2" charset="77"/>
                <a:ea typeface="Calibri" panose="020F0502020204030204" pitchFamily="34" charset="0"/>
                <a:cs typeface="Calibri" panose="020F0502020204030204" pitchFamily="34" charset="0"/>
              </a:rPr>
              <a:t>will</a:t>
            </a:r>
            <a:r>
              <a:rPr lang="en-US" sz="1200" dirty="0">
                <a:effectLst/>
                <a:latin typeface="Work Sans" pitchFamily="2" charset="77"/>
                <a:ea typeface="Calibri" panose="020F0502020204030204" pitchFamily="34" charset="0"/>
                <a:cs typeface="Calibri" panose="020F0502020204030204" pitchFamily="34" charset="0"/>
              </a:rPr>
              <a:t> work</a:t>
            </a:r>
            <a:r>
              <a:rPr lang="en-US" sz="1200" spc="-1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best</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for</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your</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spc="-10" dirty="0">
                <a:effectLst/>
                <a:latin typeface="Work Sans" pitchFamily="2" charset="77"/>
                <a:ea typeface="Calibri" panose="020F0502020204030204" pitchFamily="34" charset="0"/>
                <a:cs typeface="Calibri" panose="020F0502020204030204" pitchFamily="34" charset="0"/>
              </a:rPr>
              <a:t>workforce.</a:t>
            </a:r>
            <a:endParaRPr lang="en-US" sz="1200" dirty="0">
              <a:effectLst/>
              <a:latin typeface="Work Sans" pitchFamily="2" charset="77"/>
              <a:ea typeface="Calibri" panose="020F0502020204030204" pitchFamily="34" charset="0"/>
            </a:endParaRPr>
          </a:p>
          <a:p>
            <a:pPr marL="167640" marR="193675">
              <a:lnSpc>
                <a:spcPct val="100000"/>
              </a:lnSpc>
              <a:spcBef>
                <a:spcPts val="1410"/>
              </a:spcBef>
              <a:spcAft>
                <a:spcPts val="0"/>
              </a:spcAft>
            </a:pPr>
            <a:endParaRPr lang="en-US" sz="1200" dirty="0">
              <a:effectLst/>
              <a:latin typeface="Work Sans" pitchFamily="2" charset="77"/>
              <a:ea typeface="Calibri" panose="020F0502020204030204" pitchFamily="34" charset="0"/>
              <a:cs typeface="Calibri" panose="020F0502020204030204" pitchFamily="34" charset="0"/>
            </a:endParaRPr>
          </a:p>
          <a:p>
            <a:pPr marL="167640" marR="193675">
              <a:lnSpc>
                <a:spcPct val="100000"/>
              </a:lnSpc>
              <a:spcBef>
                <a:spcPts val="1410"/>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For this decision point, you’ll need to determine </a:t>
            </a:r>
            <a:r>
              <a:rPr lang="en-US" sz="1200" b="1" dirty="0">
                <a:effectLst/>
                <a:latin typeface="Work Sans" pitchFamily="2" charset="77"/>
                <a:ea typeface="Calibri" panose="020F0502020204030204" pitchFamily="34" charset="0"/>
                <a:cs typeface="Calibri" panose="020F0502020204030204" pitchFamily="34" charset="0"/>
              </a:rPr>
              <a:t>how to best engage your employees</a:t>
            </a:r>
            <a:r>
              <a:rPr lang="en-US" sz="1200" dirty="0">
                <a:effectLst/>
                <a:latin typeface="Work Sans" pitchFamily="2" charset="77"/>
                <a:ea typeface="Calibri" panose="020F0502020204030204" pitchFamily="34" charset="0"/>
                <a:cs typeface="Calibri" panose="020F0502020204030204" pitchFamily="34" charset="0"/>
              </a:rPr>
              <a:t>. Start by making sure the program is delivered in a way that appeals to them and allows them to fully participate. Set your employees up for success by choosing a delivery method that aligns with what they prefer and have access to.</a:t>
            </a:r>
            <a:endParaRPr lang="en-US" sz="1200" dirty="0">
              <a:effectLst/>
              <a:latin typeface="Work Sans" pitchFamily="2" charset="77"/>
              <a:ea typeface="Calibri" panose="020F0502020204030204" pitchFamily="34" charset="0"/>
            </a:endParaRPr>
          </a:p>
          <a:p>
            <a:pPr marL="0" marR="0">
              <a:spcBef>
                <a:spcPts val="80"/>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0">
              <a:lnSpc>
                <a:spcPct val="97000"/>
              </a:lnSpc>
              <a:spcBef>
                <a:spcPts val="5"/>
              </a:spcBef>
              <a:spcAft>
                <a:spcPts val="0"/>
              </a:spcAft>
            </a:pPr>
            <a:r>
              <a:rPr lang="en-US" sz="1200" dirty="0" err="1">
                <a:effectLst/>
                <a:latin typeface="Work Sans" pitchFamily="2" charset="77"/>
                <a:ea typeface="Calibri" panose="020F0502020204030204" pitchFamily="34" charset="0"/>
                <a:cs typeface="Calibri" panose="020F0502020204030204" pitchFamily="34" charset="0"/>
              </a:rPr>
              <a:t>Healm</a:t>
            </a:r>
            <a:r>
              <a:rPr lang="en-US" sz="1200" dirty="0">
                <a:effectLst/>
                <a:latin typeface="Work Sans" pitchFamily="2" charset="77"/>
                <a:ea typeface="Calibri" panose="020F0502020204030204" pitchFamily="34" charset="0"/>
                <a:cs typeface="Calibri" panose="020F0502020204030204" pitchFamily="34" charset="0"/>
              </a:rPr>
              <a:t> provides a wealth of information and questions to consider when deciding which delivery method would work best for your organization.</a:t>
            </a:r>
            <a:endParaRPr lang="en-US" sz="1200" dirty="0">
              <a:effectLst/>
              <a:latin typeface="Work Sans" pitchFamily="2" charset="77"/>
              <a:ea typeface="Calibri" panose="020F0502020204030204" pitchFamily="34" charset="0"/>
            </a:endParaRPr>
          </a:p>
          <a:p>
            <a:pPr marL="0" indent="0">
              <a:buNone/>
            </a:pPr>
            <a:endParaRPr lang="en-US" dirty="0">
              <a:latin typeface="+mn-lt"/>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26</a:t>
            </a:fld>
            <a:endParaRPr lang="en-US" dirty="0"/>
          </a:p>
        </p:txBody>
      </p:sp>
    </p:spTree>
    <p:extLst>
      <p:ext uri="{BB962C8B-B14F-4D97-AF65-F5344CB8AC3E}">
        <p14:creationId xmlns:p14="http://schemas.microsoft.com/office/powerpoint/2010/main" val="1051714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93675">
              <a:lnSpc>
                <a:spcPct val="97000"/>
              </a:lnSpc>
              <a:spcBef>
                <a:spcPts val="5"/>
              </a:spcBef>
              <a:spcAft>
                <a:spcPts val="0"/>
              </a:spcAft>
            </a:pPr>
            <a:r>
              <a:rPr lang="en-US" sz="1200" i="1" kern="1200" dirty="0">
                <a:solidFill>
                  <a:schemeClr val="tx1"/>
                </a:solidFill>
                <a:effectLst/>
                <a:latin typeface="Work Sans" pitchFamily="2" charset="77"/>
                <a:ea typeface="+mn-ea"/>
                <a:cs typeface="+mn-cs"/>
              </a:rPr>
              <a:t>Speaker Notes: </a:t>
            </a:r>
            <a:r>
              <a:rPr lang="en-US" sz="1200" dirty="0">
                <a:effectLst/>
                <a:latin typeface="Work Sans" pitchFamily="2" charset="77"/>
                <a:ea typeface="Calibri" panose="020F0502020204030204" pitchFamily="34" charset="0"/>
              </a:rPr>
              <a:t>How</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pay for</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get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reimbursed</a:t>
            </a:r>
            <a:r>
              <a:rPr lang="en-US" sz="1200" spc="-6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beneﬁts</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important element in the design of your program. You’ll need to determine the best cost structure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 payment model for your organization</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 your organization's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budget </a:t>
            </a:r>
            <a:r>
              <a:rPr lang="en-US" sz="1200" dirty="0">
                <a:effectLst/>
                <a:latin typeface="Work Sans" pitchFamily="2" charset="77"/>
                <a:ea typeface="Calibri" panose="020F0502020204030204" pitchFamily="34" charset="0"/>
                <a:cs typeface="Calibri" panose="020F0502020204030204" pitchFamily="34" charset="0"/>
              </a:rPr>
              <a:t>projections.</a:t>
            </a:r>
            <a:endParaRPr lang="en-US" sz="1200" dirty="0">
              <a:effectLst/>
              <a:latin typeface="Work Sans" pitchFamily="2" charset="77"/>
              <a:ea typeface="Calibri" panose="020F0502020204030204" pitchFamily="34" charset="0"/>
            </a:endParaRPr>
          </a:p>
          <a:p>
            <a:pPr marL="167640" marR="193675">
              <a:lnSpc>
                <a:spcPct val="97000"/>
              </a:lnSpc>
              <a:spcBef>
                <a:spcPts val="5"/>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193675">
              <a:lnSpc>
                <a:spcPct val="97000"/>
              </a:lnSpc>
              <a:spcBef>
                <a:spcPts val="5"/>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Here’s a quick overview of the three models you can use, either alone or in combination, to help cover the costs of this program:</a:t>
            </a:r>
            <a:endParaRPr lang="en-US" sz="1200" dirty="0">
              <a:effectLst/>
              <a:latin typeface="Work Sans" pitchFamily="2" charset="77"/>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Work Sans" pitchFamily="2" charset="77"/>
            </a:endParaRPr>
          </a:p>
          <a:p>
            <a:pPr marL="171450" indent="-171450">
              <a:buFont typeface="Arial" panose="020B0604020202020204" pitchFamily="34" charset="0"/>
              <a:buChar char="•"/>
            </a:pPr>
            <a:r>
              <a:rPr lang="en-US" sz="1200" b="1" kern="1200" dirty="0">
                <a:solidFill>
                  <a:schemeClr val="tx1"/>
                </a:solidFill>
                <a:effectLst/>
                <a:latin typeface="Work Sans" pitchFamily="2" charset="77"/>
                <a:ea typeface="+mn-ea"/>
                <a:cs typeface="+mn-cs"/>
              </a:rPr>
              <a:t>Per Employee (Fee-for-Service)</a:t>
            </a:r>
            <a:r>
              <a:rPr lang="en-US" sz="1200" kern="1200" dirty="0">
                <a:solidFill>
                  <a:schemeClr val="tx1"/>
                </a:solidFill>
                <a:effectLst/>
                <a:latin typeface="Work Sans" pitchFamily="2" charset="77"/>
                <a:ea typeface="+mn-ea"/>
                <a:cs typeface="+mn-cs"/>
              </a:rPr>
              <a:t>: </a:t>
            </a:r>
            <a:r>
              <a:rPr lang="en-US" sz="1200" b="0" i="0" dirty="0">
                <a:solidFill>
                  <a:srgbClr val="002855"/>
                </a:solidFill>
                <a:effectLst/>
                <a:highlight>
                  <a:srgbClr val="FFFFFF"/>
                </a:highlight>
                <a:latin typeface="Work Sans" pitchFamily="2" charset="77"/>
              </a:rPr>
              <a:t>Reimbursement provided on a per-employee basis.</a:t>
            </a:r>
          </a:p>
          <a:p>
            <a:pPr marL="171450" indent="-171450">
              <a:buFont typeface="Arial" panose="020B0604020202020204" pitchFamily="34" charset="0"/>
              <a:buChar char="•"/>
            </a:pPr>
            <a:endParaRPr lang="en-US" sz="1200" kern="1200" dirty="0">
              <a:solidFill>
                <a:schemeClr val="tx1"/>
              </a:solidFill>
              <a:effectLst/>
              <a:latin typeface="Work Sans" pitchFamily="2"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Work Sans" pitchFamily="2" charset="77"/>
                <a:ea typeface="+mn-ea"/>
                <a:cs typeface="+mn-cs"/>
              </a:rPr>
              <a:t>Attendance-Based: </a:t>
            </a:r>
            <a:r>
              <a:rPr lang="en-US" sz="1200" b="0" i="0" dirty="0">
                <a:solidFill>
                  <a:srgbClr val="002855"/>
                </a:solidFill>
                <a:effectLst/>
                <a:highlight>
                  <a:srgbClr val="FFFFFF"/>
                </a:highlight>
                <a:latin typeface="Work Sans" pitchFamily="2" charset="77"/>
              </a:rPr>
              <a:t>Variable reimbursement provided after milestones are met, such as completion of a certain number of program sessions.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dirty="0">
              <a:latin typeface="Work Sans" pitchFamily="2" charset="77"/>
            </a:endParaRPr>
          </a:p>
          <a:p>
            <a:pPr marL="171450" indent="-171450">
              <a:buFont typeface="Arial" panose="020B0604020202020204" pitchFamily="34" charset="0"/>
              <a:buChar char="•"/>
            </a:pPr>
            <a:r>
              <a:rPr lang="en-US" sz="1200" b="1" i="0" dirty="0">
                <a:latin typeface="Work Sans" pitchFamily="2" charset="77"/>
              </a:rPr>
              <a:t>Performance- or Outcome-Based:</a:t>
            </a:r>
            <a:r>
              <a:rPr lang="en-US" sz="1200" i="0" dirty="0">
                <a:latin typeface="Work Sans" pitchFamily="2" charset="77"/>
              </a:rPr>
              <a:t> </a:t>
            </a:r>
            <a:r>
              <a:rPr lang="en-US" sz="1200" b="0" i="0" dirty="0">
                <a:solidFill>
                  <a:srgbClr val="002855"/>
                </a:solidFill>
                <a:effectLst/>
                <a:highlight>
                  <a:srgbClr val="FFFFFF"/>
                </a:highlight>
                <a:latin typeface="Work Sans" pitchFamily="2" charset="77"/>
              </a:rPr>
              <a:t>Variable reimbursement provided based on outcomes, such as weight loss and weight loss maintenance.</a:t>
            </a:r>
          </a:p>
          <a:p>
            <a:pPr marL="171450" indent="-171450">
              <a:buFont typeface="Arial" panose="020B0604020202020204" pitchFamily="34" charset="0"/>
              <a:buChar char="•"/>
            </a:pPr>
            <a:endParaRPr lang="en-US" sz="1200" i="0" dirty="0">
              <a:latin typeface="Work Sans" pitchFamily="2" charset="77"/>
            </a:endParaRPr>
          </a:p>
          <a:p>
            <a:pPr marL="0" indent="0">
              <a:buFont typeface="Arial" panose="020B0604020202020204" pitchFamily="34" charset="0"/>
              <a:buNone/>
            </a:pPr>
            <a:r>
              <a:rPr lang="en-US" sz="1200" i="0" dirty="0">
                <a:latin typeface="Work Sans" pitchFamily="2" charset="77"/>
              </a:rPr>
              <a:t>You can also adopt a combination of these cost and payment methods.</a:t>
            </a:r>
          </a:p>
          <a:p>
            <a:pPr marL="167640" marR="0">
              <a:lnSpc>
                <a:spcPts val="1455"/>
              </a:lnSpc>
              <a:spcBef>
                <a:spcPts val="145"/>
              </a:spcBef>
              <a:spcAft>
                <a:spcPts val="0"/>
              </a:spcAft>
            </a:pPr>
            <a:endParaRPr lang="en-US" sz="1200" i="0" dirty="0">
              <a:effectLst/>
              <a:latin typeface="Work Sans" pitchFamily="2" charset="77"/>
              <a:ea typeface="+mn-ea"/>
            </a:endParaRPr>
          </a:p>
          <a:p>
            <a:pPr marL="167640" marR="0">
              <a:lnSpc>
                <a:spcPts val="1455"/>
              </a:lnSpc>
              <a:spcBef>
                <a:spcPts val="145"/>
              </a:spcBef>
              <a:spcAft>
                <a:spcPts val="0"/>
              </a:spcAft>
            </a:pPr>
            <a:r>
              <a:rPr lang="en-US" sz="1200" dirty="0" err="1">
                <a:effectLst/>
                <a:latin typeface="Work Sans" pitchFamily="2" charset="77"/>
                <a:ea typeface="Calibri" panose="020F0502020204030204" pitchFamily="34" charset="0"/>
              </a:rPr>
              <a:t>Healm</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provides</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extensive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information</a:t>
            </a:r>
            <a:r>
              <a:rPr lang="en-US" sz="1200" spc="-60" dirty="0">
                <a:effectLst/>
                <a:latin typeface="Work Sans" pitchFamily="2" charset="77"/>
                <a:ea typeface="Calibri" panose="020F0502020204030204" pitchFamily="34" charset="0"/>
              </a:rPr>
              <a:t> that allows</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30" dirty="0">
                <a:effectLst/>
                <a:latin typeface="Work Sans" pitchFamily="2" charset="77"/>
                <a:ea typeface="Calibri" panose="020F0502020204030204" pitchFamily="34" charset="0"/>
              </a:rPr>
              <a:t> to </a:t>
            </a:r>
            <a:r>
              <a:rPr lang="en-US" sz="1200" dirty="0">
                <a:effectLst/>
                <a:latin typeface="Work Sans" pitchFamily="2" charset="77"/>
                <a:ea typeface="Calibri" panose="020F0502020204030204" pitchFamily="34" charset="0"/>
              </a:rPr>
              <a:t>fully</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explore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all</a:t>
            </a:r>
            <a:r>
              <a:rPr lang="en-US" sz="1200" spc="-20" dirty="0">
                <a:effectLst/>
                <a:latin typeface="Work Sans" pitchFamily="2" charset="77"/>
                <a:ea typeface="Calibri" panose="020F0502020204030204" pitchFamily="34" charset="0"/>
              </a:rPr>
              <a:t> of </a:t>
            </a:r>
            <a:r>
              <a:rPr lang="en-US" sz="1200" dirty="0">
                <a:effectLst/>
                <a:latin typeface="Work Sans" pitchFamily="2" charset="77"/>
                <a:ea typeface="Calibri" panose="020F0502020204030204" pitchFamily="34" charset="0"/>
              </a:rPr>
              <a:t>the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points</a:t>
            </a:r>
            <a:r>
              <a:rPr lang="en-US" sz="1200" spc="-45" dirty="0">
                <a:effectLst/>
                <a:latin typeface="Work Sans" pitchFamily="2" charset="77"/>
                <a:ea typeface="Calibri" panose="020F0502020204030204" pitchFamily="34" charset="0"/>
              </a:rPr>
              <a:t> </a:t>
            </a:r>
            <a:r>
              <a:rPr lang="en-US" sz="1200" spc="-25" dirty="0">
                <a:effectLst/>
                <a:latin typeface="Work Sans" pitchFamily="2" charset="77"/>
                <a:ea typeface="Calibri" panose="020F0502020204030204" pitchFamily="34" charset="0"/>
              </a:rPr>
              <a:t>you</a:t>
            </a:r>
            <a:r>
              <a:rPr lang="en-US" sz="1200" dirty="0">
                <a:effectLst/>
                <a:latin typeface="Work Sans" pitchFamily="2" charset="77"/>
                <a:ea typeface="Calibri" panose="020F0502020204030204" pitchFamily="34" charset="0"/>
              </a:rPr>
              <a:t> should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consider</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decide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which</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cost</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payment</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model will</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work</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best</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25" dirty="0">
                <a:effectLst/>
                <a:latin typeface="Work Sans" pitchFamily="2" charset="77"/>
                <a:ea typeface="Calibri" panose="020F0502020204030204" pitchFamily="34" charset="0"/>
              </a:rPr>
              <a:t> </a:t>
            </a:r>
            <a:r>
              <a:rPr lang="en-US" sz="1200" spc="-20" dirty="0">
                <a:effectLst/>
                <a:latin typeface="Work Sans" pitchFamily="2" charset="77"/>
                <a:ea typeface="Calibri" panose="020F0502020204030204" pitchFamily="34" charset="0"/>
              </a:rPr>
              <a:t>you.</a:t>
            </a:r>
            <a:endParaRPr lang="en-US" sz="1200" dirty="0">
              <a:effectLst/>
              <a:latin typeface="Work Sans" pitchFamily="2" charset="77"/>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27</a:t>
            </a:fld>
            <a:endParaRPr lang="en-US" dirty="0"/>
          </a:p>
        </p:txBody>
      </p:sp>
    </p:spTree>
    <p:extLst>
      <p:ext uri="{BB962C8B-B14F-4D97-AF65-F5344CB8AC3E}">
        <p14:creationId xmlns:p14="http://schemas.microsoft.com/office/powerpoint/2010/main" val="4012795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0">
              <a:lnSpc>
                <a:spcPts val="1450"/>
              </a:lnSpc>
              <a:spcBef>
                <a:spcPts val="0"/>
              </a:spcBef>
              <a:spcAft>
                <a:spcPts val="0"/>
              </a:spcAft>
            </a:pPr>
            <a:r>
              <a:rPr lang="en-US" sz="1200" i="1" dirty="0">
                <a:latin typeface="Work Sans" pitchFamily="2" charset="77"/>
              </a:rPr>
              <a:t>Speaker Notes</a:t>
            </a:r>
            <a:r>
              <a:rPr lang="en-US" sz="1200" i="0" dirty="0">
                <a:latin typeface="Work Sans" pitchFamily="2" charset="77"/>
              </a:rPr>
              <a:t>: </a:t>
            </a:r>
            <a:r>
              <a:rPr lang="en-US" sz="1200" spc="-20" dirty="0">
                <a:effectLst/>
                <a:latin typeface="Work Sans" pitchFamily="2" charset="77"/>
                <a:ea typeface="Calibri" panose="020F0502020204030204" pitchFamily="34" charset="0"/>
              </a:rPr>
              <a:t>You’ll need to decide </a:t>
            </a:r>
            <a:r>
              <a:rPr lang="en-US" sz="1200" dirty="0">
                <a:effectLst/>
                <a:latin typeface="Work Sans" pitchFamily="2" charset="77"/>
                <a:ea typeface="Calibri" panose="020F0502020204030204" pitchFamily="34" charset="0"/>
              </a:rPr>
              <a:t>if</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organization</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is going</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handle</a:t>
            </a:r>
            <a:r>
              <a:rPr lang="en-US" sz="1200" spc="-50" dirty="0">
                <a:effectLst/>
                <a:latin typeface="Work Sans" pitchFamily="2" charset="77"/>
                <a:ea typeface="Calibri" panose="020F0502020204030204" pitchFamily="34" charset="0"/>
              </a:rPr>
              <a:t> </a:t>
            </a:r>
            <a:r>
              <a:rPr lang="en-US" sz="1200" spc="-25" dirty="0">
                <a:effectLst/>
                <a:latin typeface="Work Sans" pitchFamily="2" charset="77"/>
                <a:ea typeface="Calibri" panose="020F0502020204030204" pitchFamily="34" charset="0"/>
              </a:rPr>
              <a:t>all</a:t>
            </a:r>
            <a:r>
              <a:rPr lang="en-US" sz="1200" dirty="0">
                <a:effectLst/>
                <a:latin typeface="Work Sans" pitchFamily="2" charset="77"/>
                <a:ea typeface="Calibri" panose="020F0502020204030204" pitchFamily="34" charset="0"/>
              </a:rPr>
              <a:t> program beneﬁt</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administration tasks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in-house,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work with an administrator,</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or contract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directly</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with</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CDC-recognized</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provider</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handle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some</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or</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all</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administration tasks. These tasks include claims processing, invoicing, and identifying Lifestyle Coaches and participants.</a:t>
            </a:r>
          </a:p>
          <a:p>
            <a:pPr marL="167640" marR="0">
              <a:lnSpc>
                <a:spcPts val="1450"/>
              </a:lnSpc>
              <a:spcBef>
                <a:spcPts val="0"/>
              </a:spcBef>
              <a:spcAft>
                <a:spcPts val="0"/>
              </a:spcAft>
            </a:pPr>
            <a:endParaRPr lang="en-US" sz="1200" dirty="0">
              <a:effectLst/>
              <a:latin typeface="Work Sans" pitchFamily="2" charset="77"/>
              <a:ea typeface="Calibri" panose="020F0502020204030204" pitchFamily="34" charset="0"/>
            </a:endParaRPr>
          </a:p>
          <a:p>
            <a:pPr marL="342900" marR="585470" lvl="0" indent="-342900">
              <a:spcBef>
                <a:spcPts val="1435"/>
              </a:spcBef>
              <a:spcAft>
                <a:spcPts val="0"/>
              </a:spcAft>
              <a:buSzPts val="1200"/>
              <a:buFont typeface="Arial" panose="020B0604020202020204" pitchFamily="34" charset="0"/>
              <a:buChar char="•"/>
              <a:tabLst>
                <a:tab pos="172085" algn="l"/>
              </a:tabLst>
            </a:pPr>
            <a:r>
              <a:rPr lang="en-US" sz="1200" b="1" spc="0" dirty="0">
                <a:effectLst/>
                <a:latin typeface="Work Sans" pitchFamily="2" charset="77"/>
                <a:ea typeface="Arial" panose="020B0604020202020204" pitchFamily="34" charset="0"/>
              </a:rPr>
              <a:t>Use</a:t>
            </a:r>
            <a:r>
              <a:rPr lang="en-US" sz="1200" b="1" spc="-50" dirty="0">
                <a:effectLst/>
                <a:latin typeface="Work Sans" pitchFamily="2" charset="77"/>
                <a:ea typeface="Arial" panose="020B0604020202020204" pitchFamily="34" charset="0"/>
              </a:rPr>
              <a:t> </a:t>
            </a:r>
            <a:r>
              <a:rPr lang="en-US" sz="1200" b="1" spc="0" dirty="0">
                <a:effectLst/>
                <a:latin typeface="Work Sans" pitchFamily="2" charset="77"/>
                <a:ea typeface="Arial" panose="020B0604020202020204" pitchFamily="34" charset="0"/>
              </a:rPr>
              <a:t>existing</a:t>
            </a:r>
            <a:r>
              <a:rPr lang="en-US" sz="1200" b="1" spc="-35" dirty="0">
                <a:effectLst/>
                <a:latin typeface="Work Sans" pitchFamily="2" charset="77"/>
                <a:ea typeface="Arial" panose="020B0604020202020204" pitchFamily="34" charset="0"/>
              </a:rPr>
              <a:t> </a:t>
            </a:r>
            <a:r>
              <a:rPr lang="en-US" sz="1200" b="1" spc="0" dirty="0">
                <a:effectLst/>
                <a:latin typeface="Work Sans" pitchFamily="2" charset="77"/>
                <a:ea typeface="Arial" panose="020B0604020202020204" pitchFamily="34" charset="0"/>
              </a:rPr>
              <a:t>vendor</a:t>
            </a:r>
            <a:r>
              <a:rPr lang="en-US" sz="1200" b="1" spc="-25" dirty="0">
                <a:effectLst/>
                <a:latin typeface="Work Sans" pitchFamily="2" charset="77"/>
                <a:ea typeface="Arial" panose="020B0604020202020204" pitchFamily="34" charset="0"/>
              </a:rPr>
              <a:t> </a:t>
            </a:r>
            <a:r>
              <a:rPr lang="en-US" sz="1200" b="1" spc="0" dirty="0">
                <a:effectLst/>
                <a:latin typeface="Work Sans" pitchFamily="2" charset="77"/>
                <a:ea typeface="Arial" panose="020B0604020202020204" pitchFamily="34" charset="0"/>
              </a:rPr>
              <a:t>coverage:</a:t>
            </a:r>
            <a:r>
              <a:rPr lang="en-US" sz="1200" b="1"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Contact</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your</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existing</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health</a:t>
            </a:r>
            <a:r>
              <a:rPr lang="en-US" sz="1200" spc="-55"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plan, </a:t>
            </a:r>
            <a:r>
              <a:rPr lang="en-US" sz="1200" spc="0" dirty="0">
                <a:effectLst/>
                <a:latin typeface="Work Sans" pitchFamily="2" charset="77"/>
                <a:ea typeface="Arial" panose="020B0604020202020204" pitchFamily="34" charset="0"/>
              </a:rPr>
              <a:t>pharmacy</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beneﬁts</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plan,</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or</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wellness</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vendor  </a:t>
            </a:r>
            <a:r>
              <a:rPr lang="en-US" sz="1200" spc="-50" dirty="0">
                <a:effectLst/>
                <a:latin typeface="Work Sans" pitchFamily="2" charset="77"/>
                <a:ea typeface="Arial" panose="020B0604020202020204" pitchFamily="34" charset="0"/>
              </a:rPr>
              <a:t> to see if they </a:t>
            </a:r>
            <a:r>
              <a:rPr lang="en-US" sz="1200" spc="0" dirty="0">
                <a:effectLst/>
                <a:latin typeface="Work Sans" pitchFamily="2" charset="77"/>
                <a:ea typeface="Arial" panose="020B0604020202020204" pitchFamily="34" charset="0"/>
              </a:rPr>
              <a:t>already</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provide</a:t>
            </a:r>
            <a:r>
              <a:rPr lang="en-US" sz="1200" spc="-50"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coverage.</a:t>
            </a:r>
            <a:endParaRPr lang="en-US" sz="1200" spc="0" dirty="0">
              <a:effectLst/>
              <a:latin typeface="Work Sans" pitchFamily="2" charset="77"/>
              <a:ea typeface="Arial" panose="020B0604020202020204" pitchFamily="34" charset="0"/>
            </a:endParaRPr>
          </a:p>
          <a:p>
            <a:pPr marL="342900" marR="251460" lvl="0" indent="-342900">
              <a:lnSpc>
                <a:spcPct val="97000"/>
              </a:lnSpc>
              <a:spcBef>
                <a:spcPts val="10"/>
              </a:spcBef>
              <a:spcAft>
                <a:spcPts val="0"/>
              </a:spcAft>
              <a:buSzPts val="1200"/>
              <a:buFont typeface="Arial" panose="020B0604020202020204" pitchFamily="34" charset="0"/>
              <a:buChar char="•"/>
              <a:tabLst>
                <a:tab pos="339725" algn="l"/>
              </a:tabLst>
            </a:pPr>
            <a:r>
              <a:rPr lang="en-US" sz="1200" b="1" spc="0" dirty="0">
                <a:effectLst/>
                <a:latin typeface="Work Sans" pitchFamily="2" charset="77"/>
                <a:ea typeface="Arial" panose="020B0604020202020204" pitchFamily="34" charset="0"/>
              </a:rPr>
              <a:t>Contract directly with a CDC-recognized organization or network: </a:t>
            </a:r>
            <a:r>
              <a:rPr lang="en-US" sz="1200" spc="0" dirty="0">
                <a:effectLst/>
                <a:latin typeface="Work Sans" pitchFamily="2" charset="77"/>
                <a:ea typeface="Arial" panose="020B0604020202020204" pitchFamily="34" charset="0"/>
              </a:rPr>
              <a:t>If your organization does not have the capacity or interest to handle any part of the beneﬁt</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administration,</a:t>
            </a:r>
            <a:r>
              <a:rPr lang="en-US" sz="1200" spc="-7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and</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your</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existing</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vendors</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don’t</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provide</a:t>
            </a:r>
            <a:r>
              <a:rPr lang="en-US" sz="1200" spc="-6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coverage,</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consider contracting with another vendor, third-party</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administrator, or CDC-recognized </a:t>
            </a:r>
            <a:r>
              <a:rPr lang="en-US" sz="1200" spc="-10" dirty="0">
                <a:effectLst/>
                <a:latin typeface="Work Sans" pitchFamily="2" charset="77"/>
                <a:ea typeface="Arial" panose="020B0604020202020204" pitchFamily="34" charset="0"/>
              </a:rPr>
              <a:t>organization.</a:t>
            </a:r>
            <a:endParaRPr lang="en-US" sz="1200" spc="0" dirty="0">
              <a:effectLst/>
              <a:latin typeface="Work Sans" pitchFamily="2" charset="77"/>
              <a:ea typeface="Arial" panose="020B0604020202020204" pitchFamily="34" charset="0"/>
            </a:endParaRPr>
          </a:p>
          <a:p>
            <a:pPr marL="342900" marR="215265" lvl="0" indent="-342900">
              <a:lnSpc>
                <a:spcPct val="97000"/>
              </a:lnSpc>
              <a:spcBef>
                <a:spcPts val="25"/>
              </a:spcBef>
              <a:spcAft>
                <a:spcPts val="0"/>
              </a:spcAft>
              <a:buSzPts val="1200"/>
              <a:buFont typeface="Arial" panose="020B0604020202020204" pitchFamily="34" charset="0"/>
              <a:buChar char="•"/>
              <a:tabLst>
                <a:tab pos="339725" algn="l"/>
              </a:tabLst>
            </a:pPr>
            <a:r>
              <a:rPr lang="en-US" sz="1200" b="1" spc="0" dirty="0">
                <a:effectLst/>
                <a:latin typeface="Work Sans" pitchFamily="2" charset="77"/>
                <a:ea typeface="Arial" panose="020B0604020202020204" pitchFamily="34" charset="0"/>
              </a:rPr>
              <a:t>Become a CDC-recognized organization and provide the program yourself: </a:t>
            </a:r>
            <a:r>
              <a:rPr lang="en-US" sz="1200" spc="0" dirty="0">
                <a:effectLst/>
                <a:latin typeface="Work Sans" pitchFamily="2" charset="77"/>
                <a:ea typeface="Arial" panose="020B0604020202020204" pitchFamily="34" charset="0"/>
              </a:rPr>
              <a:t>If you want</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keep</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beneﬁt</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administration</a:t>
            </a:r>
            <a:r>
              <a:rPr lang="en-US" sz="1200" spc="-6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completely</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in-house,</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will</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need</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 apply to become a CDC-recognized program provider.</a:t>
            </a:r>
          </a:p>
          <a:p>
            <a:pPr marL="342900" marR="215265" lvl="0" indent="-342900">
              <a:lnSpc>
                <a:spcPct val="97000"/>
              </a:lnSpc>
              <a:spcBef>
                <a:spcPts val="25"/>
              </a:spcBef>
              <a:spcAft>
                <a:spcPts val="0"/>
              </a:spcAft>
              <a:buSzPts val="1200"/>
              <a:buFont typeface="Arial" panose="020B0604020202020204" pitchFamily="34" charset="0"/>
              <a:buChar char="•"/>
              <a:tabLst>
                <a:tab pos="339725" algn="l"/>
              </a:tabLst>
            </a:pPr>
            <a:endParaRPr lang="en-US" sz="1200" spc="0" dirty="0">
              <a:effectLst/>
              <a:latin typeface="Work Sans" pitchFamily="2" charset="77"/>
              <a:ea typeface="Arial" panose="020B0604020202020204" pitchFamily="34" charset="0"/>
            </a:endParaRPr>
          </a:p>
          <a:p>
            <a:pPr marL="167640" marR="0">
              <a:lnSpc>
                <a:spcPts val="1455"/>
              </a:lnSpc>
              <a:spcBef>
                <a:spcPts val="1430"/>
              </a:spcBef>
              <a:spcAft>
                <a:spcPts val="0"/>
              </a:spcAft>
            </a:pPr>
            <a:r>
              <a:rPr lang="en-US" sz="1200" dirty="0">
                <a:effectLst/>
                <a:latin typeface="Work Sans" pitchFamily="2" charset="77"/>
                <a:ea typeface="Calibri" panose="020F0502020204030204" pitchFamily="34" charset="0"/>
              </a:rPr>
              <a:t>To</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determine</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how</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diabetes</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prevention</a:t>
            </a:r>
            <a:r>
              <a:rPr lang="en-US" sz="1200" spc="-7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beneﬁt</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should</a:t>
            </a:r>
            <a:r>
              <a:rPr lang="en-US" sz="1200" spc="-45" dirty="0">
                <a:effectLst/>
                <a:latin typeface="Work Sans" pitchFamily="2" charset="77"/>
                <a:ea typeface="Calibri" panose="020F0502020204030204" pitchFamily="34" charset="0"/>
              </a:rPr>
              <a:t> </a:t>
            </a:r>
            <a:r>
              <a:rPr lang="en-US" sz="1200" spc="-25" dirty="0">
                <a:effectLst/>
                <a:latin typeface="Work Sans" pitchFamily="2" charset="77"/>
                <a:ea typeface="Calibri" panose="020F0502020204030204" pitchFamily="34" charset="0"/>
              </a:rPr>
              <a:t>be</a:t>
            </a:r>
            <a:r>
              <a:rPr lang="en-US" sz="1200" spc="-10" dirty="0">
                <a:effectLst/>
                <a:latin typeface="Work Sans" pitchFamily="2" charset="77"/>
                <a:ea typeface="Calibri" panose="020F0502020204030204" pitchFamily="34" charset="0"/>
              </a:rPr>
              <a:t> administered,</a:t>
            </a:r>
            <a:r>
              <a:rPr lang="en-US" sz="120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consider</a:t>
            </a:r>
            <a:r>
              <a:rPr lang="en-US" sz="1200" spc="5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your</a:t>
            </a:r>
            <a:r>
              <a:rPr lang="en-US" sz="1200" spc="3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organization's</a:t>
            </a:r>
            <a:r>
              <a:rPr lang="en-US" sz="1200" spc="25"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structure,</a:t>
            </a:r>
            <a:r>
              <a:rPr lang="en-US" sz="1200" spc="15"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capabilities,</a:t>
            </a:r>
            <a:r>
              <a:rPr lang="en-US" sz="1200" spc="25"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current</a:t>
            </a:r>
            <a:r>
              <a:rPr lang="en-US" sz="1200" spc="2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vendor</a:t>
            </a:r>
            <a:r>
              <a:rPr lang="en-US" sz="1200" dirty="0">
                <a:effectLst/>
                <a:latin typeface="Work Sans" pitchFamily="2" charset="77"/>
                <a:ea typeface="Calibri" panose="020F0502020204030204" pitchFamily="34" charset="0"/>
              </a:rPr>
              <a:t> partnerships,</a:t>
            </a:r>
            <a:r>
              <a:rPr lang="en-US" sz="1200" spc="-7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6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current</a:t>
            </a:r>
            <a:r>
              <a:rPr lang="en-US" sz="1200" spc="-6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wellness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prevention</a:t>
            </a:r>
            <a:r>
              <a:rPr lang="en-US" sz="1200" spc="-65"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oﬀerings.</a:t>
            </a:r>
          </a:p>
          <a:p>
            <a:pPr marL="167640" marR="0">
              <a:lnSpc>
                <a:spcPts val="1455"/>
              </a:lnSpc>
              <a:spcBef>
                <a:spcPts val="1430"/>
              </a:spcBef>
              <a:spcAft>
                <a:spcPts val="0"/>
              </a:spcAft>
            </a:pPr>
            <a:endParaRPr lang="en-US" sz="1200" dirty="0">
              <a:effectLst/>
              <a:latin typeface="Work Sans" pitchFamily="2" charset="77"/>
              <a:ea typeface="Calibri" panose="020F0502020204030204" pitchFamily="34" charset="0"/>
            </a:endParaRPr>
          </a:p>
          <a:p>
            <a:pPr marL="167640" marR="0">
              <a:spcBef>
                <a:spcPts val="1415"/>
              </a:spcBef>
              <a:spcAft>
                <a:spcPts val="0"/>
              </a:spcAft>
            </a:pPr>
            <a:r>
              <a:rPr lang="en-US" sz="1200" dirty="0">
                <a:effectLst/>
                <a:latin typeface="Work Sans" pitchFamily="2" charset="77"/>
                <a:ea typeface="Calibri" panose="020F0502020204030204" pitchFamily="34" charset="0"/>
              </a:rPr>
              <a:t>Here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are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some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questions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may</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want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consider</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as</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explore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this</a:t>
            </a:r>
            <a:r>
              <a:rPr lang="en-US" sz="1200" spc="-25"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decision:</a:t>
            </a:r>
            <a:endParaRPr lang="en-US" sz="1200" dirty="0">
              <a:effectLst/>
              <a:latin typeface="Work Sans" pitchFamily="2" charset="77"/>
              <a:ea typeface="Calibri" panose="020F0502020204030204" pitchFamily="34" charset="0"/>
            </a:endParaRPr>
          </a:p>
          <a:p>
            <a:pPr marL="342900" marR="277495" lvl="0" indent="-342900">
              <a:lnSpc>
                <a:spcPct val="97000"/>
              </a:lnSpc>
              <a:spcBef>
                <a:spcPts val="144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What</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services does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your</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current</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health</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plan,</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pharmacy</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beneﬁts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plan,</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or</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wellness vendors already oﬀer related to the National DPP lifestyle change program?</a:t>
            </a:r>
          </a:p>
          <a:p>
            <a:pPr marL="342900" marR="236855" lvl="0" indent="-342900">
              <a:lnSpc>
                <a:spcPct val="97000"/>
              </a:lnSpc>
              <a:spcBef>
                <a:spcPts val="1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What</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aspects</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of</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beneﬁt</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administration</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can</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manage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and</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administer</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in-house? Consider functions like claims, billing, data collection and reporting, and contract </a:t>
            </a:r>
            <a:r>
              <a:rPr lang="en-US" sz="1200" spc="-10" dirty="0">
                <a:effectLst/>
                <a:latin typeface="Work Sans" pitchFamily="2" charset="77"/>
                <a:ea typeface="Arial" panose="020B0604020202020204" pitchFamily="34" charset="0"/>
              </a:rPr>
              <a:t>management.</a:t>
            </a:r>
            <a:endParaRPr lang="en-US" sz="1200" spc="0" dirty="0">
              <a:effectLst/>
              <a:latin typeface="Work Sans" pitchFamily="2" charset="77"/>
              <a:ea typeface="Arial" panose="020B0604020202020204" pitchFamily="34" charset="0"/>
            </a:endParaRPr>
          </a:p>
          <a:p>
            <a:pPr marL="342900" marR="595630" lvl="0" indent="-342900">
              <a:lnSpc>
                <a:spcPct val="97000"/>
              </a:lnSpc>
              <a:spcBef>
                <a:spcPts val="10"/>
              </a:spcBef>
              <a:spcAft>
                <a:spcPts val="0"/>
              </a:spcAft>
              <a:buSzPts val="1200"/>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Do</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have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budget</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hire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third-party</a:t>
            </a:r>
            <a:r>
              <a:rPr lang="en-US" sz="1200" spc="-7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administrator?</a:t>
            </a:r>
            <a:r>
              <a:rPr lang="en-US" sz="1200" spc="-6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This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cost</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is</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usually budgeted as a percentage of claims.</a:t>
            </a:r>
          </a:p>
          <a:p>
            <a:endParaRPr lang="en-US" i="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28</a:t>
            </a:fld>
            <a:endParaRPr lang="en-US" dirty="0"/>
          </a:p>
        </p:txBody>
      </p:sp>
    </p:spTree>
    <p:extLst>
      <p:ext uri="{BB962C8B-B14F-4D97-AF65-F5344CB8AC3E}">
        <p14:creationId xmlns:p14="http://schemas.microsoft.com/office/powerpoint/2010/main" val="1101200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66370">
              <a:lnSpc>
                <a:spcPct val="97000"/>
              </a:lnSpc>
              <a:spcBef>
                <a:spcPts val="5"/>
              </a:spcBef>
              <a:spcAft>
                <a:spcPts val="0"/>
              </a:spcAft>
            </a:pPr>
            <a:r>
              <a:rPr lang="en-US" sz="1200" i="1" dirty="0">
                <a:latin typeface="Work Sans" pitchFamily="2" charset="77"/>
              </a:rPr>
              <a:t>Speaker Notes: </a:t>
            </a:r>
            <a:r>
              <a:rPr lang="en-US" sz="1200" dirty="0">
                <a:effectLst/>
                <a:latin typeface="Work Sans" pitchFamily="2" charset="77"/>
                <a:ea typeface="Calibri" panose="020F0502020204030204" pitchFamily="34" charset="0"/>
              </a:rPr>
              <a:t>Contact</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35" dirty="0">
                <a:effectLst/>
                <a:latin typeface="Work Sans" pitchFamily="2" charset="77"/>
                <a:ea typeface="Calibri" panose="020F0502020204030204" pitchFamily="34" charset="0"/>
              </a:rPr>
              <a:t> </a:t>
            </a:r>
            <a:r>
              <a:rPr lang="en-US" sz="1200" dirty="0">
                <a:solidFill>
                  <a:srgbClr val="000000"/>
                </a:solidFill>
                <a:effectLst/>
                <a:latin typeface="Work Sans" pitchFamily="2" charset="77"/>
                <a:ea typeface="Calibri" panose="020F0502020204030204" pitchFamily="34" charset="0"/>
                <a:cs typeface="Helvetica Neue" panose="02000503000000020004" pitchFamily="2" charset="0"/>
              </a:rPr>
              <a:t>health plan, pharmacy benefit manager, or other third-party administrator</a:t>
            </a:r>
            <a:r>
              <a:rPr lang="en-US" sz="1200" dirty="0">
                <a:effectLst/>
                <a:latin typeface="Work Sans" pitchFamily="2" charset="77"/>
                <a:ea typeface="Calibri" panose="020F0502020204030204" pitchFamily="34" charset="0"/>
              </a:rPr>
              <a:t> to see if they currently</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offer the National DPP lifestyle change program. If the program is already</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available, it may be fairly easy</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simply </a:t>
            </a:r>
            <a:r>
              <a:rPr lang="en-US" sz="1200" dirty="0">
                <a:effectLst/>
                <a:latin typeface="Work Sans" pitchFamily="2" charset="77"/>
                <a:ea typeface="Calibri" panose="020F0502020204030204" pitchFamily="34" charset="0"/>
              </a:rPr>
              <a:t>“turn</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on”</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this</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benefit.</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If</a:t>
            </a:r>
            <a:r>
              <a:rPr lang="en-US" sz="1200" spc="-20" dirty="0">
                <a:effectLst/>
                <a:latin typeface="Work Sans" pitchFamily="2" charset="77"/>
                <a:ea typeface="Calibri" panose="020F0502020204030204" pitchFamily="34" charset="0"/>
              </a:rPr>
              <a:t> it is </a:t>
            </a:r>
            <a:r>
              <a:rPr lang="en-US" sz="1200" dirty="0">
                <a:effectLst/>
                <a:latin typeface="Work Sans" pitchFamily="2" charset="77"/>
                <a:ea typeface="Calibri" panose="020F0502020204030204" pitchFamily="34" charset="0"/>
              </a:rPr>
              <a:t>not available,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work</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with</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insurer</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add this benefit.</a:t>
            </a:r>
          </a:p>
          <a:p>
            <a:pPr marL="167640" marR="166370">
              <a:lnSpc>
                <a:spcPct val="97000"/>
              </a:lnSpc>
              <a:spcBef>
                <a:spcPts val="5"/>
              </a:spcBef>
              <a:spcAft>
                <a:spcPts val="0"/>
              </a:spcAft>
            </a:pPr>
            <a:endParaRPr lang="en-US" sz="1200" dirty="0">
              <a:effectLst/>
              <a:latin typeface="Work Sans" pitchFamily="2" charset="77"/>
              <a:ea typeface="Calibri" panose="020F0502020204030204" pitchFamily="34" charset="0"/>
            </a:endParaRPr>
          </a:p>
          <a:p>
            <a:pPr marL="167640" marR="166370">
              <a:lnSpc>
                <a:spcPct val="97000"/>
              </a:lnSpc>
              <a:spcBef>
                <a:spcPts val="1455"/>
              </a:spcBef>
              <a:spcAft>
                <a:spcPts val="0"/>
              </a:spcAft>
            </a:pPr>
            <a:r>
              <a:rPr lang="en-US" sz="1200" dirty="0">
                <a:effectLst/>
                <a:latin typeface="Work Sans" pitchFamily="2" charset="77"/>
                <a:ea typeface="Calibri" panose="020F0502020204030204" pitchFamily="34" charset="0"/>
              </a:rPr>
              <a:t>The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U.S.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Preventive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Services</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Task Force</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(USPSTF)</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is</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independent</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panel</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 experts that publishes recommendations for evidence-based clinical preventive services. The</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Affordable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Care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Act</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requires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subset</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health</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plans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cover</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items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 services with a </a:t>
            </a:r>
            <a:r>
              <a:rPr lang="en-US" sz="1200" dirty="0">
                <a:effectLst/>
                <a:latin typeface="Work Sans" pitchFamily="2" charset="77"/>
                <a:ea typeface="Calibri" panose="020F0502020204030204" pitchFamily="34" charset="0"/>
                <a:hlinkClick r:id="rId3"/>
              </a:rPr>
              <a:t>grade A or B USPSTF recommendation</a:t>
            </a:r>
            <a:r>
              <a:rPr lang="en-US" sz="1200" dirty="0">
                <a:effectLst/>
                <a:latin typeface="Work Sans" pitchFamily="2" charset="77"/>
                <a:ea typeface="Calibri" panose="020F0502020204030204" pitchFamily="34" charset="0"/>
              </a:rPr>
              <a:t> without cost-sharing for the relevant</a:t>
            </a:r>
            <a:r>
              <a:rPr lang="en-US" sz="1200" spc="-7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member.</a:t>
            </a:r>
          </a:p>
          <a:p>
            <a:pPr marL="167640" marR="166370">
              <a:lnSpc>
                <a:spcPct val="97000"/>
              </a:lnSpc>
              <a:spcBef>
                <a:spcPts val="1455"/>
              </a:spcBef>
              <a:spcAft>
                <a:spcPts val="0"/>
              </a:spcAft>
            </a:pPr>
            <a:endParaRPr lang="en-US" sz="1200" dirty="0">
              <a:effectLst/>
              <a:latin typeface="Work Sans" pitchFamily="2" charset="77"/>
              <a:ea typeface="Calibri" panose="020F0502020204030204" pitchFamily="34" charset="0"/>
            </a:endParaRPr>
          </a:p>
          <a:p>
            <a:pPr marL="167640" marR="166370">
              <a:lnSpc>
                <a:spcPct val="97000"/>
              </a:lnSpc>
              <a:spcBef>
                <a:spcPts val="1455"/>
              </a:spcBef>
              <a:spcAft>
                <a:spcPts val="0"/>
              </a:spcAft>
            </a:pPr>
            <a:r>
              <a:rPr lang="en-US" sz="1200" dirty="0">
                <a:effectLst/>
                <a:latin typeface="Work Sans" pitchFamily="2" charset="77"/>
                <a:ea typeface="Calibri" panose="020F0502020204030204" pitchFamily="34" charset="0"/>
              </a:rPr>
              <a:t>The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counseling</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requirements</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abnormal</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blood</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glucose,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healthy diet and physical activity, gestational diabetes, and obesity can be met through coverage of the National DPP lifestyle change program.</a:t>
            </a:r>
          </a:p>
          <a:p>
            <a:pPr marL="167640" marR="166370">
              <a:lnSpc>
                <a:spcPct val="97000"/>
              </a:lnSpc>
              <a:spcBef>
                <a:spcPts val="1455"/>
              </a:spcBef>
              <a:spcAft>
                <a:spcPts val="0"/>
              </a:spcAft>
            </a:pPr>
            <a:endParaRPr lang="en-US" sz="1200" dirty="0">
              <a:effectLst/>
              <a:latin typeface="Work Sans" pitchFamily="2" charset="77"/>
              <a:ea typeface="Calibri" panose="020F0502020204030204" pitchFamily="34" charset="0"/>
            </a:endParaRPr>
          </a:p>
          <a:p>
            <a:pPr marL="167640" marR="166370">
              <a:lnSpc>
                <a:spcPct val="97000"/>
              </a:lnSpc>
              <a:spcBef>
                <a:spcPts val="1455"/>
              </a:spcBef>
              <a:spcAft>
                <a:spcPts val="0"/>
              </a:spcAft>
            </a:pPr>
            <a:r>
              <a:rPr lang="en-US" sz="1200" i="1" dirty="0">
                <a:effectLst/>
                <a:latin typeface="Work Sans" pitchFamily="2" charset="77"/>
                <a:ea typeface="Calibri" panose="020F0502020204030204" pitchFamily="34" charset="0"/>
              </a:rPr>
              <a:t>Resource: </a:t>
            </a:r>
            <a:r>
              <a:rPr lang="en-US" sz="1200" u="sng" dirty="0">
                <a:effectLst/>
                <a:latin typeface="Work Sans" pitchFamily="2" charset="77"/>
                <a:ea typeface="Calibri" panose="020F0502020204030204" pitchFamily="34" charset="0"/>
              </a:rPr>
              <a:t>https://</a:t>
            </a:r>
            <a:r>
              <a:rPr lang="en-US" sz="1200" u="sng" dirty="0" err="1">
                <a:effectLst/>
                <a:latin typeface="Work Sans" pitchFamily="2" charset="77"/>
                <a:ea typeface="Calibri" panose="020F0502020204030204" pitchFamily="34" charset="0"/>
              </a:rPr>
              <a:t>www.uspreventiveservicestaskforce.org</a:t>
            </a:r>
            <a:r>
              <a:rPr lang="en-US" sz="1200" u="sng" dirty="0">
                <a:effectLst/>
                <a:latin typeface="Work Sans" pitchFamily="2" charset="77"/>
                <a:ea typeface="Calibri" panose="020F0502020204030204" pitchFamily="34" charset="0"/>
              </a:rPr>
              <a:t>/</a:t>
            </a:r>
            <a:r>
              <a:rPr lang="en-US" sz="1200" u="sng" dirty="0" err="1">
                <a:effectLst/>
                <a:latin typeface="Work Sans" pitchFamily="2" charset="77"/>
                <a:ea typeface="Calibri" panose="020F0502020204030204" pitchFamily="34" charset="0"/>
              </a:rPr>
              <a:t>uspstf</a:t>
            </a:r>
            <a:r>
              <a:rPr lang="en-US" sz="1200" u="sng" dirty="0">
                <a:effectLst/>
                <a:latin typeface="Work Sans" pitchFamily="2" charset="77"/>
                <a:ea typeface="Calibri" panose="020F0502020204030204" pitchFamily="34" charset="0"/>
              </a:rPr>
              <a:t>/recommendation/screening-for-prediabetes-and-type-2-diabetes</a:t>
            </a:r>
          </a:p>
          <a:p>
            <a:pPr marL="167640" marR="166370">
              <a:lnSpc>
                <a:spcPct val="97000"/>
              </a:lnSpc>
              <a:spcBef>
                <a:spcPts val="1455"/>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29</a:t>
            </a:fld>
            <a:endParaRPr lang="en-US" dirty="0"/>
          </a:p>
        </p:txBody>
      </p:sp>
    </p:spTree>
    <p:extLst>
      <p:ext uri="{BB962C8B-B14F-4D97-AF65-F5344CB8AC3E}">
        <p14:creationId xmlns:p14="http://schemas.microsoft.com/office/powerpoint/2010/main" val="9739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latin typeface="Work Sans" pitchFamily="2" charset="77"/>
              </a:rPr>
              <a:t>Customization Notes: </a:t>
            </a:r>
          </a:p>
          <a:p>
            <a:endParaRPr lang="en-US" i="1" dirty="0">
              <a:latin typeface="Work Sans" pitchFamily="2" charset="77"/>
            </a:endParaRPr>
          </a:p>
          <a:p>
            <a:pPr marL="171450" indent="-171450">
              <a:buFont typeface="Arial" panose="020B0604020202020204" pitchFamily="34" charset="0"/>
              <a:buChar char="•"/>
            </a:pPr>
            <a:r>
              <a:rPr lang="en-US" i="0" dirty="0">
                <a:latin typeface="Work Sans" pitchFamily="2" charset="77"/>
              </a:rPr>
              <a:t>Replace “Employer Name” with the employer you will be meeting with. </a:t>
            </a:r>
          </a:p>
          <a:p>
            <a:pPr marL="171450" indent="-171450">
              <a:buFont typeface="Arial" panose="020B0604020202020204" pitchFamily="34" charset="0"/>
              <a:buChar char="•"/>
            </a:pPr>
            <a:r>
              <a:rPr lang="en-US" i="0" dirty="0">
                <a:latin typeface="Work Sans" pitchFamily="2" charset="77"/>
              </a:rPr>
              <a:t>Insert:</a:t>
            </a:r>
          </a:p>
          <a:p>
            <a:pPr marL="628650" lvl="1" indent="-171450">
              <a:buFont typeface="Arial" panose="020B0604020202020204" pitchFamily="34" charset="0"/>
              <a:buChar char="•"/>
            </a:pPr>
            <a:r>
              <a:rPr lang="en-US" i="0" dirty="0">
                <a:latin typeface="Work Sans" pitchFamily="2" charset="77"/>
              </a:rPr>
              <a:t>Employer’s logo </a:t>
            </a:r>
            <a:r>
              <a:rPr lang="en-US" i="1" dirty="0">
                <a:latin typeface="Work Sans" pitchFamily="2" charset="77"/>
              </a:rPr>
              <a:t>and</a:t>
            </a:r>
            <a:r>
              <a:rPr lang="en-US" i="0" dirty="0">
                <a:latin typeface="Work Sans" pitchFamily="2" charset="77"/>
              </a:rPr>
              <a:t> name</a:t>
            </a:r>
          </a:p>
          <a:p>
            <a:pPr marL="628650" lvl="1" indent="-171450">
              <a:buFont typeface="Arial" panose="020B0604020202020204" pitchFamily="34" charset="0"/>
              <a:buChar char="•"/>
            </a:pPr>
            <a:r>
              <a:rPr lang="en-US" i="0" dirty="0">
                <a:latin typeface="Work Sans" pitchFamily="2" charset="77"/>
              </a:rPr>
              <a:t>Your organization’s name </a:t>
            </a:r>
          </a:p>
          <a:p>
            <a:pPr marL="628650" lvl="1" indent="-171450">
              <a:buFont typeface="Arial" panose="020B0604020202020204" pitchFamily="34" charset="0"/>
              <a:buChar char="•"/>
            </a:pPr>
            <a:r>
              <a:rPr lang="en-US" i="0" dirty="0">
                <a:latin typeface="Work Sans" pitchFamily="2" charset="77"/>
              </a:rPr>
              <a:t>Presentation date. </a:t>
            </a:r>
          </a:p>
        </p:txBody>
      </p:sp>
      <p:sp>
        <p:nvSpPr>
          <p:cNvPr id="4" name="Slide Number Placeholder 3"/>
          <p:cNvSpPr>
            <a:spLocks noGrp="1"/>
          </p:cNvSpPr>
          <p:nvPr>
            <p:ph type="sldNum" sz="quarter" idx="5"/>
          </p:nvPr>
        </p:nvSpPr>
        <p:spPr/>
        <p:txBody>
          <a:bodyPr/>
          <a:lstStyle/>
          <a:p>
            <a:fld id="{2A52F718-8473-3049-A546-2A772DD835AA}" type="slidenum">
              <a:rPr lang="en-US" smtClean="0"/>
              <a:t>3</a:t>
            </a:fld>
            <a:endParaRPr lang="en-US" dirty="0"/>
          </a:p>
        </p:txBody>
      </p:sp>
    </p:spTree>
    <p:extLst>
      <p:ext uri="{BB962C8B-B14F-4D97-AF65-F5344CB8AC3E}">
        <p14:creationId xmlns:p14="http://schemas.microsoft.com/office/powerpoint/2010/main" val="1240482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0">
              <a:lnSpc>
                <a:spcPts val="1450"/>
              </a:lnSpc>
              <a:spcBef>
                <a:spcPts val="0"/>
              </a:spcBef>
              <a:spcAft>
                <a:spcPts val="0"/>
              </a:spcAft>
            </a:pPr>
            <a:r>
              <a:rPr lang="en-US" sz="1200" i="1" dirty="0">
                <a:effectLst/>
                <a:latin typeface="Work Sans" pitchFamily="2" charset="77"/>
                <a:ea typeface="Calibri" panose="020F0502020204030204" pitchFamily="34" charset="0"/>
              </a:rPr>
              <a:t>Speaker</a:t>
            </a:r>
            <a:r>
              <a:rPr lang="en-US" sz="1200" i="1" spc="-35" dirty="0">
                <a:effectLst/>
                <a:latin typeface="Work Sans" pitchFamily="2" charset="77"/>
                <a:ea typeface="Calibri" panose="020F0502020204030204" pitchFamily="34" charset="0"/>
              </a:rPr>
              <a:t> </a:t>
            </a:r>
            <a:r>
              <a:rPr lang="en-US" sz="1200" i="1" dirty="0">
                <a:effectLst/>
                <a:latin typeface="Work Sans" pitchFamily="2" charset="77"/>
                <a:ea typeface="Calibri" panose="020F0502020204030204" pitchFamily="34" charset="0"/>
              </a:rPr>
              <a:t>Notes:</a:t>
            </a:r>
            <a:r>
              <a:rPr lang="en-US" sz="1200" i="1"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There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are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several</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existing</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CDC-recognized</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programs</a:t>
            </a:r>
            <a:r>
              <a:rPr lang="en-US" sz="1200" spc="-55" dirty="0">
                <a:effectLst/>
                <a:latin typeface="Work Sans" pitchFamily="2" charset="77"/>
                <a:ea typeface="Calibri" panose="020F0502020204030204" pitchFamily="34" charset="0"/>
              </a:rPr>
              <a:t> operating </a:t>
            </a:r>
            <a:r>
              <a:rPr lang="en-US" sz="1200" dirty="0">
                <a:effectLst/>
                <a:latin typeface="Work Sans" pitchFamily="2" charset="77"/>
                <a:ea typeface="Calibri" panose="020F0502020204030204" pitchFamily="34" charset="0"/>
              </a:rPr>
              <a:t>across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50" dirty="0">
                <a:effectLst/>
                <a:latin typeface="Work Sans" pitchFamily="2" charset="77"/>
                <a:ea typeface="Calibri" panose="020F0502020204030204" pitchFamily="34" charset="0"/>
              </a:rPr>
              <a:t> </a:t>
            </a:r>
            <a:r>
              <a:rPr lang="en-US" sz="1200" spc="-25" dirty="0">
                <a:effectLst/>
                <a:latin typeface="Work Sans" pitchFamily="2" charset="77"/>
                <a:ea typeface="Calibri" panose="020F0502020204030204" pitchFamily="34" charset="0"/>
              </a:rPr>
              <a:t>United States.</a:t>
            </a:r>
            <a:r>
              <a:rPr lang="en-US" sz="1200" dirty="0">
                <a:effectLst/>
                <a:latin typeface="Work Sans" pitchFamily="2" charset="77"/>
                <a:ea typeface="Calibri" panose="020F0502020204030204" pitchFamily="34" charset="0"/>
              </a:rPr>
              <a:t> CDC has an online</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registry</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 all recognized</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programs in our state, although it does</a:t>
            </a:r>
            <a:r>
              <a:rPr lang="en-US" sz="1200" spc="-35" dirty="0">
                <a:effectLst/>
                <a:latin typeface="Work Sans" pitchFamily="2" charset="77"/>
                <a:ea typeface="Calibri" panose="020F0502020204030204" pitchFamily="34" charset="0"/>
              </a:rPr>
              <a:t> not </a:t>
            </a:r>
            <a:r>
              <a:rPr lang="en-US" sz="1200" dirty="0">
                <a:effectLst/>
                <a:latin typeface="Work Sans" pitchFamily="2" charset="77"/>
                <a:ea typeface="Calibri" panose="020F0502020204030204" pitchFamily="34" charset="0"/>
              </a:rPr>
              <a:t>show</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class locations.</a:t>
            </a:r>
          </a:p>
          <a:p>
            <a:pPr marL="167640" marR="0">
              <a:lnSpc>
                <a:spcPts val="1450"/>
              </a:lnSpc>
              <a:spcBef>
                <a:spcPts val="0"/>
              </a:spcBef>
              <a:spcAft>
                <a:spcPts val="0"/>
              </a:spcAft>
            </a:pPr>
            <a:r>
              <a:rPr lang="en-US" sz="1200" spc="-55" dirty="0">
                <a:effectLst/>
                <a:latin typeface="Work Sans" pitchFamily="2" charset="77"/>
                <a:ea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0">
              <a:lnSpc>
                <a:spcPts val="1450"/>
              </a:lnSpc>
              <a:spcBef>
                <a:spcPts val="0"/>
              </a:spcBef>
              <a:spcAft>
                <a:spcPts val="0"/>
              </a:spcAft>
            </a:pPr>
            <a:r>
              <a:rPr lang="en-US" sz="1200" spc="-10" dirty="0">
                <a:effectLst/>
                <a:latin typeface="Work Sans" pitchFamily="2" charset="77"/>
                <a:ea typeface="Calibri" panose="020F0502020204030204" pitchFamily="34" charset="0"/>
              </a:rPr>
              <a:t>Some </a:t>
            </a:r>
            <a:r>
              <a:rPr lang="en-US" sz="1200" dirty="0">
                <a:effectLst/>
                <a:latin typeface="Work Sans" pitchFamily="2" charset="77"/>
                <a:ea typeface="Calibri" panose="020F0502020204030204" pitchFamily="34" charset="0"/>
              </a:rPr>
              <a:t>programs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offer</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classes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multiple </a:t>
            </a:r>
            <a:r>
              <a:rPr lang="en-US" sz="1200" spc="-10" dirty="0">
                <a:effectLst/>
                <a:latin typeface="Work Sans" pitchFamily="2" charset="77"/>
                <a:ea typeface="Calibri" panose="020F0502020204030204" pitchFamily="34" charset="0"/>
              </a:rPr>
              <a:t>locations.</a:t>
            </a:r>
            <a:r>
              <a:rPr lang="en-US" sz="1200" dirty="0">
                <a:effectLst/>
                <a:latin typeface="Work Sans" pitchFamily="2" charset="77"/>
                <a:ea typeface="Calibri" panose="020F0502020204030204" pitchFamily="34" charset="0"/>
              </a:rPr>
              <a:t> Sometimes, class</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locations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even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every</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week, depending</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on</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several variables.</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can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also</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search</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online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distance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learning</a:t>
            </a:r>
            <a:r>
              <a:rPr lang="en-US" sz="1200" spc="-60" dirty="0">
                <a:effectLst/>
                <a:latin typeface="Work Sans" pitchFamily="2" charset="77"/>
                <a:ea typeface="Calibri" panose="020F0502020204030204" pitchFamily="34" charset="0"/>
              </a:rPr>
              <a:t> class </a:t>
            </a:r>
            <a:r>
              <a:rPr lang="en-US" sz="1200" dirty="0">
                <a:effectLst/>
                <a:latin typeface="Work Sans" pitchFamily="2" charset="77"/>
                <a:ea typeface="Calibri" panose="020F0502020204030204" pitchFamily="34" charset="0"/>
              </a:rPr>
              <a:t>options.</a:t>
            </a:r>
          </a:p>
        </p:txBody>
      </p:sp>
      <p:sp>
        <p:nvSpPr>
          <p:cNvPr id="4" name="Slide Number Placeholder 3"/>
          <p:cNvSpPr>
            <a:spLocks noGrp="1"/>
          </p:cNvSpPr>
          <p:nvPr>
            <p:ph type="sldNum" sz="quarter" idx="5"/>
          </p:nvPr>
        </p:nvSpPr>
        <p:spPr/>
        <p:txBody>
          <a:bodyPr/>
          <a:lstStyle/>
          <a:p>
            <a:fld id="{2A52F718-8473-3049-A546-2A772DD835AA}" type="slidenum">
              <a:rPr lang="en-US" smtClean="0"/>
              <a:t>30</a:t>
            </a:fld>
            <a:endParaRPr lang="en-US" dirty="0"/>
          </a:p>
        </p:txBody>
      </p:sp>
    </p:spTree>
    <p:extLst>
      <p:ext uri="{BB962C8B-B14F-4D97-AF65-F5344CB8AC3E}">
        <p14:creationId xmlns:p14="http://schemas.microsoft.com/office/powerpoint/2010/main" val="840645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Work Sans" pitchFamily="2" charset="77"/>
              </a:rPr>
              <a:t>Speaker Notes: </a:t>
            </a:r>
            <a:r>
              <a:rPr lang="en-US" sz="1200" dirty="0">
                <a:effectLst/>
                <a:latin typeface="Work Sans" pitchFamily="2" charset="77"/>
                <a:ea typeface="Calibri" panose="020F0502020204030204" pitchFamily="34" charset="0"/>
                <a:cs typeface="Calibri" panose="020F0502020204030204" pitchFamily="34" charset="0"/>
              </a:rPr>
              <a:t>Type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2</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diabetes</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is</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one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greatest health</a:t>
            </a:r>
            <a:r>
              <a:rPr lang="en-US" sz="1200" spc="-1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risks</a:t>
            </a:r>
            <a:r>
              <a:rPr lang="en-US" sz="1200" spc="-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Americans face today.</a:t>
            </a:r>
            <a:r>
              <a:rPr lang="en-US" sz="1200" spc="-2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a:t>
            </a:r>
            <a:r>
              <a:rPr lang="en-US" sz="1200" spc="-1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proportion</a:t>
            </a:r>
            <a:r>
              <a:rPr lang="en-US" sz="1200" spc="-1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 the U.S. workforce dealing with the effects of this condition is growing. Let’s explore a little more about</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how</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diabetes</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could</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affect</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your </a:t>
            </a:r>
            <a:r>
              <a:rPr lang="en-US" sz="1200" spc="-10" dirty="0">
                <a:effectLst/>
                <a:latin typeface="Work Sans" pitchFamily="2" charset="77"/>
                <a:ea typeface="Calibri" panose="020F0502020204030204" pitchFamily="34" charset="0"/>
                <a:cs typeface="Calibri" panose="020F0502020204030204" pitchFamily="34" charset="0"/>
              </a:rPr>
              <a:t>organization.</a:t>
            </a:r>
            <a:endParaRPr lang="en-US" sz="1200" dirty="0">
              <a:effectLst/>
              <a:latin typeface="Work Sans" pitchFamily="2" charset="77"/>
              <a:ea typeface="Calibri" panose="020F0502020204030204" pitchFamily="34" charset="0"/>
            </a:endParaRPr>
          </a:p>
          <a:p>
            <a:endParaRPr lang="en-US" sz="1800"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31</a:t>
            </a:fld>
            <a:endParaRPr lang="en-US" dirty="0"/>
          </a:p>
        </p:txBody>
      </p:sp>
    </p:spTree>
    <p:extLst>
      <p:ext uri="{BB962C8B-B14F-4D97-AF65-F5344CB8AC3E}">
        <p14:creationId xmlns:p14="http://schemas.microsoft.com/office/powerpoint/2010/main" val="4098663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Work Sans" pitchFamily="2" charset="77"/>
              </a:rPr>
              <a:t>Customization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Work Sans" pitchFamily="2" charset="77"/>
            </a:endParaRPr>
          </a:p>
          <a:p>
            <a:pPr marL="342900" marR="201295" lvl="0" indent="-342900">
              <a:lnSpc>
                <a:spcPct val="97000"/>
              </a:lnSpc>
              <a:spcBef>
                <a:spcPts val="600"/>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cs typeface="Calibri" panose="020F0502020204030204" pitchFamily="34" charset="0"/>
              </a:rPr>
              <a:t>If</a:t>
            </a:r>
            <a:r>
              <a:rPr lang="en-US" sz="1200" spc="-2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you</a:t>
            </a:r>
            <a:r>
              <a:rPr lang="en-US" sz="1200" spc="-2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decide</a:t>
            </a:r>
            <a:r>
              <a:rPr lang="en-US" sz="1200" spc="-25" dirty="0">
                <a:effectLst/>
                <a:latin typeface="Work Sans" pitchFamily="2" charset="77"/>
                <a:ea typeface="Arial" panose="020B0604020202020204" pitchFamily="34" charset="0"/>
                <a:cs typeface="Calibri" panose="020F0502020204030204" pitchFamily="34" charset="0"/>
              </a:rPr>
              <a:t> </a:t>
            </a:r>
            <a:r>
              <a:rPr lang="en-US" sz="1200" b="1" spc="0" dirty="0">
                <a:effectLst/>
                <a:latin typeface="Work Sans" pitchFamily="2" charset="77"/>
                <a:ea typeface="Arial" panose="020B0604020202020204" pitchFamily="34" charset="0"/>
                <a:cs typeface="Calibri" panose="020F0502020204030204" pitchFamily="34" charset="0"/>
              </a:rPr>
              <a:t>not</a:t>
            </a:r>
            <a:r>
              <a:rPr lang="en-US" sz="1200" spc="-3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to</a:t>
            </a:r>
            <a:r>
              <a:rPr lang="en-US" sz="1200" spc="-2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go</a:t>
            </a:r>
            <a:r>
              <a:rPr lang="en-US" sz="1200" spc="-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into</a:t>
            </a:r>
            <a:r>
              <a:rPr lang="en-US" sz="1200" spc="-4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more</a:t>
            </a:r>
            <a:r>
              <a:rPr lang="en-US" sz="1200" spc="-1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detail</a:t>
            </a:r>
            <a:r>
              <a:rPr lang="en-US" sz="1200" spc="-4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on</a:t>
            </a:r>
            <a:r>
              <a:rPr lang="en-US" sz="1200" spc="-2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the three steps in the </a:t>
            </a:r>
            <a:r>
              <a:rPr lang="en-US" sz="1200" spc="0" dirty="0" err="1">
                <a:effectLst/>
                <a:latin typeface="Work Sans" pitchFamily="2" charset="77"/>
                <a:ea typeface="Arial" panose="020B0604020202020204" pitchFamily="34" charset="0"/>
                <a:cs typeface="Calibri" panose="020F0502020204030204" pitchFamily="34" charset="0"/>
              </a:rPr>
              <a:t>Healm</a:t>
            </a:r>
            <a:r>
              <a:rPr lang="en-US" sz="1200" spc="0" dirty="0">
                <a:effectLst/>
                <a:latin typeface="Work Sans" pitchFamily="2" charset="77"/>
                <a:ea typeface="Arial" panose="020B0604020202020204" pitchFamily="34" charset="0"/>
                <a:cs typeface="Calibri" panose="020F0502020204030204" pitchFamily="34" charset="0"/>
              </a:rPr>
              <a:t> Program Pathway that focus on program participation,</a:t>
            </a:r>
            <a:r>
              <a:rPr lang="en-US" sz="1200" spc="-2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use this slide to give a high-level overview of this topic.</a:t>
            </a:r>
            <a:endParaRPr lang="en-US" sz="1200" spc="0" dirty="0">
              <a:effectLst/>
              <a:latin typeface="Work Sans" pitchFamily="2" charset="77"/>
              <a:ea typeface="Arial" panose="020B0604020202020204" pitchFamily="34" charset="0"/>
            </a:endParaRPr>
          </a:p>
          <a:p>
            <a:pPr marL="342900" marR="310515" lvl="0" indent="-342900">
              <a:lnSpc>
                <a:spcPct val="97000"/>
              </a:lnSpc>
              <a:spcBef>
                <a:spcPts val="10"/>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cs typeface="Calibri" panose="020F0502020204030204" pitchFamily="34" charset="0"/>
              </a:rPr>
              <a:t>If</a:t>
            </a:r>
            <a:r>
              <a:rPr lang="en-US" sz="1200" spc="-2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you</a:t>
            </a:r>
            <a:r>
              <a:rPr lang="en-US" sz="1200" spc="-1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plan</a:t>
            </a:r>
            <a:r>
              <a:rPr lang="en-US" sz="1200" spc="-3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to</a:t>
            </a:r>
            <a:r>
              <a:rPr lang="en-US" sz="1200" spc="-2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use</a:t>
            </a:r>
            <a:r>
              <a:rPr lang="en-US" sz="1200" spc="-3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the</a:t>
            </a:r>
            <a:r>
              <a:rPr lang="en-US" sz="1200" spc="-3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additional</a:t>
            </a:r>
            <a:r>
              <a:rPr lang="en-US" sz="1200" spc="-5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slides</a:t>
            </a:r>
            <a:r>
              <a:rPr lang="en-US" sz="1200" spc="-1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in</a:t>
            </a:r>
            <a:r>
              <a:rPr lang="en-US" sz="1200" spc="-2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this</a:t>
            </a:r>
            <a:r>
              <a:rPr lang="en-US" sz="1200" spc="-2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section,</a:t>
            </a:r>
            <a:r>
              <a:rPr lang="en-US" sz="1200" spc="-15"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you</a:t>
            </a:r>
            <a:r>
              <a:rPr lang="en-US" sz="1200" spc="-3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can</a:t>
            </a:r>
            <a:r>
              <a:rPr lang="en-US" sz="1200" spc="-1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just</a:t>
            </a:r>
            <a:r>
              <a:rPr lang="en-US" sz="1200" spc="-2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review</a:t>
            </a:r>
            <a:r>
              <a:rPr lang="en-US" sz="1200" spc="-4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what the three steps are and move on to the details in the other slides.</a:t>
            </a:r>
          </a:p>
          <a:p>
            <a:pPr marL="342900" marR="310515" lvl="0" indent="-342900">
              <a:lnSpc>
                <a:spcPct val="97000"/>
              </a:lnSpc>
              <a:spcBef>
                <a:spcPts val="10"/>
              </a:spcBef>
              <a:spcAft>
                <a:spcPts val="0"/>
              </a:spcAft>
              <a:buFont typeface="Arial" panose="020B0604020202020204" pitchFamily="34" charset="0"/>
              <a:buChar char="•"/>
              <a:tabLst>
                <a:tab pos="339725" algn="l"/>
              </a:tabLst>
            </a:pPr>
            <a:endParaRPr lang="en-US" sz="1200" spc="0" dirty="0">
              <a:effectLst/>
              <a:latin typeface="Work Sans" pitchFamily="2" charset="77"/>
              <a:ea typeface="Arial" panose="020B0604020202020204" pitchFamily="34" charset="0"/>
            </a:endParaRPr>
          </a:p>
          <a:p>
            <a:pPr marL="167640" marR="0">
              <a:lnSpc>
                <a:spcPct val="97000"/>
              </a:lnSpc>
              <a:spcBef>
                <a:spcPts val="1450"/>
              </a:spcBef>
              <a:spcAft>
                <a:spcPts val="0"/>
              </a:spcAft>
            </a:pPr>
            <a:r>
              <a:rPr lang="en-US" sz="1200" i="1" dirty="0">
                <a:effectLst/>
                <a:latin typeface="Work Sans" pitchFamily="2" charset="77"/>
                <a:ea typeface="Calibri" panose="020F0502020204030204" pitchFamily="34" charset="0"/>
                <a:cs typeface="Calibri" panose="020F0502020204030204" pitchFamily="34" charset="0"/>
              </a:rPr>
              <a:t>Speaker Notes: </a:t>
            </a:r>
            <a:r>
              <a:rPr lang="en-US" sz="1200" dirty="0">
                <a:effectLst/>
                <a:latin typeface="Work Sans" pitchFamily="2" charset="77"/>
                <a:ea typeface="Calibri" panose="020F0502020204030204" pitchFamily="34" charset="0"/>
                <a:cs typeface="Calibri" panose="020F0502020204030204" pitchFamily="34" charset="0"/>
              </a:rPr>
              <a:t>The </a:t>
            </a:r>
            <a:r>
              <a:rPr lang="en-US" sz="1200" dirty="0" err="1">
                <a:effectLst/>
                <a:latin typeface="Work Sans" pitchFamily="2" charset="77"/>
                <a:ea typeface="Calibri" panose="020F0502020204030204" pitchFamily="34" charset="0"/>
                <a:cs typeface="Calibri" panose="020F0502020204030204" pitchFamily="34" charset="0"/>
              </a:rPr>
              <a:t>Healm</a:t>
            </a:r>
            <a:r>
              <a:rPr lang="en-US" sz="1200" dirty="0">
                <a:effectLst/>
                <a:latin typeface="Work Sans" pitchFamily="2" charset="77"/>
                <a:ea typeface="Calibri" panose="020F0502020204030204" pitchFamily="34" charset="0"/>
                <a:cs typeface="Calibri" panose="020F0502020204030204" pitchFamily="34" charset="0"/>
              </a:rPr>
              <a:t> platform provides a Program Pathway with nine steps to help you design a program that will be successful and engaging for your employees. Let’s discuss three of these steps, which focus on program participation. </a:t>
            </a:r>
          </a:p>
          <a:p>
            <a:pPr marL="167640" marR="0">
              <a:lnSpc>
                <a:spcPct val="97000"/>
              </a:lnSpc>
              <a:spcBef>
                <a:spcPts val="1450"/>
              </a:spcBef>
              <a:spcAft>
                <a:spcPts val="0"/>
              </a:spcAft>
            </a:pPr>
            <a:endParaRPr lang="en-US" sz="1200" dirty="0">
              <a:effectLst/>
              <a:latin typeface="Work Sans" pitchFamily="2" charset="77"/>
              <a:ea typeface="Calibri" panose="020F0502020204030204" pitchFamily="34" charset="0"/>
            </a:endParaRPr>
          </a:p>
          <a:p>
            <a:pPr marL="342900" marR="170815" lvl="0" indent="-342900">
              <a:lnSpc>
                <a:spcPct val="98000"/>
              </a:lnSpc>
              <a:spcBef>
                <a:spcPts val="1450"/>
              </a:spcBef>
              <a:spcAft>
                <a:spcPts val="0"/>
              </a:spcAft>
              <a:buFont typeface="Arial" panose="020B0604020202020204" pitchFamily="34" charset="0"/>
              <a:buChar char="•"/>
              <a:tabLst>
                <a:tab pos="339725" algn="l"/>
              </a:tabLst>
            </a:pPr>
            <a:r>
              <a:rPr lang="en-US" sz="1200" b="1" spc="0" dirty="0">
                <a:effectLst/>
                <a:latin typeface="Work Sans" pitchFamily="2" charset="77"/>
                <a:ea typeface="Arial" panose="020B0604020202020204" pitchFamily="34" charset="0"/>
                <a:cs typeface="Calibri" panose="020F0502020204030204" pitchFamily="34" charset="0"/>
              </a:rPr>
              <a:t>Understand</a:t>
            </a:r>
            <a:r>
              <a:rPr lang="en-US" sz="1200" spc="0" dirty="0">
                <a:effectLst/>
                <a:latin typeface="Work Sans" pitchFamily="2" charset="77"/>
                <a:ea typeface="Arial" panose="020B0604020202020204" pitchFamily="34" charset="0"/>
              </a:rPr>
              <a:t> </a:t>
            </a:r>
            <a:r>
              <a:rPr lang="en-US" sz="1200" b="1" spc="0" dirty="0">
                <a:effectLst/>
                <a:latin typeface="Work Sans" pitchFamily="2" charset="77"/>
                <a:ea typeface="Arial" panose="020B0604020202020204" pitchFamily="34" charset="0"/>
                <a:cs typeface="Calibri" panose="020F0502020204030204" pitchFamily="34" charset="0"/>
              </a:rPr>
              <a:t> Eligibility and Identification Methods:</a:t>
            </a:r>
            <a:r>
              <a:rPr lang="en-US" sz="1200" spc="0" dirty="0">
                <a:effectLst/>
                <a:latin typeface="Work Sans" pitchFamily="2" charset="77"/>
                <a:ea typeface="Arial" panose="020B0604020202020204" pitchFamily="34" charset="0"/>
                <a:cs typeface="Calibri" panose="020F0502020204030204" pitchFamily="34" charset="0"/>
              </a:rPr>
              <a:t> </a:t>
            </a:r>
            <a:r>
              <a:rPr lang="en-US" sz="1200" spc="0" dirty="0" err="1">
                <a:effectLst/>
                <a:latin typeface="Work Sans" pitchFamily="2" charset="77"/>
                <a:ea typeface="Arial" panose="020B0604020202020204" pitchFamily="34" charset="0"/>
                <a:cs typeface="Calibri" panose="020F0502020204030204" pitchFamily="34" charset="0"/>
              </a:rPr>
              <a:t>Healm</a:t>
            </a:r>
            <a:r>
              <a:rPr lang="en-US" sz="1200" spc="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 will help you understand and decide what methods to use to identify employees who are at risk of type 2 diabetes. It will also help you decide how broadly to offer</a:t>
            </a:r>
            <a:r>
              <a:rPr lang="en-US" sz="1200" spc="-1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the program</a:t>
            </a:r>
            <a:r>
              <a:rPr lang="en-US" sz="1200" spc="-10" dirty="0">
                <a:effectLst/>
                <a:latin typeface="Work Sans" pitchFamily="2" charset="77"/>
                <a:ea typeface="Arial" panose="020B0604020202020204" pitchFamily="34" charset="0"/>
                <a:cs typeface="Calibri" panose="020F0502020204030204" pitchFamily="34" charset="0"/>
              </a:rPr>
              <a:t> </a:t>
            </a:r>
            <a:r>
              <a:rPr lang="en-US" sz="1200" spc="0" dirty="0">
                <a:effectLst/>
                <a:latin typeface="Work Sans" pitchFamily="2" charset="77"/>
                <a:ea typeface="Arial" panose="020B0604020202020204" pitchFamily="34" charset="0"/>
                <a:cs typeface="Calibri" panose="020F0502020204030204" pitchFamily="34" charset="0"/>
              </a:rPr>
              <a:t>and how to identify and define who will be eligible to participate.</a:t>
            </a:r>
            <a:endParaRPr lang="en-US" sz="1200" spc="0" dirty="0">
              <a:effectLst/>
              <a:latin typeface="Work Sans" pitchFamily="2" charset="77"/>
              <a:ea typeface="Arial" panose="020B0604020202020204" pitchFamily="34" charset="0"/>
            </a:endParaRPr>
          </a:p>
          <a:p>
            <a:pPr marL="342900" marR="0" lvl="0" indent="-342900">
              <a:lnSpc>
                <a:spcPts val="1475"/>
              </a:lnSpc>
              <a:spcBef>
                <a:spcPts val="0"/>
              </a:spcBef>
              <a:spcAft>
                <a:spcPts val="0"/>
              </a:spcAft>
              <a:buFont typeface="Arial" panose="020B0604020202020204" pitchFamily="34" charset="0"/>
              <a:buChar char="•"/>
              <a:tabLst>
                <a:tab pos="339090" algn="l"/>
              </a:tabLst>
            </a:pPr>
            <a:r>
              <a:rPr lang="en-US" sz="1200" b="1" spc="0" dirty="0">
                <a:effectLst/>
                <a:latin typeface="Work Sans" pitchFamily="2" charset="77"/>
                <a:ea typeface="Arial" panose="020B0604020202020204" pitchFamily="34" charset="0"/>
                <a:cs typeface="Calibri" panose="020F0502020204030204" pitchFamily="34" charset="0"/>
              </a:rPr>
              <a:t>Plan for Recruitment</a:t>
            </a:r>
            <a:r>
              <a:rPr lang="en-US" sz="1200" b="1" spc="125" dirty="0">
                <a:effectLst/>
                <a:latin typeface="Work Sans" pitchFamily="2" charset="77"/>
                <a:ea typeface="Arial" panose="020B0604020202020204" pitchFamily="34" charset="0"/>
                <a:cs typeface="Calibri" panose="020F0502020204030204" pitchFamily="34" charset="0"/>
              </a:rPr>
              <a:t> </a:t>
            </a:r>
            <a:r>
              <a:rPr lang="en-US" sz="1200" b="1" spc="0" dirty="0">
                <a:effectLst/>
                <a:latin typeface="Work Sans" pitchFamily="2" charset="77"/>
                <a:ea typeface="Arial" panose="020B0604020202020204" pitchFamily="34" charset="0"/>
                <a:cs typeface="Calibri" panose="020F0502020204030204" pitchFamily="34" charset="0"/>
              </a:rPr>
              <a:t>and</a:t>
            </a:r>
            <a:r>
              <a:rPr lang="en-US" sz="1200" b="1" spc="75" dirty="0">
                <a:effectLst/>
                <a:latin typeface="Work Sans" pitchFamily="2" charset="77"/>
                <a:ea typeface="Arial" panose="020B0604020202020204" pitchFamily="34" charset="0"/>
                <a:cs typeface="Calibri" panose="020F0502020204030204" pitchFamily="34" charset="0"/>
              </a:rPr>
              <a:t> </a:t>
            </a:r>
            <a:r>
              <a:rPr lang="en-US" sz="1200" b="1" spc="0" dirty="0">
                <a:effectLst/>
                <a:latin typeface="Work Sans" pitchFamily="2" charset="77"/>
                <a:ea typeface="Arial" panose="020B0604020202020204" pitchFamily="34" charset="0"/>
                <a:cs typeface="Calibri" panose="020F0502020204030204" pitchFamily="34" charset="0"/>
              </a:rPr>
              <a:t>Enrollment:</a:t>
            </a:r>
            <a:r>
              <a:rPr lang="en-US" sz="1200" spc="150" dirty="0">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Designing</a:t>
            </a:r>
            <a:r>
              <a:rPr lang="en-US" sz="1200" spc="7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an effective</a:t>
            </a:r>
            <a:r>
              <a:rPr lang="en-US" sz="1200" spc="11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recruitment</a:t>
            </a:r>
            <a:r>
              <a:rPr lang="en-US" sz="1200" spc="5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and</a:t>
            </a:r>
            <a:r>
              <a:rPr lang="en-US" sz="1200" spc="8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10" dirty="0">
                <a:solidFill>
                  <a:srgbClr val="111111"/>
                </a:solidFill>
                <a:effectLst/>
                <a:latin typeface="Work Sans" pitchFamily="2" charset="77"/>
                <a:ea typeface="Arial" panose="020B0604020202020204" pitchFamily="34" charset="0"/>
                <a:cs typeface="Calibri" panose="020F0502020204030204" pitchFamily="34" charset="0"/>
              </a:rPr>
              <a:t>enrollment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strategy is key to making sure you’re ready to launch your program.</a:t>
            </a:r>
            <a:r>
              <a:rPr lang="en-US" sz="1200" spc="-5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Planning</a:t>
            </a:r>
            <a:r>
              <a:rPr lang="en-US" sz="1200" spc="-5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ahead</a:t>
            </a:r>
            <a:r>
              <a:rPr lang="en-US" sz="1200" spc="-5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will</a:t>
            </a:r>
            <a:r>
              <a:rPr lang="en-US" sz="1200" spc="-1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help</a:t>
            </a:r>
            <a:r>
              <a:rPr lang="en-US" sz="1200" spc="-4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the</a:t>
            </a:r>
            <a:r>
              <a:rPr lang="en-US" sz="1200" spc="-4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implementation</a:t>
            </a:r>
            <a:r>
              <a:rPr lang="en-US" sz="1200" spc="-5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process</a:t>
            </a:r>
            <a:r>
              <a:rPr lang="en-US" sz="1200" spc="-1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go more smoothly.</a:t>
            </a:r>
            <a:r>
              <a:rPr lang="en-US" sz="1200" spc="-55" dirty="0">
                <a:solidFill>
                  <a:srgbClr val="111111"/>
                </a:solidFill>
                <a:effectLst/>
                <a:latin typeface="Work Sans" pitchFamily="2" charset="77"/>
                <a:ea typeface="Arial" panose="020B0604020202020204" pitchFamily="34" charset="0"/>
                <a:cs typeface="Calibri" panose="020F0502020204030204" pitchFamily="34" charset="0"/>
              </a:rPr>
              <a:t> It will also help you build interest in your program.</a:t>
            </a:r>
            <a:endParaRPr lang="en-US" sz="1200" spc="0" dirty="0">
              <a:effectLst/>
              <a:latin typeface="Work Sans" pitchFamily="2" charset="77"/>
              <a:ea typeface="Arial" panose="020B0604020202020204" pitchFamily="34" charset="0"/>
            </a:endParaRPr>
          </a:p>
          <a:p>
            <a:pPr marL="342900" marR="181610" lvl="0" indent="-342900">
              <a:lnSpc>
                <a:spcPct val="97000"/>
              </a:lnSpc>
              <a:spcBef>
                <a:spcPts val="15"/>
              </a:spcBef>
              <a:spcAft>
                <a:spcPts val="0"/>
              </a:spcAft>
              <a:buFont typeface="Arial" panose="020B0604020202020204" pitchFamily="34" charset="0"/>
              <a:buChar char="•"/>
              <a:tabLst>
                <a:tab pos="339725" algn="l"/>
              </a:tabLst>
            </a:pPr>
            <a:r>
              <a:rPr lang="en-US" sz="1200" b="1" spc="0" dirty="0">
                <a:solidFill>
                  <a:srgbClr val="111111"/>
                </a:solidFill>
                <a:effectLst/>
                <a:latin typeface="Work Sans" pitchFamily="2" charset="77"/>
                <a:ea typeface="Arial" panose="020B0604020202020204" pitchFamily="34" charset="0"/>
                <a:cs typeface="Calibri" panose="020F0502020204030204" pitchFamily="34" charset="0"/>
              </a:rPr>
              <a:t>Define Engagement Strategies</a:t>
            </a:r>
            <a:r>
              <a:rPr lang="en-US" sz="1200" b="1" spc="0" dirty="0">
                <a:effectLst/>
                <a:latin typeface="Work Sans" pitchFamily="2" charset="77"/>
                <a:ea typeface="Arial" panose="020B0604020202020204" pitchFamily="34" charset="0"/>
                <a:cs typeface="Calibri" panose="020F0502020204030204" pitchFamily="34" charset="0"/>
              </a:rPr>
              <a:t>:</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 Engagement is key because studies show that the</a:t>
            </a:r>
            <a:r>
              <a:rPr lang="en-US" sz="1200" spc="-4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longer</a:t>
            </a:r>
            <a:r>
              <a:rPr lang="en-US" sz="1200" spc="-3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a</a:t>
            </a:r>
            <a:r>
              <a:rPr lang="en-US" sz="1200" spc="-2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person</a:t>
            </a:r>
            <a:r>
              <a:rPr lang="en-US" sz="1200" spc="-4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stays</a:t>
            </a:r>
            <a:r>
              <a:rPr lang="en-US" sz="1200" spc="-2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in</a:t>
            </a:r>
            <a:r>
              <a:rPr lang="en-US" sz="1200" spc="-3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the</a:t>
            </a:r>
            <a:r>
              <a:rPr lang="en-US" sz="1200" spc="-4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program,</a:t>
            </a:r>
            <a:r>
              <a:rPr lang="en-US" sz="1200" spc="-30"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the</a:t>
            </a:r>
            <a:r>
              <a:rPr lang="en-US" sz="1200" spc="-4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better</a:t>
            </a:r>
            <a:r>
              <a:rPr lang="en-US" sz="1200" spc="-5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their</a:t>
            </a:r>
            <a:r>
              <a:rPr lang="en-US" sz="1200" spc="-4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outcomes.</a:t>
            </a:r>
            <a:r>
              <a:rPr lang="en-US" sz="1200" spc="-25" dirty="0">
                <a:solidFill>
                  <a:srgbClr val="111111"/>
                </a:solidFill>
                <a:effectLst/>
                <a:latin typeface="Work Sans" pitchFamily="2" charset="77"/>
                <a:ea typeface="Arial" panose="020B0604020202020204" pitchFamily="34" charset="0"/>
                <a:cs typeface="Calibri" panose="020F0502020204030204" pitchFamily="34" charset="0"/>
              </a:rPr>
              <a:t> </a:t>
            </a:r>
            <a:r>
              <a:rPr lang="en-US" sz="1200" spc="0" dirty="0">
                <a:solidFill>
                  <a:srgbClr val="111111"/>
                </a:solidFill>
                <a:effectLst/>
                <a:latin typeface="Work Sans" pitchFamily="2" charset="77"/>
                <a:ea typeface="Arial" panose="020B0604020202020204" pitchFamily="34" charset="0"/>
                <a:cs typeface="Calibri" panose="020F0502020204030204" pitchFamily="34" charset="0"/>
              </a:rPr>
              <a:t>Most participants who stay in the program at least 6 months meet program goals for weight loss (5% or more of body weight) and weekly physical activity (150 or more minutes a week). The likelihood of meeting these goals increases throughout that timeframe, highlighting the importance of participant retention.</a:t>
            </a:r>
            <a:endParaRPr lang="en-US" sz="1200" spc="0" dirty="0">
              <a:effectLst/>
              <a:latin typeface="Work Sans" pitchFamily="2" charset="77"/>
              <a:ea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32</a:t>
            </a:fld>
            <a:endParaRPr lang="en-US" dirty="0"/>
          </a:p>
        </p:txBody>
      </p:sp>
    </p:spTree>
    <p:extLst>
      <p:ext uri="{BB962C8B-B14F-4D97-AF65-F5344CB8AC3E}">
        <p14:creationId xmlns:p14="http://schemas.microsoft.com/office/powerpoint/2010/main" val="129587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93675">
              <a:lnSpc>
                <a:spcPct val="97000"/>
              </a:lnSpc>
              <a:spcBef>
                <a:spcPts val="5"/>
              </a:spcBef>
              <a:spcAft>
                <a:spcPts val="0"/>
              </a:spcAft>
            </a:pPr>
            <a:r>
              <a:rPr lang="en-US" sz="1200" b="0" i="1" kern="1200" dirty="0">
                <a:solidFill>
                  <a:schemeClr val="tx1"/>
                </a:solidFill>
                <a:effectLst/>
                <a:latin typeface="Work Sans" pitchFamily="2" charset="77"/>
                <a:ea typeface="+mn-ea"/>
                <a:cs typeface="+mn-cs"/>
              </a:rPr>
              <a:t>Speaker Notes: </a:t>
            </a:r>
            <a:r>
              <a:rPr lang="en-US" sz="1200" dirty="0">
                <a:effectLst/>
                <a:latin typeface="Work Sans" pitchFamily="2" charset="77"/>
                <a:ea typeface="Calibri" panose="020F0502020204030204" pitchFamily="34" charset="0"/>
              </a:rPr>
              <a:t>The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National</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DPP</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works 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make it</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easier</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people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with</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prediabetes to</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participate</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a:t>
            </a:r>
            <a:r>
              <a:rPr lang="en-US" sz="1200" spc="-35" dirty="0">
                <a:effectLst/>
                <a:latin typeface="Work Sans" pitchFamily="2" charset="77"/>
                <a:ea typeface="Calibri" panose="020F0502020204030204" pitchFamily="34" charset="0"/>
              </a:rPr>
              <a:t> an </a:t>
            </a:r>
            <a:r>
              <a:rPr lang="en-US" sz="1200" dirty="0">
                <a:effectLst/>
                <a:latin typeface="Work Sans" pitchFamily="2" charset="77"/>
                <a:ea typeface="Calibri" panose="020F0502020204030204" pitchFamily="34" charset="0"/>
              </a:rPr>
              <a:t>affordable,</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high-quality</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lifestyle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reduce</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their</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risk of type 2 diabetes and improve their overall health. Its goal is to reach people who are at the highest risk.</a:t>
            </a:r>
          </a:p>
          <a:p>
            <a:pPr marL="167640" marR="193675">
              <a:lnSpc>
                <a:spcPct val="97000"/>
              </a:lnSpc>
              <a:spcBef>
                <a:spcPts val="5"/>
              </a:spcBef>
              <a:spcAft>
                <a:spcPts val="0"/>
              </a:spcAft>
            </a:pPr>
            <a:r>
              <a:rPr lang="en-US" sz="1200" dirty="0">
                <a:effectLst/>
                <a:latin typeface="Work Sans" pitchFamily="2" charset="77"/>
                <a:ea typeface="Calibri" panose="020F0502020204030204" pitchFamily="34" charset="0"/>
              </a:rPr>
              <a:t> </a:t>
            </a:r>
          </a:p>
          <a:p>
            <a:pPr marL="167640" marR="193675">
              <a:lnSpc>
                <a:spcPct val="97000"/>
              </a:lnSpc>
              <a:spcBef>
                <a:spcPts val="5"/>
              </a:spcBef>
              <a:spcAft>
                <a:spcPts val="0"/>
              </a:spcAft>
            </a:pPr>
            <a:r>
              <a:rPr lang="en-US" sz="1200" b="1" u="sng" dirty="0">
                <a:solidFill>
                  <a:srgbClr val="0000FF"/>
                </a:solidFill>
                <a:effectLst/>
                <a:latin typeface="Work Sans" pitchFamily="2" charset="77"/>
                <a:ea typeface="Calibri" panose="020F0502020204030204" pitchFamily="34" charset="0"/>
              </a:rPr>
              <a:t>Participants</a:t>
            </a:r>
            <a:r>
              <a:rPr lang="en-US" sz="1200" b="1" dirty="0">
                <a:effectLst/>
                <a:latin typeface="Work Sans" pitchFamily="2" charset="77"/>
                <a:ea typeface="Calibri" panose="020F0502020204030204" pitchFamily="34" charset="0"/>
              </a:rPr>
              <a:t> must meet ALL of the following criteria:</a:t>
            </a:r>
            <a:endParaRPr lang="en-US" sz="1200" dirty="0">
              <a:effectLst/>
              <a:latin typeface="Work Sans" pitchFamily="2" charset="77"/>
              <a:ea typeface="Calibri" panose="020F0502020204030204" pitchFamily="34" charset="0"/>
            </a:endParaRPr>
          </a:p>
          <a:p>
            <a:pPr marL="342900" marR="0" lvl="0" indent="-342900">
              <a:lnSpc>
                <a:spcPts val="1450"/>
              </a:lnSpc>
              <a:spcBef>
                <a:spcPts val="1435"/>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Be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at</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least</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18</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years</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old.</a:t>
            </a:r>
          </a:p>
          <a:p>
            <a:pPr marL="342900" marR="0" lvl="0" indent="-342900">
              <a:lnSpc>
                <a:spcPts val="1440"/>
              </a:lnSpc>
              <a:spcBef>
                <a:spcPts val="0"/>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Be</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overweight</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(body</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mass index</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≥25 or</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≥23</a:t>
            </a:r>
            <a:r>
              <a:rPr lang="en-US" sz="1200" spc="-1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for</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Asian persons).</a:t>
            </a:r>
          </a:p>
          <a:p>
            <a:pPr marL="342900" marR="0" lvl="0" indent="-342900">
              <a:lnSpc>
                <a:spcPts val="1440"/>
              </a:lnSpc>
              <a:spcBef>
                <a:spcPts val="0"/>
              </a:spcBef>
              <a:spcAft>
                <a:spcPts val="0"/>
              </a:spcAft>
              <a:buFont typeface="Arial" panose="020B0604020202020204" pitchFamily="34" charset="0"/>
              <a:buChar char="•"/>
              <a:tabLst>
                <a:tab pos="339090" algn="l"/>
              </a:tabLst>
            </a:pPr>
            <a:r>
              <a:rPr lang="en-US" sz="1200" spc="0" dirty="0">
                <a:effectLst/>
                <a:latin typeface="Work Sans" pitchFamily="2" charset="77"/>
                <a:ea typeface="Arial" panose="020B0604020202020204" pitchFamily="34" charset="0"/>
              </a:rPr>
              <a:t>Not be pregnant.</a:t>
            </a:r>
          </a:p>
          <a:p>
            <a:pPr marL="342900" marR="0" lvl="0" indent="-342900">
              <a:lnSpc>
                <a:spcPts val="1440"/>
              </a:lnSpc>
              <a:spcBef>
                <a:spcPts val="0"/>
              </a:spcBef>
              <a:spcAft>
                <a:spcPts val="0"/>
              </a:spcAft>
              <a:buFont typeface="Arial" panose="020B0604020202020204" pitchFamily="34" charset="0"/>
              <a:buChar char="•"/>
              <a:tabLst>
                <a:tab pos="339090" algn="l"/>
              </a:tabLst>
            </a:pPr>
            <a:r>
              <a:rPr lang="en-US" sz="1200" spc="0" dirty="0">
                <a:effectLst/>
                <a:latin typeface="Work Sans" pitchFamily="2" charset="77"/>
                <a:ea typeface="Arial" panose="020B0604020202020204" pitchFamily="34" charset="0"/>
              </a:rPr>
              <a:t>Have</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no</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previous</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diagnosis</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of</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type</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1</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or</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type</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2</a:t>
            </a:r>
            <a:r>
              <a:rPr lang="en-US" sz="1200" spc="-1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diabetes.</a:t>
            </a:r>
          </a:p>
          <a:p>
            <a:pPr marL="339090" marR="0" indent="0">
              <a:lnSpc>
                <a:spcPts val="1440"/>
              </a:lnSpc>
              <a:spcBef>
                <a:spcPts val="0"/>
              </a:spcBef>
              <a:spcAft>
                <a:spcPts val="0"/>
              </a:spcAft>
              <a:tabLst>
                <a:tab pos="339090" algn="l"/>
              </a:tabLst>
            </a:pPr>
            <a:r>
              <a:rPr lang="en-US" sz="1200" b="1" spc="-35" dirty="0">
                <a:effectLst/>
                <a:latin typeface="Work Sans" pitchFamily="2" charset="77"/>
                <a:ea typeface="Calibri" panose="020F0502020204030204" pitchFamily="34" charset="0"/>
              </a:rPr>
              <a:t> </a:t>
            </a:r>
            <a:endParaRPr lang="en-US" sz="1200" dirty="0">
              <a:effectLst/>
              <a:latin typeface="Work Sans" pitchFamily="2" charset="77"/>
              <a:ea typeface="Calibri" panose="020F0502020204030204" pitchFamily="34" charset="0"/>
            </a:endParaRPr>
          </a:p>
          <a:p>
            <a:pPr marL="171450" marR="0">
              <a:lnSpc>
                <a:spcPts val="1440"/>
              </a:lnSpc>
              <a:spcBef>
                <a:spcPts val="0"/>
              </a:spcBef>
              <a:spcAft>
                <a:spcPts val="0"/>
              </a:spcAft>
              <a:tabLst>
                <a:tab pos="339090" algn="l"/>
              </a:tabLst>
            </a:pPr>
            <a:r>
              <a:rPr lang="en-US" sz="1200" b="1" spc="-35" dirty="0">
                <a:effectLst/>
                <a:latin typeface="Work Sans" pitchFamily="2" charset="77"/>
                <a:ea typeface="Calibri" panose="020F0502020204030204" pitchFamily="34" charset="0"/>
              </a:rPr>
              <a:t>And ONE of the following criteria:</a:t>
            </a:r>
            <a:endParaRPr lang="en-US" sz="1200" dirty="0">
              <a:effectLst/>
              <a:latin typeface="Work Sans" pitchFamily="2" charset="77"/>
              <a:ea typeface="Calibri" panose="020F0502020204030204" pitchFamily="34" charset="0"/>
            </a:endParaRPr>
          </a:p>
          <a:p>
            <a:pPr marL="339090" marR="0" indent="0">
              <a:lnSpc>
                <a:spcPts val="1440"/>
              </a:lnSpc>
              <a:spcBef>
                <a:spcPts val="0"/>
              </a:spcBef>
              <a:spcAft>
                <a:spcPts val="0"/>
              </a:spcAft>
              <a:tabLst>
                <a:tab pos="339090" algn="l"/>
              </a:tabLst>
            </a:pPr>
            <a:r>
              <a:rPr lang="en-US" sz="1200" b="1" dirty="0">
                <a:effectLst/>
                <a:latin typeface="Work Sans" pitchFamily="2" charset="77"/>
                <a:ea typeface="Calibri" panose="020F0502020204030204" pitchFamily="34" charset="0"/>
                <a:cs typeface="Calibri" panose="020F0502020204030204" pitchFamily="34" charset="0"/>
              </a:rPr>
              <a:t> </a:t>
            </a:r>
            <a:endParaRPr lang="en-US" sz="1200" dirty="0">
              <a:effectLst/>
              <a:latin typeface="Work Sans" pitchFamily="2" charset="77"/>
              <a:ea typeface="Calibri" panose="020F0502020204030204" pitchFamily="34" charset="0"/>
            </a:endParaRPr>
          </a:p>
          <a:p>
            <a:pPr marL="342900" marR="0" lvl="0" indent="-342900">
              <a:lnSpc>
                <a:spcPts val="1430"/>
              </a:lnSpc>
              <a:spcBef>
                <a:spcPts val="0"/>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Have</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blood</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test</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result</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in</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prediabetes</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range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within</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past</a:t>
            </a:r>
            <a:r>
              <a:rPr lang="en-US" sz="1200" spc="-30"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year:</a:t>
            </a:r>
            <a:endParaRPr lang="en-US" sz="1200" spc="0" dirty="0">
              <a:effectLst/>
              <a:latin typeface="Work Sans" pitchFamily="2" charset="77"/>
              <a:ea typeface="Arial" panose="020B0604020202020204" pitchFamily="34" charset="0"/>
            </a:endParaRPr>
          </a:p>
          <a:p>
            <a:pPr marL="742950" marR="0" lvl="1" indent="-285750">
              <a:spcBef>
                <a:spcPts val="0"/>
              </a:spcBef>
              <a:spcAft>
                <a:spcPts val="0"/>
              </a:spcAft>
              <a:buFont typeface="Courier New" panose="02070309020205020404" pitchFamily="49" charset="0"/>
              <a:buChar char="o"/>
              <a:tabLst>
                <a:tab pos="1081405" algn="l"/>
              </a:tabLst>
            </a:pPr>
            <a:r>
              <a:rPr lang="en-US" sz="1200" dirty="0">
                <a:effectLst/>
                <a:latin typeface="Work Sans" pitchFamily="2" charset="77"/>
                <a:ea typeface="Calibri" panose="020F0502020204030204" pitchFamily="34" charset="0"/>
              </a:rPr>
              <a:t>Hemoglobin</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A1C:</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5.7%–6.4%</a:t>
            </a:r>
            <a:r>
              <a:rPr lang="en-US" sz="1200" spc="-30" dirty="0">
                <a:effectLst/>
                <a:latin typeface="Work Sans" pitchFamily="2" charset="77"/>
                <a:ea typeface="Calibri" panose="020F0502020204030204" pitchFamily="34" charset="0"/>
              </a:rPr>
              <a:t> </a:t>
            </a:r>
            <a:r>
              <a:rPr lang="en-US" sz="1200" b="1" spc="-25" dirty="0">
                <a:effectLst/>
                <a:latin typeface="Work Sans" pitchFamily="2" charset="77"/>
                <a:ea typeface="Calibri" panose="020F0502020204030204" pitchFamily="34" charset="0"/>
              </a:rPr>
              <a:t>or</a:t>
            </a:r>
            <a:endParaRPr lang="en-US" sz="1200" dirty="0">
              <a:effectLst/>
              <a:latin typeface="Work Sans" pitchFamily="2" charset="77"/>
              <a:ea typeface="Calibri" panose="020F0502020204030204" pitchFamily="34" charset="0"/>
            </a:endParaRPr>
          </a:p>
          <a:p>
            <a:pPr marL="742950" marR="662940" lvl="1" indent="-285750">
              <a:spcBef>
                <a:spcPts val="0"/>
              </a:spcBef>
              <a:spcAft>
                <a:spcPts val="0"/>
              </a:spcAft>
              <a:buFont typeface="Courier New" panose="02070309020205020404" pitchFamily="49" charset="0"/>
              <a:buChar char="o"/>
              <a:tabLst>
                <a:tab pos="1082040" algn="l"/>
              </a:tabLst>
            </a:pPr>
            <a:r>
              <a:rPr lang="en-US" sz="1200" dirty="0">
                <a:effectLst/>
                <a:latin typeface="Work Sans" pitchFamily="2" charset="77"/>
                <a:ea typeface="Calibri" panose="020F0502020204030204" pitchFamily="34" charset="0"/>
              </a:rPr>
              <a:t>Fasting</a:t>
            </a:r>
            <a:r>
              <a:rPr lang="en-US" sz="1200" spc="-9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plasma</a:t>
            </a:r>
            <a:r>
              <a:rPr lang="en-US" sz="1200" spc="-9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glucose:</a:t>
            </a:r>
            <a:r>
              <a:rPr lang="en-US" sz="1200" spc="-10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100–125 mg/dL </a:t>
            </a:r>
            <a:r>
              <a:rPr lang="en-US" sz="1200" b="1" dirty="0">
                <a:effectLst/>
                <a:latin typeface="Work Sans" pitchFamily="2" charset="77"/>
                <a:ea typeface="Calibri" panose="020F0502020204030204" pitchFamily="34" charset="0"/>
              </a:rPr>
              <a:t>or</a:t>
            </a:r>
            <a:endParaRPr lang="en-US" sz="1200" dirty="0">
              <a:effectLst/>
              <a:latin typeface="Work Sans" pitchFamily="2" charset="77"/>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tabLst>
                <a:tab pos="1081405" algn="l"/>
              </a:tabLst>
            </a:pPr>
            <a:r>
              <a:rPr lang="en-US" sz="1200" dirty="0">
                <a:effectLst/>
                <a:latin typeface="Work Sans" pitchFamily="2" charset="77"/>
                <a:ea typeface="Calibri" panose="020F0502020204030204" pitchFamily="34" charset="0"/>
              </a:rPr>
              <a:t>2-hour</a:t>
            </a:r>
            <a:r>
              <a:rPr lang="en-US" sz="1200" spc="-8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plasma</a:t>
            </a:r>
            <a:r>
              <a:rPr lang="en-US" sz="1200" spc="-8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glucose</a:t>
            </a:r>
            <a:r>
              <a:rPr lang="en-US" sz="1200" spc="-8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(after </a:t>
            </a:r>
            <a:r>
              <a:rPr lang="en-US" sz="1200" dirty="0">
                <a:effectLst/>
                <a:latin typeface="Work Sans" pitchFamily="2" charset="77"/>
                <a:ea typeface="Calibri" panose="020F0502020204030204" pitchFamily="34" charset="0"/>
              </a:rPr>
              <a:t>a</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75</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gm</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glucose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load):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140–199 mg/dL</a:t>
            </a:r>
          </a:p>
          <a:p>
            <a:pPr marL="342900" marR="0" lvl="0" indent="-342900">
              <a:lnSpc>
                <a:spcPts val="1445"/>
              </a:lnSpc>
              <a:spcBef>
                <a:spcPts val="0"/>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Be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previously</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diagnosed</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with</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gestational</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diabetes.</a:t>
            </a:r>
          </a:p>
          <a:p>
            <a:pPr marL="342900" marR="1749425" lvl="0" indent="-342900">
              <a:lnSpc>
                <a:spcPct val="97000"/>
              </a:lnSpc>
              <a:spcBef>
                <a:spcPts val="0"/>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Score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5</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or</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higher</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on</a:t>
            </a:r>
            <a:r>
              <a:rPr lang="en-US" sz="1200" spc="-20" dirty="0">
                <a:effectLst/>
                <a:latin typeface="Work Sans" pitchFamily="2" charset="77"/>
                <a:ea typeface="Arial" panose="020B0604020202020204" pitchFamily="34" charset="0"/>
              </a:rPr>
              <a:t> </a:t>
            </a:r>
            <a:r>
              <a:rPr lang="en-US" sz="1200" u="none" spc="0" dirty="0">
                <a:solidFill>
                  <a:srgbClr val="0000FF"/>
                </a:solidFill>
                <a:effectLst/>
                <a:latin typeface="Work Sans" pitchFamily="2" charset="77"/>
                <a:ea typeface="Arial" panose="020B0604020202020204" pitchFamily="34" charset="0"/>
              </a:rPr>
              <a:t>the </a:t>
            </a:r>
            <a:r>
              <a:rPr lang="en-US" sz="1200" u="none" spc="0" dirty="0">
                <a:solidFill>
                  <a:srgbClr val="0000FF"/>
                </a:solidFill>
                <a:effectLst/>
                <a:latin typeface="Work Sans" pitchFamily="2" charset="77"/>
                <a:ea typeface="Arial" panose="020B0604020202020204" pitchFamily="34" charset="0"/>
                <a:hlinkClick r:id="rId3"/>
              </a:rPr>
              <a:t>Prediabetes</a:t>
            </a:r>
            <a:r>
              <a:rPr lang="en-US" sz="1200" u="none" spc="-50" dirty="0">
                <a:solidFill>
                  <a:srgbClr val="0000FF"/>
                </a:solidFill>
                <a:effectLst/>
                <a:latin typeface="Work Sans" pitchFamily="2" charset="77"/>
                <a:ea typeface="Arial" panose="020B0604020202020204" pitchFamily="34" charset="0"/>
                <a:hlinkClick r:id="rId3"/>
              </a:rPr>
              <a:t> </a:t>
            </a:r>
            <a:r>
              <a:rPr lang="en-US" sz="1200" u="none" spc="0" dirty="0">
                <a:solidFill>
                  <a:srgbClr val="0000FF"/>
                </a:solidFill>
                <a:effectLst/>
                <a:latin typeface="Work Sans" pitchFamily="2" charset="77"/>
                <a:ea typeface="Arial" panose="020B0604020202020204" pitchFamily="34" charset="0"/>
                <a:hlinkClick r:id="rId3"/>
              </a:rPr>
              <a:t>Risk</a:t>
            </a:r>
            <a:r>
              <a:rPr lang="en-US" sz="1200" u="none" spc="-20" dirty="0">
                <a:solidFill>
                  <a:srgbClr val="0000FF"/>
                </a:solidFill>
                <a:effectLst/>
                <a:latin typeface="Work Sans" pitchFamily="2" charset="77"/>
                <a:ea typeface="Arial" panose="020B0604020202020204" pitchFamily="34" charset="0"/>
                <a:hlinkClick r:id="rId3"/>
              </a:rPr>
              <a:t> </a:t>
            </a:r>
            <a:r>
              <a:rPr lang="en-US" sz="1200" u="none" spc="0" dirty="0">
                <a:solidFill>
                  <a:srgbClr val="0000FF"/>
                </a:solidFill>
                <a:effectLst/>
                <a:latin typeface="Work Sans" pitchFamily="2" charset="77"/>
                <a:ea typeface="Arial" panose="020B0604020202020204" pitchFamily="34" charset="0"/>
                <a:hlinkClick r:id="rId3"/>
              </a:rPr>
              <a:t>Test</a:t>
            </a:r>
            <a:r>
              <a:rPr lang="en-US" sz="1200" u="none" spc="0" dirty="0">
                <a:solidFill>
                  <a:srgbClr val="0000FF"/>
                </a:solidFill>
                <a:effectLst/>
                <a:latin typeface="Work Sans" pitchFamily="2" charset="77"/>
                <a:ea typeface="Arial" panose="020B0604020202020204" pitchFamily="34" charset="0"/>
              </a:rPr>
              <a:t> (</a:t>
            </a:r>
            <a:r>
              <a:rPr lang="en-US" sz="1200" u="sng" spc="0" dirty="0">
                <a:solidFill>
                  <a:srgbClr val="0000FF"/>
                </a:solidFill>
                <a:effectLst/>
                <a:latin typeface="Work Sans" pitchFamily="2" charset="77"/>
                <a:ea typeface="Arial" panose="020B0604020202020204" pitchFamily="34" charset="0"/>
              </a:rPr>
              <a:t>https://</a:t>
            </a:r>
            <a:r>
              <a:rPr lang="en-US" sz="1200" u="sng" spc="0" dirty="0" err="1">
                <a:solidFill>
                  <a:srgbClr val="0000FF"/>
                </a:solidFill>
                <a:effectLst/>
                <a:latin typeface="Work Sans" pitchFamily="2" charset="77"/>
                <a:ea typeface="Arial" panose="020B0604020202020204" pitchFamily="34" charset="0"/>
              </a:rPr>
              <a:t>doihaveprediabetes.org</a:t>
            </a:r>
            <a:r>
              <a:rPr lang="en-US" sz="1200" u="sng" spc="0" dirty="0">
                <a:solidFill>
                  <a:srgbClr val="0000FF"/>
                </a:solidFill>
                <a:effectLst/>
                <a:latin typeface="Work Sans" pitchFamily="2" charset="77"/>
                <a:ea typeface="Arial" panose="020B0604020202020204" pitchFamily="34" charset="0"/>
              </a:rPr>
              <a:t>/take-the-risk-test#/</a:t>
            </a:r>
            <a:r>
              <a:rPr lang="en-US" sz="1200" u="none" spc="0" dirty="0">
                <a:solidFill>
                  <a:srgbClr val="0000FF"/>
                </a:solidFill>
                <a:effectLst/>
                <a:latin typeface="Work Sans" pitchFamily="2" charset="77"/>
                <a:ea typeface="Arial" panose="020B0604020202020204" pitchFamily="34" charset="0"/>
              </a:rPr>
              <a:t>)</a:t>
            </a:r>
            <a:endParaRPr lang="en-US" sz="1200" u="none" spc="0" dirty="0">
              <a:effectLst/>
              <a:latin typeface="Work Sans" pitchFamily="2" charset="77"/>
              <a:ea typeface="Arial" panose="020B0604020202020204" pitchFamily="34" charset="0"/>
            </a:endParaRPr>
          </a:p>
          <a:p>
            <a:pPr marL="0" marR="1749425" lvl="0" indent="0">
              <a:lnSpc>
                <a:spcPct val="97000"/>
              </a:lnSpc>
              <a:spcBef>
                <a:spcPts val="0"/>
              </a:spcBef>
              <a:spcAft>
                <a:spcPts val="0"/>
              </a:spcAft>
              <a:buFont typeface="Arial" panose="020B0604020202020204" pitchFamily="34" charset="0"/>
              <a:buNone/>
              <a:tabLst>
                <a:tab pos="339725" algn="l"/>
              </a:tabLst>
            </a:pPr>
            <a:endParaRPr lang="en-US" sz="1200" spc="0" dirty="0">
              <a:effectLst/>
              <a:latin typeface="Work Sans" pitchFamily="2" charset="77"/>
              <a:ea typeface="Arial" panose="020B0604020202020204" pitchFamily="34" charset="0"/>
            </a:endParaRPr>
          </a:p>
          <a:p>
            <a:pPr marL="167640" marR="0">
              <a:lnSpc>
                <a:spcPts val="1365"/>
              </a:lnSpc>
              <a:spcBef>
                <a:spcPts val="1405"/>
              </a:spcBef>
              <a:spcAft>
                <a:spcPts val="0"/>
              </a:spcAft>
            </a:pPr>
            <a:r>
              <a:rPr lang="en-US" sz="1200" spc="-10" dirty="0">
                <a:effectLst/>
                <a:latin typeface="Work Sans" pitchFamily="2" charset="77"/>
                <a:ea typeface="Calibri" panose="020F0502020204030204" pitchFamily="34" charset="0"/>
                <a:cs typeface="Calibri" panose="020F0502020204030204" pitchFamily="34" charset="0"/>
              </a:rPr>
              <a:t>Source: </a:t>
            </a:r>
            <a:r>
              <a:rPr lang="en-US" sz="1200" u="sng" dirty="0">
                <a:solidFill>
                  <a:srgbClr val="0000FF"/>
                </a:solidFill>
                <a:effectLst/>
                <a:latin typeface="Work Sans" pitchFamily="2" charset="77"/>
                <a:ea typeface="Calibri" panose="020F0502020204030204" pitchFamily="34" charset="0"/>
              </a:rPr>
              <a:t>https://</a:t>
            </a:r>
            <a:r>
              <a:rPr lang="en-US" sz="1200" u="sng" dirty="0" err="1">
                <a:solidFill>
                  <a:srgbClr val="0000FF"/>
                </a:solidFill>
                <a:effectLst/>
                <a:latin typeface="Work Sans" pitchFamily="2" charset="77"/>
                <a:ea typeface="Calibri" panose="020F0502020204030204" pitchFamily="34" charset="0"/>
              </a:rPr>
              <a:t>www.cdc.gov</a:t>
            </a:r>
            <a:r>
              <a:rPr lang="en-US" sz="1200" u="sng" dirty="0">
                <a:solidFill>
                  <a:srgbClr val="0000FF"/>
                </a:solidFill>
                <a:effectLst/>
                <a:latin typeface="Work Sans" pitchFamily="2" charset="77"/>
                <a:ea typeface="Calibri" panose="020F0502020204030204" pitchFamily="34" charset="0"/>
              </a:rPr>
              <a:t>/diabetes-prevention/eligible-lifestyle-change-program/?</a:t>
            </a:r>
            <a:r>
              <a:rPr lang="en-US" sz="1200" u="sng" dirty="0" err="1">
                <a:solidFill>
                  <a:srgbClr val="0000FF"/>
                </a:solidFill>
                <a:effectLst/>
                <a:latin typeface="Work Sans" pitchFamily="2" charset="77"/>
                <a:ea typeface="Calibri" panose="020F0502020204030204" pitchFamily="34" charset="0"/>
              </a:rPr>
              <a:t>CDC_AAref_Val</a:t>
            </a:r>
            <a:r>
              <a:rPr lang="en-US" sz="1200" u="sng" dirty="0">
                <a:solidFill>
                  <a:srgbClr val="0000FF"/>
                </a:solidFill>
                <a:effectLst/>
                <a:latin typeface="Work Sans" pitchFamily="2" charset="77"/>
                <a:ea typeface="Calibri" panose="020F0502020204030204" pitchFamily="34" charset="0"/>
              </a:rPr>
              <a:t>=https://</a:t>
            </a:r>
            <a:r>
              <a:rPr lang="en-US" sz="1200" u="sng" dirty="0" err="1">
                <a:solidFill>
                  <a:srgbClr val="0000FF"/>
                </a:solidFill>
                <a:effectLst/>
                <a:latin typeface="Work Sans" pitchFamily="2" charset="77"/>
                <a:ea typeface="Calibri" panose="020F0502020204030204" pitchFamily="34" charset="0"/>
              </a:rPr>
              <a:t>www.cdc.gov</a:t>
            </a:r>
            <a:r>
              <a:rPr lang="en-US" sz="1200" u="sng" dirty="0">
                <a:solidFill>
                  <a:srgbClr val="0000FF"/>
                </a:solidFill>
                <a:effectLst/>
                <a:latin typeface="Work Sans" pitchFamily="2" charset="77"/>
                <a:ea typeface="Calibri" panose="020F0502020204030204" pitchFamily="34" charset="0"/>
              </a:rPr>
              <a:t>/diabetes/prevention/program-</a:t>
            </a:r>
            <a:r>
              <a:rPr lang="en-US" sz="1200" u="sng" dirty="0" err="1">
                <a:solidFill>
                  <a:srgbClr val="0000FF"/>
                </a:solidFill>
                <a:effectLst/>
                <a:latin typeface="Work Sans" pitchFamily="2" charset="77"/>
                <a:ea typeface="Calibri" panose="020F0502020204030204" pitchFamily="34" charset="0"/>
              </a:rPr>
              <a:t>eligibility.html</a:t>
            </a:r>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33</a:t>
            </a:fld>
            <a:endParaRPr lang="en-US" dirty="0"/>
          </a:p>
        </p:txBody>
      </p:sp>
    </p:spTree>
    <p:extLst>
      <p:ext uri="{BB962C8B-B14F-4D97-AF65-F5344CB8AC3E}">
        <p14:creationId xmlns:p14="http://schemas.microsoft.com/office/powerpoint/2010/main" val="3823782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640" marR="0">
              <a:lnSpc>
                <a:spcPct val="97000"/>
              </a:lnSpc>
              <a:spcBef>
                <a:spcPts val="0"/>
              </a:spcBef>
              <a:spcAft>
                <a:spcPts val="0"/>
              </a:spcAft>
            </a:pPr>
            <a:r>
              <a:rPr lang="en-US" sz="1200" i="1" dirty="0">
                <a:latin typeface="Work Sans" pitchFamily="2" charset="77"/>
              </a:rPr>
              <a:t>Speaker Notes:</a:t>
            </a:r>
            <a:r>
              <a:rPr lang="en-US" sz="1200" b="0" i="0" dirty="0">
                <a:solidFill>
                  <a:srgbClr val="313537"/>
                </a:solidFill>
                <a:effectLst/>
                <a:latin typeface="Work Sans" pitchFamily="2" charset="77"/>
              </a:rPr>
              <a:t> </a:t>
            </a:r>
            <a:r>
              <a:rPr lang="en-US" sz="1200" spc="70" dirty="0">
                <a:effectLst/>
                <a:latin typeface="Work Sans" pitchFamily="2" charset="77"/>
                <a:ea typeface="Calibri" panose="020F0502020204030204" pitchFamily="34" charset="0"/>
              </a:rPr>
              <a:t>Once you identify</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eligible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for</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how</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will</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define</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 eligible population? To whom will the program be offered?</a:t>
            </a:r>
          </a:p>
          <a:p>
            <a:pPr marL="167640" marR="0">
              <a:lnSpc>
                <a:spcPct val="97000"/>
              </a:lnSpc>
              <a:spcBef>
                <a:spcPts val="0"/>
              </a:spcBef>
              <a:spcAft>
                <a:spcPts val="0"/>
              </a:spcAft>
            </a:pPr>
            <a:endParaRPr lang="en-US" sz="1200" dirty="0">
              <a:effectLst/>
              <a:latin typeface="Work Sans" pitchFamily="2" charset="77"/>
              <a:ea typeface="Calibri" panose="020F0502020204030204" pitchFamily="34" charset="0"/>
            </a:endParaRPr>
          </a:p>
          <a:p>
            <a:pPr marL="167640" marR="193675">
              <a:lnSpc>
                <a:spcPct val="97000"/>
              </a:lnSpc>
              <a:spcBef>
                <a:spcPts val="1450"/>
              </a:spcBef>
              <a:spcAft>
                <a:spcPts val="0"/>
              </a:spcAft>
            </a:pPr>
            <a:r>
              <a:rPr lang="en-US" sz="1200" dirty="0">
                <a:effectLst/>
                <a:latin typeface="Work Sans" pitchFamily="2" charset="77"/>
                <a:ea typeface="Calibri" panose="020F0502020204030204" pitchFamily="34" charset="0"/>
              </a:rPr>
              <a:t>Keep</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following</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questions</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mind</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think</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about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which</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method</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or combination of methods you’ll use to identify eligible employees:</a:t>
            </a:r>
          </a:p>
          <a:p>
            <a:pPr marL="167640" marR="193675">
              <a:lnSpc>
                <a:spcPct val="97000"/>
              </a:lnSpc>
              <a:spcBef>
                <a:spcPts val="1450"/>
              </a:spcBef>
              <a:spcAft>
                <a:spcPts val="0"/>
              </a:spcAft>
            </a:pPr>
            <a:endParaRPr lang="en-US" sz="1200" dirty="0">
              <a:effectLst/>
              <a:latin typeface="Work Sans" pitchFamily="2" charset="77"/>
              <a:ea typeface="Calibri" panose="020F0502020204030204" pitchFamily="34" charset="0"/>
            </a:endParaRPr>
          </a:p>
          <a:p>
            <a:pPr marL="342900" marR="270510" lvl="0" indent="-342900">
              <a:lnSpc>
                <a:spcPct val="97000"/>
              </a:lnSpc>
              <a:spcBef>
                <a:spcPts val="1450"/>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Will the program be for employees only? Or for both employees and their adult dependents? If you decide to offer the program</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to</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dependents, it</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may</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affect</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the</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methods you choose.</a:t>
            </a:r>
          </a:p>
          <a:p>
            <a:pPr marL="342900" marR="348615" lvl="0" indent="-342900">
              <a:lnSpc>
                <a:spcPct val="97000"/>
              </a:lnSpc>
              <a:spcBef>
                <a:spcPts val="1455"/>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Will the program be launched across your entire organization? Or will you use a phased</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approach?</a:t>
            </a:r>
            <a:r>
              <a:rPr lang="en-US" sz="1200" spc="-6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Consider</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factors</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that</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promote</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scalability</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and</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sustainability</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as you develop your employee identiﬁcation methods and strategies.</a:t>
            </a:r>
          </a:p>
          <a:p>
            <a:pPr marL="342900" marR="376555" lvl="0" indent="-342900">
              <a:lnSpc>
                <a:spcPct val="97000"/>
              </a:lnSpc>
              <a:spcBef>
                <a:spcPts val="1455"/>
              </a:spcBef>
              <a:spcAft>
                <a:spcPts val="0"/>
              </a:spcAft>
              <a:buFont typeface="Arial" panose="020B0604020202020204" pitchFamily="34" charset="0"/>
              <a:buChar char="•"/>
              <a:tabLst>
                <a:tab pos="339725" algn="l"/>
              </a:tabLst>
            </a:pPr>
            <a:r>
              <a:rPr lang="en-US" sz="1200" spc="0" dirty="0">
                <a:effectLst/>
                <a:latin typeface="Work Sans" pitchFamily="2" charset="77"/>
                <a:ea typeface="Arial" panose="020B0604020202020204" pitchFamily="34" charset="0"/>
              </a:rPr>
              <a:t>Do</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have</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an</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existing</a:t>
            </a:r>
            <a:r>
              <a:rPr lang="en-US" sz="1200" spc="-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health</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strategy</a:t>
            </a:r>
            <a:r>
              <a:rPr lang="en-US" sz="1200" spc="-50" dirty="0">
                <a:effectLst/>
                <a:latin typeface="Work Sans" pitchFamily="2" charset="77"/>
                <a:ea typeface="Arial" panose="020B0604020202020204" pitchFamily="34" charset="0"/>
              </a:rPr>
              <a:t> that </a:t>
            </a:r>
            <a:r>
              <a:rPr lang="en-US" sz="1200" spc="0" dirty="0">
                <a:effectLst/>
                <a:latin typeface="Work Sans" pitchFamily="2" charset="77"/>
                <a:ea typeface="Arial" panose="020B0604020202020204" pitchFamily="34" charset="0"/>
              </a:rPr>
              <a:t>you</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can</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align with?</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For</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example,</a:t>
            </a:r>
            <a:r>
              <a:rPr lang="en-US" sz="1200" spc="-2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do you currently promote the Prediabetes Risk Test to your employees or collect speciﬁc health records or claims data? </a:t>
            </a:r>
            <a:r>
              <a:rPr lang="en-US" sz="1200" spc="0" dirty="0">
                <a:solidFill>
                  <a:srgbClr val="111111"/>
                </a:solidFill>
                <a:effectLst/>
                <a:latin typeface="Work Sans" pitchFamily="2" charset="77"/>
                <a:ea typeface="Arial" panose="020B0604020202020204" pitchFamily="34" charset="0"/>
              </a:rPr>
              <a:t>You can identify</a:t>
            </a:r>
            <a:r>
              <a:rPr lang="en-US" sz="1200" spc="0" dirty="0">
                <a:effectLst/>
                <a:latin typeface="Work Sans" pitchFamily="2" charset="77"/>
                <a:ea typeface="Arial" panose="020B0604020202020204" pitchFamily="34" charset="0"/>
              </a:rPr>
              <a:t> </a:t>
            </a:r>
            <a:r>
              <a:rPr lang="en-US" sz="1200" spc="0" dirty="0">
                <a:solidFill>
                  <a:srgbClr val="111111"/>
                </a:solidFill>
                <a:effectLst/>
                <a:latin typeface="Work Sans" pitchFamily="2" charset="77"/>
                <a:ea typeface="Arial" panose="020B0604020202020204" pitchFamily="34" charset="0"/>
              </a:rPr>
              <a:t> eligible employees by using the Prediabetes Risk Test or working with a partner</a:t>
            </a:r>
            <a:r>
              <a:rPr lang="en-US" sz="1200" spc="-10" dirty="0">
                <a:solidFill>
                  <a:srgbClr val="111111"/>
                </a:solidFill>
                <a:effectLst/>
                <a:latin typeface="Work Sans" pitchFamily="2" charset="77"/>
                <a:ea typeface="Arial" panose="020B0604020202020204" pitchFamily="34" charset="0"/>
              </a:rPr>
              <a:t> </a:t>
            </a:r>
            <a:r>
              <a:rPr lang="en-US" sz="1200" spc="0" dirty="0">
                <a:solidFill>
                  <a:srgbClr val="111111"/>
                </a:solidFill>
                <a:effectLst/>
                <a:latin typeface="Work Sans" pitchFamily="2" charset="77"/>
                <a:ea typeface="Arial" panose="020B0604020202020204" pitchFamily="34" charset="0"/>
              </a:rPr>
              <a:t>to conduct a retrospective data review or collect new data.</a:t>
            </a:r>
            <a:endParaRPr lang="en-US" sz="1200" spc="0" dirty="0">
              <a:effectLst/>
              <a:latin typeface="Work Sans" pitchFamily="2" charset="77"/>
              <a:ea typeface="Arial" panose="020B0604020202020204" pitchFamily="34" charset="0"/>
            </a:endParaRPr>
          </a:p>
          <a:p>
            <a:pPr marL="342900" marR="0" lvl="0" indent="-342900">
              <a:spcBef>
                <a:spcPts val="1430"/>
              </a:spcBef>
              <a:spcAft>
                <a:spcPts val="0"/>
              </a:spcAft>
              <a:buFont typeface="Arial" panose="020B0604020202020204" pitchFamily="34" charset="0"/>
              <a:buChar char="•"/>
              <a:tabLst>
                <a:tab pos="339090" algn="l"/>
              </a:tabLst>
            </a:pPr>
            <a:r>
              <a:rPr lang="en-US" sz="1200" spc="0" dirty="0">
                <a:effectLst/>
                <a:latin typeface="Work Sans" pitchFamily="2" charset="77"/>
                <a:ea typeface="Arial" panose="020B0604020202020204" pitchFamily="34" charset="0"/>
              </a:rPr>
              <a:t>How</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comfortable</a:t>
            </a:r>
            <a:r>
              <a:rPr lang="en-US" sz="1200" spc="-4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are</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your</a:t>
            </a:r>
            <a:r>
              <a:rPr lang="en-US" sz="1200" spc="-4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employees</a:t>
            </a:r>
            <a:r>
              <a:rPr lang="en-US" sz="1200" spc="-2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with</a:t>
            </a:r>
            <a:r>
              <a:rPr lang="en-US" sz="1200" spc="-3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self-reporting</a:t>
            </a:r>
            <a:r>
              <a:rPr lang="en-US" sz="1200" spc="-5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health</a:t>
            </a:r>
            <a:r>
              <a:rPr lang="en-US" sz="1200" spc="-5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risks?</a:t>
            </a:r>
            <a:r>
              <a:rPr lang="en-US" sz="1200" spc="23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If</a:t>
            </a:r>
            <a:r>
              <a:rPr lang="en-US" sz="1200" spc="-30" dirty="0">
                <a:effectLst/>
                <a:latin typeface="Work Sans" pitchFamily="2" charset="77"/>
                <a:ea typeface="Arial" panose="020B0604020202020204" pitchFamily="34" charset="0"/>
              </a:rPr>
              <a:t> </a:t>
            </a:r>
            <a:r>
              <a:rPr lang="en-US" sz="1200" spc="-20" dirty="0">
                <a:effectLst/>
                <a:latin typeface="Work Sans" pitchFamily="2" charset="77"/>
                <a:ea typeface="Arial" panose="020B0604020202020204" pitchFamily="34" charset="0"/>
              </a:rPr>
              <a:t>your</a:t>
            </a:r>
            <a:endParaRPr lang="en-US" sz="1200" spc="0" dirty="0">
              <a:effectLst/>
              <a:latin typeface="Work Sans" pitchFamily="2" charset="77"/>
              <a:ea typeface="Arial" panose="020B0604020202020204" pitchFamily="34" charset="0"/>
            </a:endParaRPr>
          </a:p>
          <a:p>
            <a:pPr marL="339725" marR="0">
              <a:lnSpc>
                <a:spcPts val="1455"/>
              </a:lnSpc>
              <a:spcBef>
                <a:spcPts val="145"/>
              </a:spcBef>
              <a:spcAft>
                <a:spcPts val="0"/>
              </a:spcAft>
            </a:pPr>
            <a:r>
              <a:rPr lang="en-US" sz="1200" dirty="0">
                <a:effectLst/>
                <a:latin typeface="Work Sans" pitchFamily="2" charset="77"/>
                <a:ea typeface="Calibri" panose="020F0502020204030204" pitchFamily="34" charset="0"/>
              </a:rPr>
              <a:t>employees</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are</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not</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comfortable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sharing</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their</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Prediabetes</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Risk</a:t>
            </a:r>
            <a:r>
              <a:rPr lang="en-US" sz="1200" spc="-25" dirty="0">
                <a:effectLst/>
                <a:latin typeface="Work Sans" pitchFamily="2" charset="77"/>
                <a:ea typeface="Calibri" panose="020F0502020204030204" pitchFamily="34" charset="0"/>
              </a:rPr>
              <a:t> </a:t>
            </a:r>
            <a:r>
              <a:rPr lang="en-US" sz="1200" spc="-20" dirty="0">
                <a:effectLst/>
                <a:latin typeface="Work Sans" pitchFamily="2" charset="77"/>
                <a:ea typeface="Calibri" panose="020F0502020204030204" pitchFamily="34" charset="0"/>
              </a:rPr>
              <a:t>Test</a:t>
            </a:r>
            <a:r>
              <a:rPr lang="en-US" sz="1200" dirty="0">
                <a:effectLst/>
                <a:latin typeface="Work Sans" pitchFamily="2" charset="77"/>
                <a:ea typeface="Calibri" panose="020F0502020204030204" pitchFamily="34" charset="0"/>
              </a:rPr>
              <a:t> scores,</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may</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need</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consider</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different</a:t>
            </a:r>
            <a:r>
              <a:rPr lang="en-US" sz="1200" spc="-50" dirty="0">
                <a:effectLst/>
                <a:latin typeface="Work Sans" pitchFamily="2" charset="77"/>
                <a:ea typeface="Calibri" panose="020F0502020204030204" pitchFamily="34" charset="0"/>
              </a:rPr>
              <a:t> </a:t>
            </a:r>
            <a:r>
              <a:rPr lang="en-US" sz="1200" spc="-10" dirty="0">
                <a:effectLst/>
                <a:latin typeface="Work Sans" pitchFamily="2" charset="77"/>
                <a:ea typeface="Calibri" panose="020F0502020204030204" pitchFamily="34" charset="0"/>
              </a:rPr>
              <a:t>method.</a:t>
            </a:r>
          </a:p>
          <a:p>
            <a:pPr marL="339725" marR="0">
              <a:lnSpc>
                <a:spcPts val="1455"/>
              </a:lnSpc>
              <a:spcBef>
                <a:spcPts val="145"/>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34</a:t>
            </a:fld>
            <a:endParaRPr lang="en-US" dirty="0"/>
          </a:p>
        </p:txBody>
      </p:sp>
    </p:spTree>
    <p:extLst>
      <p:ext uri="{BB962C8B-B14F-4D97-AF65-F5344CB8AC3E}">
        <p14:creationId xmlns:p14="http://schemas.microsoft.com/office/powerpoint/2010/main" val="3677231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640" marR="193675">
              <a:lnSpc>
                <a:spcPct val="97000"/>
              </a:lnSpc>
              <a:spcBef>
                <a:spcPts val="5"/>
              </a:spcBef>
              <a:spcAft>
                <a:spcPts val="0"/>
              </a:spcAft>
            </a:pPr>
            <a:r>
              <a:rPr lang="en-US" sz="1200" i="1" dirty="0">
                <a:latin typeface="Work Sans" pitchFamily="2" charset="77"/>
              </a:rPr>
              <a:t>Speaker Notes:  </a:t>
            </a:r>
            <a:r>
              <a:rPr lang="en-US" sz="1200" dirty="0">
                <a:effectLst/>
                <a:latin typeface="Work Sans" pitchFamily="2" charset="77"/>
                <a:ea typeface="Calibri" panose="020F0502020204030204" pitchFamily="34" charset="0"/>
              </a:rPr>
              <a:t>A</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key</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part</a:t>
            </a:r>
            <a:r>
              <a:rPr lang="en-US" sz="1200" spc="-3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of</a:t>
            </a:r>
            <a:r>
              <a:rPr lang="en-US" sz="1200" spc="-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your</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success lies</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in</a:t>
            </a:r>
            <a:r>
              <a:rPr lang="en-US" sz="1200" spc="-15" dirty="0">
                <a:effectLst/>
                <a:latin typeface="Work Sans" pitchFamily="2" charset="77"/>
                <a:ea typeface="Calibri" panose="020F0502020204030204" pitchFamily="34" charset="0"/>
              </a:rPr>
              <a:t> identifying employers who</a:t>
            </a:r>
            <a:r>
              <a:rPr lang="en-US" sz="1200" dirty="0">
                <a:effectLst/>
                <a:latin typeface="Work Sans" pitchFamily="2" charset="77"/>
                <a:ea typeface="Calibri" panose="020F0502020204030204" pitchFamily="34" charset="0"/>
              </a:rPr>
              <a:t> are</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eligible</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ready</a:t>
            </a:r>
            <a:r>
              <a:rPr lang="en-US" sz="1200" spc="-1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 embrace the</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National</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DPP lifestyle</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change</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program. Many different factors will influence your progress—like your eligibility criteria, your</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strategic</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approach</a:t>
            </a:r>
            <a:r>
              <a:rPr lang="en-US" sz="1200" spc="-5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identifying</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eligible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employees,</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a:t>
            </a:r>
            <a:r>
              <a:rPr lang="en-US" sz="1200" spc="-4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5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administration</a:t>
            </a:r>
            <a:r>
              <a:rPr lang="en-US" sz="1200" spc="-6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and delivery of your program.</a:t>
            </a:r>
          </a:p>
          <a:p>
            <a:pPr marL="0" marR="0">
              <a:spcBef>
                <a:spcPts val="0"/>
              </a:spcBef>
              <a:spcAft>
                <a:spcPts val="0"/>
              </a:spcAft>
            </a:pPr>
            <a:r>
              <a:rPr lang="en-US" sz="1200" dirty="0">
                <a:effectLst/>
                <a:latin typeface="Work Sans" pitchFamily="2" charset="77"/>
                <a:ea typeface="Calibri" panose="020F0502020204030204" pitchFamily="34" charset="0"/>
              </a:rPr>
              <a:t> </a:t>
            </a:r>
          </a:p>
          <a:p>
            <a:pPr marL="167640" marR="193675">
              <a:lnSpc>
                <a:spcPct val="97000"/>
              </a:lnSpc>
              <a:spcBef>
                <a:spcPts val="0"/>
              </a:spcBef>
              <a:spcAft>
                <a:spcPts val="0"/>
              </a:spcAft>
            </a:pPr>
            <a:r>
              <a:rPr lang="en-US" sz="1200" dirty="0">
                <a:solidFill>
                  <a:srgbClr val="111111"/>
                </a:solidFill>
                <a:effectLst/>
                <a:latin typeface="Work Sans" pitchFamily="2" charset="77"/>
                <a:ea typeface="Calibri" panose="020F0502020204030204" pitchFamily="34" charset="0"/>
              </a:rPr>
              <a:t>No matter what approach you choose, you’ll need to start by spreading</a:t>
            </a:r>
            <a:r>
              <a:rPr lang="en-US" sz="1200" spc="-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awareness to spark interest. You can build awareness about both prediabetes</a:t>
            </a:r>
            <a:r>
              <a:rPr lang="en-US" sz="1200" spc="-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and the National DPP lifestyle change program in many ways. And you don’t have to start from scratch. CDC has many existing resources and campaigns to help</a:t>
            </a:r>
            <a:r>
              <a:rPr lang="en-US" sz="1200" spc="-5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you.</a:t>
            </a:r>
            <a:r>
              <a:rPr lang="en-US" sz="1200" spc="-50" dirty="0">
                <a:solidFill>
                  <a:srgbClr val="111111"/>
                </a:solidFill>
                <a:effectLst/>
                <a:latin typeface="Work Sans" pitchFamily="2" charset="77"/>
                <a:ea typeface="Calibri" panose="020F0502020204030204" pitchFamily="34" charset="0"/>
              </a:rPr>
              <a:t> You can also h</a:t>
            </a:r>
            <a:r>
              <a:rPr lang="en-US" sz="1200" dirty="0">
                <a:solidFill>
                  <a:srgbClr val="111111"/>
                </a:solidFill>
                <a:effectLst/>
                <a:latin typeface="Work Sans" pitchFamily="2" charset="77"/>
                <a:ea typeface="Calibri" panose="020F0502020204030204" pitchFamily="34" charset="0"/>
              </a:rPr>
              <a:t>ost</a:t>
            </a:r>
            <a:r>
              <a:rPr lang="en-US" sz="1200" spc="-2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informational</a:t>
            </a:r>
            <a:r>
              <a:rPr lang="en-US" sz="1200" spc="-6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sessions</a:t>
            </a:r>
            <a:r>
              <a:rPr lang="en-US" sz="1200" spc="-1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and</a:t>
            </a:r>
            <a:r>
              <a:rPr lang="en-US" sz="1200" spc="-4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use</a:t>
            </a:r>
            <a:r>
              <a:rPr lang="en-US" sz="1200" spc="-4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communication methods that have been effective with your employees in the past.</a:t>
            </a:r>
            <a:endParaRPr lang="en-US" sz="1200" dirty="0">
              <a:effectLst/>
              <a:latin typeface="Work Sans" pitchFamily="2" charset="77"/>
              <a:ea typeface="Calibri" panose="020F0502020204030204" pitchFamily="34" charset="0"/>
            </a:endParaRPr>
          </a:p>
          <a:p>
            <a:pPr marL="0" marR="0">
              <a:spcBef>
                <a:spcPts val="5"/>
              </a:spcBef>
              <a:spcAft>
                <a:spcPts val="0"/>
              </a:spcAft>
            </a:pPr>
            <a:r>
              <a:rPr lang="en-US" sz="1200" dirty="0">
                <a:effectLst/>
                <a:latin typeface="Work Sans" pitchFamily="2" charset="77"/>
                <a:ea typeface="Calibri" panose="020F0502020204030204" pitchFamily="34" charset="0"/>
              </a:rPr>
              <a:t> </a:t>
            </a:r>
          </a:p>
          <a:p>
            <a:pPr marL="167640" marR="166370">
              <a:lnSpc>
                <a:spcPct val="97000"/>
              </a:lnSpc>
              <a:spcBef>
                <a:spcPts val="0"/>
              </a:spcBef>
              <a:spcAft>
                <a:spcPts val="0"/>
              </a:spcAft>
            </a:pPr>
            <a:r>
              <a:rPr lang="en-US" sz="1200" dirty="0">
                <a:solidFill>
                  <a:srgbClr val="111111"/>
                </a:solidFill>
                <a:effectLst/>
                <a:latin typeface="Work Sans" pitchFamily="2" charset="77"/>
                <a:ea typeface="Calibri" panose="020F0502020204030204" pitchFamily="34" charset="0"/>
              </a:rPr>
              <a:t>Designing</a:t>
            </a:r>
            <a:r>
              <a:rPr lang="en-US" sz="1200" spc="-5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a</a:t>
            </a:r>
            <a:r>
              <a:rPr lang="en-US" sz="1200" spc="-3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recruitment</a:t>
            </a:r>
            <a:r>
              <a:rPr lang="en-US" sz="1200" spc="-5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and</a:t>
            </a:r>
            <a:r>
              <a:rPr lang="en-US" sz="1200" spc="-4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enrollment</a:t>
            </a:r>
            <a:r>
              <a:rPr lang="en-US" sz="1200" spc="-5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plan in advance</a:t>
            </a:r>
            <a:r>
              <a:rPr lang="en-US" sz="1200" spc="-5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is</a:t>
            </a:r>
            <a:r>
              <a:rPr lang="en-US" sz="1200" spc="-3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key</a:t>
            </a:r>
            <a:r>
              <a:rPr lang="en-US" sz="1200" spc="-2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to</a:t>
            </a:r>
            <a:r>
              <a:rPr lang="en-US" sz="1200" spc="-2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making</a:t>
            </a:r>
            <a:r>
              <a:rPr lang="en-US" sz="1200" spc="-4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sure</a:t>
            </a:r>
            <a:r>
              <a:rPr lang="en-US" sz="1200" spc="-3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you’re</a:t>
            </a:r>
            <a:r>
              <a:rPr lang="en-US" sz="1200" spc="-4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ready</a:t>
            </a:r>
            <a:r>
              <a:rPr lang="en-US" sz="1200" spc="-6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to launch your National DPP lifestyle change program benefit. Planning ahead will help the implementation</a:t>
            </a:r>
            <a:r>
              <a:rPr lang="en-US" sz="1200" spc="-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process go more smoothly. Your plan should include cost estimates, clear roles for staff and contractors, and a realistic timeline.</a:t>
            </a:r>
            <a:endParaRPr lang="en-US" sz="1200" dirty="0">
              <a:effectLst/>
              <a:latin typeface="Work Sans" pitchFamily="2" charset="77"/>
              <a:ea typeface="Calibri" panose="020F0502020204030204" pitchFamily="34" charset="0"/>
            </a:endParaRPr>
          </a:p>
          <a:p>
            <a:pPr marL="167640" marR="193675">
              <a:lnSpc>
                <a:spcPct val="97000"/>
              </a:lnSpc>
              <a:spcBef>
                <a:spcPts val="210"/>
              </a:spcBef>
              <a:spcAft>
                <a:spcPts val="0"/>
              </a:spcAft>
            </a:pPr>
            <a:r>
              <a:rPr lang="en-US" sz="1200" dirty="0">
                <a:solidFill>
                  <a:srgbClr val="111111"/>
                </a:solidFill>
                <a:effectLst/>
                <a:latin typeface="Work Sans" pitchFamily="2" charset="77"/>
                <a:ea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193675">
              <a:lnSpc>
                <a:spcPct val="97000"/>
              </a:lnSpc>
              <a:spcBef>
                <a:spcPts val="210"/>
              </a:spcBef>
              <a:spcAft>
                <a:spcPts val="0"/>
              </a:spcAft>
            </a:pPr>
            <a:r>
              <a:rPr lang="en-US" sz="1200" dirty="0">
                <a:solidFill>
                  <a:srgbClr val="111111"/>
                </a:solidFill>
                <a:effectLst/>
                <a:latin typeface="Work Sans" pitchFamily="2" charset="77"/>
                <a:ea typeface="Calibri" panose="020F0502020204030204" pitchFamily="34" charset="0"/>
              </a:rPr>
              <a:t>The great thing is that </a:t>
            </a:r>
            <a:r>
              <a:rPr lang="en-US" sz="1200" dirty="0" err="1">
                <a:solidFill>
                  <a:srgbClr val="111111"/>
                </a:solidFill>
                <a:effectLst/>
                <a:latin typeface="Work Sans" pitchFamily="2" charset="77"/>
                <a:ea typeface="Calibri" panose="020F0502020204030204" pitchFamily="34" charset="0"/>
              </a:rPr>
              <a:t>Healm</a:t>
            </a:r>
            <a:r>
              <a:rPr lang="en-US" sz="1200" dirty="0">
                <a:solidFill>
                  <a:srgbClr val="111111"/>
                </a:solidFill>
                <a:effectLst/>
                <a:latin typeface="Work Sans" pitchFamily="2" charset="77"/>
                <a:ea typeface="Calibri" panose="020F0502020204030204" pitchFamily="34" charset="0"/>
              </a:rPr>
              <a:t> is here to help you with lots of information and support</a:t>
            </a:r>
            <a:r>
              <a:rPr lang="en-US" sz="1200" spc="-5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as</a:t>
            </a:r>
            <a:r>
              <a:rPr lang="en-US" sz="1200" spc="-2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you</a:t>
            </a:r>
            <a:r>
              <a:rPr lang="en-US" sz="1200" spc="-2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walk</a:t>
            </a:r>
            <a:r>
              <a:rPr lang="en-US" sz="1200" spc="-1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through</a:t>
            </a:r>
            <a:r>
              <a:rPr lang="en-US" sz="1200" spc="-60"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each</a:t>
            </a:r>
            <a:r>
              <a:rPr lang="en-US" sz="1200" spc="-1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decision</a:t>
            </a:r>
            <a:r>
              <a:rPr lang="en-US" sz="1200" spc="-25" dirty="0">
                <a:solidFill>
                  <a:srgbClr val="111111"/>
                </a:solidFill>
                <a:effectLst/>
                <a:latin typeface="Work Sans" pitchFamily="2" charset="77"/>
                <a:ea typeface="Calibri" panose="020F0502020204030204" pitchFamily="34" charset="0"/>
              </a:rPr>
              <a:t> </a:t>
            </a:r>
            <a:r>
              <a:rPr lang="en-US" sz="1200" dirty="0">
                <a:solidFill>
                  <a:srgbClr val="111111"/>
                </a:solidFill>
                <a:effectLst/>
                <a:latin typeface="Work Sans" pitchFamily="2" charset="77"/>
                <a:ea typeface="Calibri" panose="020F0502020204030204" pitchFamily="34" charset="0"/>
              </a:rPr>
              <a:t>point.</a:t>
            </a:r>
            <a:endParaRPr lang="en-US" sz="1200" dirty="0">
              <a:effectLst/>
              <a:latin typeface="Work Sans" pitchFamily="2" charset="77"/>
              <a:ea typeface="Calibri" panose="020F0502020204030204" pitchFamily="34" charset="0"/>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35</a:t>
            </a:fld>
            <a:endParaRPr lang="en-US" dirty="0"/>
          </a:p>
        </p:txBody>
      </p:sp>
    </p:spTree>
    <p:extLst>
      <p:ext uri="{BB962C8B-B14F-4D97-AF65-F5344CB8AC3E}">
        <p14:creationId xmlns:p14="http://schemas.microsoft.com/office/powerpoint/2010/main" val="3017157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640" marR="193675">
              <a:spcBef>
                <a:spcPts val="5"/>
              </a:spcBef>
              <a:spcAft>
                <a:spcPts val="0"/>
              </a:spcAft>
            </a:pPr>
            <a:r>
              <a:rPr lang="en-US" sz="1200" i="1" dirty="0">
                <a:latin typeface="Work Sans" pitchFamily="2" charset="77"/>
              </a:rPr>
              <a:t>Speaker Notes: </a:t>
            </a:r>
            <a:r>
              <a:rPr lang="en-US" sz="1200" dirty="0">
                <a:effectLst/>
                <a:latin typeface="Work Sans" pitchFamily="2" charset="77"/>
                <a:ea typeface="Calibri" panose="020F0502020204030204" pitchFamily="34" charset="0"/>
                <a:cs typeface="Calibri" panose="020F0502020204030204" pitchFamily="34" charset="0"/>
              </a:rPr>
              <a:t>It’s simple. Engagement matters because studies show that the longer a person stays engaged in the program, the better their outcomes.</a:t>
            </a:r>
            <a:endParaRPr lang="en-US" sz="1200" dirty="0">
              <a:effectLst/>
              <a:latin typeface="Work Sans" pitchFamily="2" charset="77"/>
              <a:ea typeface="Calibri" panose="020F0502020204030204" pitchFamily="34" charset="0"/>
            </a:endParaRPr>
          </a:p>
          <a:p>
            <a:pPr marL="0" marR="0">
              <a:spcBef>
                <a:spcPts val="45"/>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0">
              <a:lnSpc>
                <a:spcPct val="101000"/>
              </a:lnSpc>
              <a:spcBef>
                <a:spcPts val="0"/>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Most participants who stay in the program for at least 6 months achieve program goals for weight loss (5% or more of body weight) and weekly physical activity (150 or more minutes a week). The likelihood of achieving these goals increases throughout that timeframe, highlighting the importance of participant retention.</a:t>
            </a:r>
            <a:endParaRPr lang="en-US" sz="1200" dirty="0">
              <a:effectLst/>
              <a:latin typeface="Work Sans" pitchFamily="2" charset="77"/>
              <a:ea typeface="Calibri" panose="020F0502020204030204" pitchFamily="34" charset="0"/>
            </a:endParaRPr>
          </a:p>
          <a:p>
            <a:pPr marL="0" marR="0">
              <a:spcBef>
                <a:spcPts val="25"/>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 </a:t>
            </a:r>
            <a:endParaRPr lang="en-US" sz="1200" dirty="0">
              <a:effectLst/>
              <a:latin typeface="Work Sans" pitchFamily="2" charset="77"/>
              <a:ea typeface="Calibri" panose="020F0502020204030204" pitchFamily="34" charset="0"/>
            </a:endParaRPr>
          </a:p>
          <a:p>
            <a:pPr marL="167640" marR="0">
              <a:lnSpc>
                <a:spcPct val="101000"/>
              </a:lnSpc>
              <a:spcBef>
                <a:spcPts val="0"/>
              </a:spcBef>
              <a:spcAft>
                <a:spcPts val="0"/>
              </a:spcAft>
            </a:pPr>
            <a:r>
              <a:rPr lang="en-US" sz="1200" dirty="0" err="1">
                <a:effectLst/>
                <a:latin typeface="Work Sans" pitchFamily="2" charset="77"/>
                <a:ea typeface="Calibri" panose="020F0502020204030204" pitchFamily="34" charset="0"/>
                <a:cs typeface="Calibri" panose="020F0502020204030204" pitchFamily="34" charset="0"/>
              </a:rPr>
              <a:t>Healm</a:t>
            </a:r>
            <a:r>
              <a:rPr lang="en-US" sz="1200" dirty="0">
                <a:effectLst/>
                <a:latin typeface="Work Sans" pitchFamily="2" charset="77"/>
                <a:ea typeface="Calibri" panose="020F0502020204030204" pitchFamily="34" charset="0"/>
                <a:cs typeface="Calibri" panose="020F0502020204030204" pitchFamily="34" charset="0"/>
              </a:rPr>
              <a:t> guides you through strategies to help you keep participants engaged and committed to the program.</a:t>
            </a:r>
            <a:endParaRPr lang="en-US" sz="1200" dirty="0">
              <a:effectLst/>
              <a:latin typeface="Work Sans" pitchFamily="2" charset="77"/>
              <a:ea typeface="Calibri" panose="020F0502020204030204" pitchFamily="34" charset="0"/>
            </a:endParaRPr>
          </a:p>
          <a:p>
            <a:endParaRPr lang="en-US" sz="1200" b="0" i="0" dirty="0">
              <a:solidFill>
                <a:srgbClr val="002855"/>
              </a:solidFill>
              <a:effectLst/>
              <a:latin typeface="Work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2855"/>
                </a:solidFill>
                <a:effectLst/>
                <a:latin typeface="Work Sans" pitchFamily="2" charset="77"/>
              </a:rPr>
              <a:t>Source: </a:t>
            </a:r>
            <a:r>
              <a:rPr lang="en-US" sz="1200" u="sng" dirty="0">
                <a:effectLst/>
                <a:latin typeface="Work Sans" pitchFamily="2" charset="77"/>
              </a:rPr>
              <a:t>https://diabetesjournals.org/care/article/43/9/2042/35791/Retention-Among-Participants-in-the-National</a:t>
            </a: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36</a:t>
            </a:fld>
            <a:endParaRPr lang="en-US" dirty="0"/>
          </a:p>
        </p:txBody>
      </p:sp>
    </p:spTree>
    <p:extLst>
      <p:ext uri="{BB962C8B-B14F-4D97-AF65-F5344CB8AC3E}">
        <p14:creationId xmlns:p14="http://schemas.microsoft.com/office/powerpoint/2010/main" val="1003947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781484b7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781484b7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67640" marR="166370">
              <a:lnSpc>
                <a:spcPct val="90000"/>
              </a:lnSpc>
              <a:spcBef>
                <a:spcPts val="5"/>
              </a:spcBef>
              <a:spcAft>
                <a:spcPts val="0"/>
              </a:spcAft>
            </a:pPr>
            <a:r>
              <a:rPr lang="en-US" sz="1200" i="1" dirty="0">
                <a:effectLst/>
                <a:latin typeface="Work Sans" pitchFamily="2" charset="77"/>
                <a:ea typeface="Calibri" panose="020F0502020204030204" pitchFamily="34" charset="0"/>
                <a:cs typeface="Calibri" panose="020F0502020204030204" pitchFamily="34" charset="0"/>
              </a:rPr>
              <a:t>Speaker</a:t>
            </a:r>
            <a:r>
              <a:rPr lang="en-US" sz="1200" dirty="0">
                <a:effectLst/>
                <a:latin typeface="Work Sans" pitchFamily="2" charset="77"/>
                <a:ea typeface="Calibri" panose="020F0502020204030204" pitchFamily="34" charset="0"/>
              </a:rPr>
              <a:t> </a:t>
            </a:r>
            <a:r>
              <a:rPr lang="en-US" sz="1200" i="1" dirty="0">
                <a:effectLst/>
                <a:latin typeface="Work Sans" pitchFamily="2" charset="77"/>
                <a:ea typeface="Calibri" panose="020F0502020204030204" pitchFamily="34" charset="0"/>
                <a:cs typeface="Calibri" panose="020F0502020204030204" pitchFamily="34" charset="0"/>
              </a:rPr>
              <a:t> Notes: </a:t>
            </a:r>
            <a:r>
              <a:rPr lang="en-US" sz="1200" dirty="0">
                <a:effectLst/>
                <a:latin typeface="Work Sans" pitchFamily="2" charset="77"/>
                <a:ea typeface="Calibri" panose="020F0502020204030204" pitchFamily="34" charset="0"/>
                <a:cs typeface="Calibri" panose="020F0502020204030204" pitchFamily="34" charset="0"/>
              </a:rPr>
              <a:t>As you think about how to set up your</a:t>
            </a:r>
            <a:r>
              <a:rPr lang="en-US" sz="1200" spc="-7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program,</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social</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determinants</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a:t>
            </a:r>
            <a:r>
              <a:rPr lang="en-US" sz="1200" spc="-7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health</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should be a key consideration.</a:t>
            </a:r>
          </a:p>
          <a:p>
            <a:pPr marL="167640" marR="166370">
              <a:lnSpc>
                <a:spcPct val="90000"/>
              </a:lnSpc>
              <a:spcBef>
                <a:spcPts val="5"/>
              </a:spcBef>
              <a:spcAft>
                <a:spcPts val="0"/>
              </a:spcAft>
            </a:pPr>
            <a:endParaRPr lang="en-US" sz="1200" dirty="0">
              <a:effectLst/>
              <a:latin typeface="Work Sans" pitchFamily="2" charset="77"/>
              <a:ea typeface="Calibri" panose="020F0502020204030204" pitchFamily="34" charset="0"/>
            </a:endParaRPr>
          </a:p>
          <a:p>
            <a:pPr marL="167640" marR="0">
              <a:lnSpc>
                <a:spcPct val="90000"/>
              </a:lnSpc>
              <a:spcBef>
                <a:spcPts val="2175"/>
              </a:spcBef>
              <a:spcAft>
                <a:spcPts val="0"/>
              </a:spcAft>
            </a:pPr>
            <a:r>
              <a:rPr lang="en-US" sz="1200" dirty="0">
                <a:effectLst/>
                <a:latin typeface="Work Sans" pitchFamily="2" charset="77"/>
                <a:ea typeface="Calibri" panose="020F0502020204030204" pitchFamily="34" charset="0"/>
                <a:cs typeface="Calibri" panose="020F0502020204030204" pitchFamily="34" charset="0"/>
              </a:rPr>
              <a:t>Social determinants of health are the nonmedical factors that influence health outcomes.</a:t>
            </a:r>
            <a:r>
              <a:rPr lang="en-US" sz="1200" spc="-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They</a:t>
            </a:r>
            <a:r>
              <a:rPr lang="en-US" sz="1200" spc="-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are the</a:t>
            </a:r>
            <a:r>
              <a:rPr lang="en-US" sz="1200" spc="-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conditions in</a:t>
            </a:r>
            <a:r>
              <a:rPr lang="en-US" sz="1200" spc="-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which people</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are</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born,</a:t>
            </a:r>
            <a:r>
              <a:rPr lang="en-US" sz="1200" spc="-6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grow,</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work,</a:t>
            </a:r>
            <a:r>
              <a:rPr lang="en-US" sz="1200" spc="-6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live,</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and</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age</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and</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 wider set of forces and systems that shape the conditions of daily life.</a:t>
            </a:r>
          </a:p>
          <a:p>
            <a:pPr marL="167640" marR="0">
              <a:lnSpc>
                <a:spcPct val="90000"/>
              </a:lnSpc>
              <a:spcBef>
                <a:spcPts val="2175"/>
              </a:spcBef>
              <a:spcAft>
                <a:spcPts val="0"/>
              </a:spcAft>
            </a:pPr>
            <a:endParaRPr lang="en-US" sz="1200" dirty="0">
              <a:effectLst/>
              <a:latin typeface="Work Sans" pitchFamily="2" charset="77"/>
              <a:ea typeface="Calibri" panose="020F0502020204030204" pitchFamily="34" charset="0"/>
            </a:endParaRPr>
          </a:p>
          <a:p>
            <a:pPr marL="167640" marR="193675">
              <a:lnSpc>
                <a:spcPct val="90000"/>
              </a:lnSpc>
              <a:spcBef>
                <a:spcPts val="2190"/>
              </a:spcBef>
              <a:spcAft>
                <a:spcPts val="0"/>
              </a:spcAft>
            </a:pPr>
            <a:r>
              <a:rPr lang="en-US" sz="1200" dirty="0" err="1">
                <a:effectLst/>
                <a:latin typeface="Work Sans" pitchFamily="2" charset="77"/>
                <a:ea typeface="Calibri" panose="020F0502020204030204" pitchFamily="34" charset="0"/>
                <a:cs typeface="Calibri" panose="020F0502020204030204" pitchFamily="34" charset="0"/>
              </a:rPr>
              <a:t>Healm</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will</a:t>
            </a:r>
            <a:r>
              <a:rPr lang="en-US" sz="1200" spc="-3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walk</a:t>
            </a:r>
            <a:r>
              <a:rPr lang="en-US" sz="1200" spc="-3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you</a:t>
            </a:r>
            <a:r>
              <a:rPr lang="en-US" sz="1200" spc="-4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through</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ways</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you</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can</a:t>
            </a:r>
            <a:r>
              <a:rPr lang="en-US" sz="1200" spc="-3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support all your employees in their efforts to improve their health and reduce their risk of type 2 diabetes. These include the ways your organization can increase the accessibility and convenience of National DPP classes, as well as the ways you can</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encourage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healthy</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eating</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and physical activity.</a:t>
            </a:r>
            <a:endParaRPr lang="en-US" sz="1200" dirty="0">
              <a:effectLst/>
              <a:latin typeface="Work Sans" pitchFamily="2" charset="77"/>
              <a:ea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98267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195580">
              <a:lnSpc>
                <a:spcPct val="90000"/>
              </a:lnSpc>
              <a:spcBef>
                <a:spcPts val="1675"/>
              </a:spcBef>
              <a:spcAft>
                <a:spcPts val="0"/>
              </a:spcAft>
            </a:pPr>
            <a:r>
              <a:rPr lang="en-US" sz="1200" i="1" dirty="0">
                <a:effectLst/>
                <a:latin typeface="Work Sans" pitchFamily="2" charset="77"/>
              </a:rPr>
              <a:t>Speaker Notes: </a:t>
            </a:r>
            <a:r>
              <a:rPr lang="en-US" sz="1200" dirty="0">
                <a:effectLst/>
                <a:latin typeface="Work Sans" pitchFamily="2" charset="77"/>
                <a:ea typeface="Calibri" panose="020F0502020204030204" pitchFamily="34" charset="0"/>
                <a:cs typeface="Calibri" panose="020F0502020204030204" pitchFamily="34" charset="0"/>
              </a:rPr>
              <a:t>Type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2</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diabetes</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is</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one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a:t>
            </a:r>
            <a:r>
              <a:rPr lang="en-US" sz="1200" spc="-6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greatest health</a:t>
            </a:r>
            <a:r>
              <a:rPr lang="en-US" sz="1200" spc="-1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risks</a:t>
            </a:r>
            <a:r>
              <a:rPr lang="en-US" sz="1200" spc="-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Americans face today.</a:t>
            </a:r>
            <a:r>
              <a:rPr lang="en-US" sz="1200" spc="-2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The</a:t>
            </a:r>
            <a:r>
              <a:rPr lang="en-US" sz="1200" spc="-1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proportion</a:t>
            </a:r>
            <a:r>
              <a:rPr lang="en-US" sz="1200" spc="-1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of the U.S. workforce dealing with the effects of this condition is growing. Let’s explore a little more about</a:t>
            </a:r>
            <a:r>
              <a:rPr lang="en-US" sz="1200" spc="-5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how</a:t>
            </a:r>
            <a:r>
              <a:rPr lang="en-US" sz="1200" spc="-5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diabetes</a:t>
            </a:r>
            <a:r>
              <a:rPr lang="en-US" sz="1200" spc="-2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could</a:t>
            </a:r>
            <a:r>
              <a:rPr lang="en-US" sz="1200" spc="-35"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affect</a:t>
            </a:r>
            <a:r>
              <a:rPr lang="en-US" sz="1200" spc="-40" dirty="0">
                <a:effectLst/>
                <a:latin typeface="Work Sans" pitchFamily="2" charset="77"/>
                <a:ea typeface="Calibri" panose="020F0502020204030204" pitchFamily="34" charset="0"/>
                <a:cs typeface="Calibri" panose="020F0502020204030204" pitchFamily="34" charset="0"/>
              </a:rPr>
              <a:t> </a:t>
            </a:r>
            <a:r>
              <a:rPr lang="en-US" sz="1200" dirty="0">
                <a:effectLst/>
                <a:latin typeface="Work Sans" pitchFamily="2" charset="77"/>
                <a:ea typeface="Calibri" panose="020F0502020204030204" pitchFamily="34" charset="0"/>
                <a:cs typeface="Calibri" panose="020F0502020204030204" pitchFamily="34" charset="0"/>
              </a:rPr>
              <a:t>your </a:t>
            </a:r>
            <a:r>
              <a:rPr lang="en-US" sz="1200" spc="-10" dirty="0">
                <a:effectLst/>
                <a:latin typeface="Work Sans" pitchFamily="2" charset="77"/>
                <a:ea typeface="Calibri" panose="020F0502020204030204" pitchFamily="34" charset="0"/>
                <a:cs typeface="Calibri" panose="020F0502020204030204" pitchFamily="34" charset="0"/>
              </a:rPr>
              <a:t>organization.</a:t>
            </a:r>
            <a:endParaRPr lang="en-US" sz="1200" dirty="0">
              <a:effectLst/>
              <a:latin typeface="Work Sans" pitchFamily="2" charset="77"/>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38</a:t>
            </a:fld>
            <a:endParaRPr lang="en-US" dirty="0"/>
          </a:p>
        </p:txBody>
      </p:sp>
    </p:spTree>
    <p:extLst>
      <p:ext uri="{BB962C8B-B14F-4D97-AF65-F5344CB8AC3E}">
        <p14:creationId xmlns:p14="http://schemas.microsoft.com/office/powerpoint/2010/main" val="2507895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Work Sans" pitchFamily="2" charset="77"/>
              </a:rPr>
              <a:t>Speaker Notes: </a:t>
            </a:r>
            <a:r>
              <a:rPr lang="en-US" b="0" i="0" dirty="0">
                <a:effectLst/>
                <a:latin typeface="Work Sans" pitchFamily="2" charset="77"/>
              </a:rPr>
              <a:t>Healm gives you the tools to design and implement an effective diabetes prevention program benefit for your employees. </a:t>
            </a:r>
          </a:p>
          <a:p>
            <a:endParaRPr lang="en-US" b="0" i="0" dirty="0">
              <a:effectLst/>
              <a:latin typeface="Work Sans" pitchFamily="2" charset="77"/>
            </a:endParaRPr>
          </a:p>
          <a:p>
            <a:r>
              <a:rPr lang="en-US" b="0" i="0" dirty="0">
                <a:effectLst/>
                <a:latin typeface="Work Sans" pitchFamily="2" charset="77"/>
              </a:rPr>
              <a:t>Onboarding is easy, and this free platform is designed to save you time and money.</a:t>
            </a:r>
          </a:p>
          <a:p>
            <a:endParaRPr lang="en-US" b="0" i="0" dirty="0">
              <a:effectLst/>
              <a:latin typeface="Work Sans" pitchFamily="2" charset="77"/>
            </a:endParaRPr>
          </a:p>
          <a:p>
            <a:r>
              <a:rPr lang="en-US" dirty="0">
                <a:latin typeface="Work Sans" pitchFamily="2" charset="77"/>
              </a:rPr>
              <a:t>Healm provides a new and streamlined way to offer diabetes preventive care as a covered benefit to your employees. </a:t>
            </a:r>
          </a:p>
          <a:p>
            <a:endParaRPr lang="en-US" dirty="0">
              <a:latin typeface="Work Sans" pitchFamily="2" charset="77"/>
            </a:endParaRPr>
          </a:p>
          <a:p>
            <a:r>
              <a:rPr lang="en-US" dirty="0">
                <a:latin typeface="Work Sans" pitchFamily="2" charset="77"/>
              </a:rPr>
              <a:t>Make sure you register and begin to explore all Healm has to offer to support your diabetes prevention efforts. </a:t>
            </a:r>
          </a:p>
        </p:txBody>
      </p:sp>
      <p:sp>
        <p:nvSpPr>
          <p:cNvPr id="4" name="Slide Number Placeholder 3"/>
          <p:cNvSpPr>
            <a:spLocks noGrp="1"/>
          </p:cNvSpPr>
          <p:nvPr>
            <p:ph type="sldNum" sz="quarter" idx="5"/>
          </p:nvPr>
        </p:nvSpPr>
        <p:spPr/>
        <p:txBody>
          <a:bodyPr/>
          <a:lstStyle/>
          <a:p>
            <a:fld id="{2A52F718-8473-3049-A546-2A772DD835AA}" type="slidenum">
              <a:rPr lang="en-US" smtClean="0"/>
              <a:t>39</a:t>
            </a:fld>
            <a:endParaRPr lang="en-US" dirty="0"/>
          </a:p>
        </p:txBody>
      </p:sp>
    </p:spTree>
    <p:extLst>
      <p:ext uri="{BB962C8B-B14F-4D97-AF65-F5344CB8AC3E}">
        <p14:creationId xmlns:p14="http://schemas.microsoft.com/office/powerpoint/2010/main" val="32939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Work Sans" pitchFamily="2" charset="77"/>
              </a:rPr>
              <a:t>Customization Notes:  </a:t>
            </a:r>
            <a:r>
              <a:rPr lang="en-US" dirty="0">
                <a:highlight>
                  <a:srgbClr val="FFFF00"/>
                </a:highlight>
                <a:latin typeface="Work Sans" pitchFamily="2" charset="77"/>
              </a:rPr>
              <a:t>Fill in each of the text boxes based on the prompts in the boxes.</a:t>
            </a:r>
            <a:endParaRPr lang="en-US"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4</a:t>
            </a:fld>
            <a:endParaRPr lang="en-US" dirty="0"/>
          </a:p>
        </p:txBody>
      </p:sp>
    </p:spTree>
    <p:extLst>
      <p:ext uri="{BB962C8B-B14F-4D97-AF65-F5344CB8AC3E}">
        <p14:creationId xmlns:p14="http://schemas.microsoft.com/office/powerpoint/2010/main" val="3253060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Speaker Notes: </a:t>
            </a:r>
            <a:r>
              <a:rPr lang="en-US" dirty="0"/>
              <a:t>The team behind Healm is constantly working to bring you updates and provide the information that is important to you when it comes to diabetes prevention in the workforce. </a:t>
            </a:r>
          </a:p>
          <a:p>
            <a:endParaRPr lang="en-US" dirty="0"/>
          </a:p>
          <a:p>
            <a:r>
              <a:rPr lang="en-US" dirty="0"/>
              <a:t>Follow Healm on LinkedIn to stay up to date on all important news and highlights. </a:t>
            </a:r>
          </a:p>
        </p:txBody>
      </p:sp>
      <p:sp>
        <p:nvSpPr>
          <p:cNvPr id="4" name="Slide Number Placeholder 3"/>
          <p:cNvSpPr>
            <a:spLocks noGrp="1"/>
          </p:cNvSpPr>
          <p:nvPr>
            <p:ph type="sldNum" sz="quarter" idx="5"/>
          </p:nvPr>
        </p:nvSpPr>
        <p:spPr/>
        <p:txBody>
          <a:bodyPr/>
          <a:lstStyle/>
          <a:p>
            <a:fld id="{2A52F718-8473-3049-A546-2A772DD835AA}" type="slidenum">
              <a:rPr lang="en-US" smtClean="0"/>
              <a:t>40</a:t>
            </a:fld>
            <a:endParaRPr lang="en-US" dirty="0"/>
          </a:p>
        </p:txBody>
      </p:sp>
    </p:spTree>
    <p:extLst>
      <p:ext uri="{BB962C8B-B14F-4D97-AF65-F5344CB8AC3E}">
        <p14:creationId xmlns:p14="http://schemas.microsoft.com/office/powerpoint/2010/main" val="405374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640" marR="0">
              <a:lnSpc>
                <a:spcPct val="97000"/>
              </a:lnSpc>
              <a:spcBef>
                <a:spcPts val="5"/>
              </a:spcBef>
              <a:spcAft>
                <a:spcPts val="0"/>
              </a:spcAft>
            </a:pPr>
            <a:r>
              <a:rPr lang="en-US" sz="1200" i="1" dirty="0">
                <a:latin typeface="Work Sans" pitchFamily="2" charset="77"/>
              </a:rPr>
              <a:t>Customization Notes: </a:t>
            </a:r>
            <a:r>
              <a:rPr lang="en-US" sz="1200" spc="-25" dirty="0">
                <a:effectLst/>
                <a:latin typeface="Work Sans" pitchFamily="2" charset="77"/>
                <a:ea typeface="Calibri" panose="020F0502020204030204" pitchFamily="34" charset="0"/>
              </a:rPr>
              <a:t>In </a:t>
            </a:r>
            <a:r>
              <a:rPr lang="en-US" sz="1200" dirty="0">
                <a:effectLst/>
                <a:latin typeface="Work Sans" pitchFamily="2" charset="77"/>
                <a:ea typeface="Calibri" panose="020F0502020204030204" pitchFamily="34" charset="0"/>
              </a:rPr>
              <a:t>the</a:t>
            </a:r>
            <a:r>
              <a:rPr lang="en-US" sz="1200" spc="-4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text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box , describe how</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you</a:t>
            </a:r>
            <a:r>
              <a:rPr lang="en-US" sz="1200" spc="-25"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plan</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to</a:t>
            </a:r>
            <a:r>
              <a:rPr lang="en-US" sz="1200" spc="-2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continue to support</a:t>
            </a:r>
            <a:r>
              <a:rPr lang="en-US" sz="1200" spc="-3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the</a:t>
            </a:r>
            <a:r>
              <a:rPr lang="en-US" sz="1200" spc="-10" dirty="0">
                <a:effectLst/>
                <a:latin typeface="Work Sans" pitchFamily="2" charset="77"/>
                <a:ea typeface="Calibri" panose="020F0502020204030204" pitchFamily="34" charset="0"/>
              </a:rPr>
              <a:t> </a:t>
            </a:r>
            <a:r>
              <a:rPr lang="en-US" sz="1200" dirty="0">
                <a:effectLst/>
                <a:latin typeface="Work Sans" pitchFamily="2" charset="77"/>
                <a:ea typeface="Calibri" panose="020F0502020204030204" pitchFamily="34" charset="0"/>
              </a:rPr>
              <a:t>employer as they consider providing the National DPP lifestyle change program as a covered benefit. For example, you can:</a:t>
            </a:r>
          </a:p>
          <a:p>
            <a:pPr marL="167640" marR="0">
              <a:lnSpc>
                <a:spcPct val="97000"/>
              </a:lnSpc>
              <a:spcBef>
                <a:spcPts val="5"/>
              </a:spcBef>
              <a:spcAft>
                <a:spcPts val="0"/>
              </a:spcAft>
            </a:pPr>
            <a:endParaRPr lang="en-US" sz="1200" dirty="0">
              <a:effectLst/>
              <a:latin typeface="Work Sans" pitchFamily="2" charset="77"/>
              <a:ea typeface="Calibri" panose="020F0502020204030204" pitchFamily="34" charset="0"/>
            </a:endParaRPr>
          </a:p>
          <a:p>
            <a:pPr marL="342900" marR="0" lvl="0" indent="-342900">
              <a:lnSpc>
                <a:spcPts val="1450"/>
              </a:lnSpc>
              <a:spcBef>
                <a:spcPts val="1425"/>
              </a:spcBef>
              <a:spcAft>
                <a:spcPts val="0"/>
              </a:spcAft>
              <a:buSzPts val="1200"/>
              <a:buFont typeface="Arial" panose="020B0604020202020204" pitchFamily="34" charset="0"/>
              <a:buChar char="•"/>
              <a:tabLst>
                <a:tab pos="628650" algn="l"/>
              </a:tabLst>
            </a:pPr>
            <a:r>
              <a:rPr lang="en-US" sz="1200" spc="0" dirty="0">
                <a:effectLst/>
                <a:latin typeface="Work Sans" pitchFamily="2" charset="77"/>
                <a:ea typeface="Arial" panose="020B0604020202020204" pitchFamily="34" charset="0"/>
              </a:rPr>
              <a:t>Conduct regular</a:t>
            </a:r>
            <a:r>
              <a:rPr lang="en-US" sz="1200" spc="-60"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check-</a:t>
            </a:r>
            <a:r>
              <a:rPr lang="en-US" sz="1200" spc="-25" dirty="0">
                <a:effectLst/>
                <a:latin typeface="Work Sans" pitchFamily="2" charset="77"/>
                <a:ea typeface="Arial" panose="020B0604020202020204" pitchFamily="34" charset="0"/>
              </a:rPr>
              <a:t>ins to see if they need further help or information.</a:t>
            </a:r>
            <a:endParaRPr lang="en-US" sz="1200" spc="0" dirty="0">
              <a:effectLst/>
              <a:latin typeface="Work Sans" pitchFamily="2" charset="77"/>
              <a:ea typeface="Arial" panose="020B0604020202020204" pitchFamily="34" charset="0"/>
            </a:endParaRPr>
          </a:p>
          <a:p>
            <a:pPr marL="342900" marR="0" lvl="0" indent="-342900">
              <a:lnSpc>
                <a:spcPts val="1440"/>
              </a:lnSpc>
              <a:spcBef>
                <a:spcPts val="0"/>
              </a:spcBef>
              <a:spcAft>
                <a:spcPts val="0"/>
              </a:spcAft>
              <a:buSzPts val="1200"/>
              <a:buFont typeface="Arial" panose="020B0604020202020204" pitchFamily="34" charset="0"/>
              <a:buChar char="•"/>
              <a:tabLst>
                <a:tab pos="628650" algn="l"/>
              </a:tabLst>
            </a:pPr>
            <a:r>
              <a:rPr lang="en-US" sz="1200" spc="0" dirty="0">
                <a:effectLst/>
                <a:latin typeface="Work Sans" pitchFamily="2" charset="77"/>
                <a:ea typeface="Arial" panose="020B0604020202020204" pitchFamily="34" charset="0"/>
              </a:rPr>
              <a:t>Connect them with</a:t>
            </a:r>
            <a:r>
              <a:rPr lang="en-US" sz="1200" spc="-5" dirty="0">
                <a:effectLst/>
                <a:latin typeface="Work Sans" pitchFamily="2" charset="77"/>
                <a:ea typeface="Arial" panose="020B0604020202020204" pitchFamily="34" charset="0"/>
              </a:rPr>
              <a:t> </a:t>
            </a:r>
            <a:r>
              <a:rPr lang="en-US" sz="1200" spc="0" dirty="0">
                <a:effectLst/>
                <a:latin typeface="Work Sans" pitchFamily="2" charset="77"/>
                <a:ea typeface="Arial" panose="020B0604020202020204" pitchFamily="34" charset="0"/>
              </a:rPr>
              <a:t>other</a:t>
            </a:r>
            <a:r>
              <a:rPr lang="en-US" sz="1200" spc="-30"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employers who offer the National DPP lifestyle change program.</a:t>
            </a:r>
            <a:endParaRPr lang="en-US" sz="1200" spc="0" dirty="0">
              <a:effectLst/>
              <a:latin typeface="Work Sans" pitchFamily="2" charset="77"/>
              <a:ea typeface="Arial" panose="020B0604020202020204" pitchFamily="34" charset="0"/>
            </a:endParaRPr>
          </a:p>
          <a:p>
            <a:pPr marL="342900" marR="0" lvl="0" indent="-342900">
              <a:lnSpc>
                <a:spcPts val="1440"/>
              </a:lnSpc>
              <a:spcBef>
                <a:spcPts val="0"/>
              </a:spcBef>
              <a:spcAft>
                <a:spcPts val="0"/>
              </a:spcAft>
              <a:buSzPts val="1200"/>
              <a:buFont typeface="Arial" panose="020B0604020202020204" pitchFamily="34" charset="0"/>
              <a:buChar char="•"/>
              <a:tabLst>
                <a:tab pos="628650" algn="l"/>
              </a:tabLst>
            </a:pPr>
            <a:r>
              <a:rPr lang="en-US" sz="1200" spc="0" dirty="0">
                <a:effectLst/>
                <a:latin typeface="Work Sans" pitchFamily="2" charset="77"/>
                <a:ea typeface="Arial" panose="020B0604020202020204" pitchFamily="34" charset="0"/>
              </a:rPr>
              <a:t>Help them obtain buy-in for the program from their leadership</a:t>
            </a:r>
            <a:r>
              <a:rPr lang="en-US" sz="1200" spc="-25" dirty="0">
                <a:effectLst/>
                <a:latin typeface="Work Sans" pitchFamily="2" charset="77"/>
                <a:ea typeface="Arial" panose="020B0604020202020204" pitchFamily="34" charset="0"/>
              </a:rPr>
              <a:t>.</a:t>
            </a:r>
            <a:endParaRPr lang="en-US" sz="1200" spc="0" dirty="0">
              <a:effectLst/>
              <a:latin typeface="Work Sans" pitchFamily="2" charset="77"/>
              <a:ea typeface="Arial" panose="020B0604020202020204" pitchFamily="34" charset="0"/>
            </a:endParaRPr>
          </a:p>
          <a:p>
            <a:pPr marL="342900" marR="0" lvl="0" indent="-342900">
              <a:lnSpc>
                <a:spcPts val="1450"/>
              </a:lnSpc>
              <a:spcBef>
                <a:spcPts val="0"/>
              </a:spcBef>
              <a:spcAft>
                <a:spcPts val="0"/>
              </a:spcAft>
              <a:buSzPts val="1200"/>
              <a:buFont typeface="Arial" panose="020B0604020202020204" pitchFamily="34" charset="0"/>
              <a:buChar char="•"/>
              <a:tabLst>
                <a:tab pos="628650" algn="l"/>
              </a:tabLst>
            </a:pPr>
            <a:r>
              <a:rPr lang="en-US" sz="1200" spc="0" dirty="0">
                <a:effectLst/>
                <a:latin typeface="Work Sans" pitchFamily="2" charset="77"/>
                <a:ea typeface="Arial" panose="020B0604020202020204" pitchFamily="34" charset="0"/>
              </a:rPr>
              <a:t>Help them</a:t>
            </a:r>
            <a:r>
              <a:rPr lang="en-US" sz="1200" spc="-30" dirty="0">
                <a:effectLst/>
                <a:latin typeface="Work Sans" pitchFamily="2" charset="77"/>
                <a:ea typeface="Arial" panose="020B0604020202020204" pitchFamily="34" charset="0"/>
              </a:rPr>
              <a:t> get support from</a:t>
            </a:r>
            <a:r>
              <a:rPr lang="en-US" sz="1200" spc="-25" dirty="0">
                <a:effectLst/>
                <a:latin typeface="Work Sans" pitchFamily="2" charset="77"/>
                <a:ea typeface="Arial" panose="020B0604020202020204" pitchFamily="34" charset="0"/>
              </a:rPr>
              <a:t> </a:t>
            </a:r>
            <a:r>
              <a:rPr lang="en-US" sz="1200" spc="-10" dirty="0">
                <a:effectLst/>
                <a:latin typeface="Work Sans" pitchFamily="2" charset="77"/>
                <a:ea typeface="Arial" panose="020B0604020202020204" pitchFamily="34" charset="0"/>
              </a:rPr>
              <a:t>partners and vendors.</a:t>
            </a:r>
            <a:endParaRPr lang="en-US" sz="1200" spc="0" dirty="0">
              <a:effectLst/>
              <a:latin typeface="Work Sans" pitchFamily="2" charset="77"/>
              <a:ea typeface="Arial" panose="020B0604020202020204" pitchFamily="34" charset="0"/>
            </a:endParaRPr>
          </a:p>
          <a:p>
            <a:pPr marL="0" marR="0">
              <a:spcBef>
                <a:spcPts val="0"/>
              </a:spcBef>
              <a:spcAft>
                <a:spcPts val="0"/>
              </a:spcAft>
            </a:pPr>
            <a:endParaRPr lang="en-US" i="1" dirty="0"/>
          </a:p>
        </p:txBody>
      </p:sp>
      <p:sp>
        <p:nvSpPr>
          <p:cNvPr id="4" name="Slide Number Placeholder 3"/>
          <p:cNvSpPr>
            <a:spLocks noGrp="1"/>
          </p:cNvSpPr>
          <p:nvPr>
            <p:ph type="sldNum" sz="quarter" idx="5"/>
          </p:nvPr>
        </p:nvSpPr>
        <p:spPr/>
        <p:txBody>
          <a:bodyPr/>
          <a:lstStyle/>
          <a:p>
            <a:fld id="{2A52F718-8473-3049-A546-2A772DD835AA}" type="slidenum">
              <a:rPr lang="en-US" smtClean="0"/>
              <a:t>41</a:t>
            </a:fld>
            <a:endParaRPr lang="en-US" dirty="0"/>
          </a:p>
        </p:txBody>
      </p:sp>
    </p:spTree>
    <p:extLst>
      <p:ext uri="{BB962C8B-B14F-4D97-AF65-F5344CB8AC3E}">
        <p14:creationId xmlns:p14="http://schemas.microsoft.com/office/powerpoint/2010/main" val="2884925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Work Sans" pitchFamily="2" charset="77"/>
              </a:rPr>
              <a:t>Customization Notes: </a:t>
            </a:r>
            <a:r>
              <a:rPr lang="en-US" sz="1200" spc="-30" dirty="0">
                <a:effectLst/>
                <a:latin typeface="Work Sans" pitchFamily="2" charset="77"/>
                <a:ea typeface="Calibri" panose="020F0502020204030204" pitchFamily="34" charset="0"/>
              </a:rPr>
              <a:t>Put </a:t>
            </a:r>
            <a:r>
              <a:rPr lang="en-US" sz="1200" dirty="0">
                <a:solidFill>
                  <a:srgbClr val="000000"/>
                </a:solidFill>
                <a:effectLst/>
                <a:latin typeface="Work Sans" pitchFamily="2" charset="77"/>
                <a:ea typeface="Calibri" panose="020F0502020204030204" pitchFamily="34" charset="0"/>
              </a:rPr>
              <a:t>your</a:t>
            </a:r>
            <a:r>
              <a:rPr lang="en-US" sz="1200" spc="-45" dirty="0">
                <a:solidFill>
                  <a:srgbClr val="000000"/>
                </a:solidFill>
                <a:effectLst/>
                <a:latin typeface="Work Sans" pitchFamily="2" charset="77"/>
                <a:ea typeface="Calibri" panose="020F0502020204030204" pitchFamily="34" charset="0"/>
              </a:rPr>
              <a:t> </a:t>
            </a:r>
            <a:r>
              <a:rPr lang="en-US" sz="1200" dirty="0">
                <a:solidFill>
                  <a:srgbClr val="000000"/>
                </a:solidFill>
                <a:effectLst/>
                <a:latin typeface="Work Sans" pitchFamily="2" charset="77"/>
                <a:ea typeface="Calibri" panose="020F0502020204030204" pitchFamily="34" charset="0"/>
              </a:rPr>
              <a:t>information</a:t>
            </a:r>
            <a:r>
              <a:rPr lang="en-US" sz="1200" spc="-50" dirty="0">
                <a:solidFill>
                  <a:srgbClr val="000000"/>
                </a:solidFill>
                <a:effectLst/>
                <a:latin typeface="Work Sans" pitchFamily="2" charset="77"/>
                <a:ea typeface="Calibri" panose="020F0502020204030204" pitchFamily="34" charset="0"/>
              </a:rPr>
              <a:t> </a:t>
            </a:r>
            <a:r>
              <a:rPr lang="en-US" sz="1200" dirty="0">
                <a:solidFill>
                  <a:srgbClr val="000000"/>
                </a:solidFill>
                <a:effectLst/>
                <a:latin typeface="Work Sans" pitchFamily="2" charset="77"/>
                <a:ea typeface="Calibri" panose="020F0502020204030204" pitchFamily="34" charset="0"/>
              </a:rPr>
              <a:t>(name,</a:t>
            </a:r>
            <a:r>
              <a:rPr lang="en-US" sz="1200" spc="-20" dirty="0">
                <a:solidFill>
                  <a:srgbClr val="000000"/>
                </a:solidFill>
                <a:effectLst/>
                <a:latin typeface="Work Sans" pitchFamily="2" charset="77"/>
                <a:ea typeface="Calibri" panose="020F0502020204030204" pitchFamily="34" charset="0"/>
              </a:rPr>
              <a:t> </a:t>
            </a:r>
            <a:r>
              <a:rPr lang="en-US" sz="1200" dirty="0">
                <a:solidFill>
                  <a:srgbClr val="000000"/>
                </a:solidFill>
                <a:effectLst/>
                <a:latin typeface="Work Sans" pitchFamily="2" charset="77"/>
                <a:ea typeface="Calibri" panose="020F0502020204030204" pitchFamily="34" charset="0"/>
              </a:rPr>
              <a:t>email,</a:t>
            </a:r>
            <a:r>
              <a:rPr lang="en-US" sz="1200" spc="-25" dirty="0">
                <a:solidFill>
                  <a:srgbClr val="000000"/>
                </a:solidFill>
                <a:effectLst/>
                <a:latin typeface="Work Sans" pitchFamily="2" charset="77"/>
                <a:ea typeface="Calibri" panose="020F0502020204030204" pitchFamily="34" charset="0"/>
              </a:rPr>
              <a:t> </a:t>
            </a:r>
            <a:r>
              <a:rPr lang="en-US" sz="1200" spc="-10" dirty="0">
                <a:solidFill>
                  <a:srgbClr val="000000"/>
                </a:solidFill>
                <a:effectLst/>
                <a:latin typeface="Work Sans" pitchFamily="2" charset="77"/>
                <a:ea typeface="Calibri" panose="020F0502020204030204" pitchFamily="34" charset="0"/>
              </a:rPr>
              <a:t>phone number) in the text box.</a:t>
            </a:r>
            <a:r>
              <a:rPr lang="en-US" sz="1200" dirty="0">
                <a:effectLst/>
                <a:latin typeface="Work Sans" pitchFamily="2" charset="77"/>
              </a:rPr>
              <a:t> </a:t>
            </a:r>
            <a:endParaRPr lang="en-US" sz="1200"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42</a:t>
            </a:fld>
            <a:endParaRPr lang="en-US" dirty="0"/>
          </a:p>
        </p:txBody>
      </p:sp>
    </p:spTree>
    <p:extLst>
      <p:ext uri="{BB962C8B-B14F-4D97-AF65-F5344CB8AC3E}">
        <p14:creationId xmlns:p14="http://schemas.microsoft.com/office/powerpoint/2010/main" val="179155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Work Sans" pitchFamily="2" charset="77"/>
              </a:rPr>
              <a:t>Speaker Notes</a:t>
            </a:r>
            <a:r>
              <a:rPr lang="en-US" i="0" dirty="0">
                <a:latin typeface="Work Sans" pitchFamily="2" charset="77"/>
              </a:rPr>
              <a:t>: </a:t>
            </a:r>
            <a:r>
              <a:rPr lang="en-US" sz="1200" dirty="0">
                <a:effectLst/>
                <a:latin typeface="Work Sans" pitchFamily="2" charset="77"/>
              </a:rPr>
              <a:t>You’re likely familiar with diabetes within your workforce. But did you know that the onset of type 2 diabetes can be slowed and even prevented? </a:t>
            </a:r>
            <a:r>
              <a:rPr lang="en-US" i="0" dirty="0">
                <a:latin typeface="Work Sans" pitchFamily="2" charset="77"/>
              </a:rPr>
              <a:t>On this slide, you can see a good breakdown of what the continuum of diabetes prevention and management looks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Work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Work Sans" pitchFamily="2" charset="77"/>
              </a:rPr>
              <a:t>Today, we will briefly talk about diabetes and then we will focus on that </a:t>
            </a:r>
            <a:r>
              <a:rPr lang="en-US" i="0" dirty="0">
                <a:solidFill>
                  <a:srgbClr val="FF0000"/>
                </a:solidFill>
                <a:latin typeface="Work Sans" pitchFamily="2" charset="77"/>
              </a:rPr>
              <a:t>first </a:t>
            </a:r>
            <a:r>
              <a:rPr lang="en-US" i="0" dirty="0">
                <a:latin typeface="Work Sans" pitchFamily="2" charset="77"/>
              </a:rPr>
              <a:t>piece of the continuum—the importance of type 2 diabetes prevention and how you can give your workforce with the tools to live longer, happier, and healthier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Work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Work Sans" pitchFamily="2" charset="77"/>
              </a:rPr>
              <a:t>Note to Speaker: This information is also available on the </a:t>
            </a:r>
            <a:r>
              <a:rPr lang="en-US" i="0" dirty="0" err="1">
                <a:latin typeface="Work Sans" pitchFamily="2" charset="77"/>
              </a:rPr>
              <a:t>Healm</a:t>
            </a:r>
            <a:r>
              <a:rPr lang="en-US" i="0" dirty="0">
                <a:latin typeface="Work Sans" pitchFamily="2" charset="77"/>
              </a:rPr>
              <a:t> platform as a handout for employers.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 </a:t>
            </a:r>
          </a:p>
        </p:txBody>
      </p:sp>
      <p:sp>
        <p:nvSpPr>
          <p:cNvPr id="4" name="Slide Number Placeholder 3"/>
          <p:cNvSpPr>
            <a:spLocks noGrp="1"/>
          </p:cNvSpPr>
          <p:nvPr>
            <p:ph type="sldNum" sz="quarter" idx="5"/>
          </p:nvPr>
        </p:nvSpPr>
        <p:spPr/>
        <p:txBody>
          <a:bodyPr/>
          <a:lstStyle/>
          <a:p>
            <a:fld id="{2A52F718-8473-3049-A546-2A772DD835AA}" type="slidenum">
              <a:rPr lang="en-US" smtClean="0"/>
              <a:t>5</a:t>
            </a:fld>
            <a:endParaRPr lang="en-US" dirty="0"/>
          </a:p>
        </p:txBody>
      </p:sp>
    </p:spTree>
    <p:extLst>
      <p:ext uri="{BB962C8B-B14F-4D97-AF65-F5344CB8AC3E}">
        <p14:creationId xmlns:p14="http://schemas.microsoft.com/office/powerpoint/2010/main" val="132428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Work Sans" pitchFamily="2" charset="77"/>
              </a:rPr>
              <a:t>Speaker Notes</a:t>
            </a:r>
            <a:r>
              <a:rPr lang="en-US" dirty="0">
                <a:latin typeface="Work Sans" pitchFamily="2" charset="77"/>
              </a:rPr>
              <a:t>: Prevention is key, and th</a:t>
            </a:r>
            <a:r>
              <a:rPr lang="en-US" i="0" dirty="0">
                <a:latin typeface="Work Sans" pitchFamily="2" charset="77"/>
              </a:rPr>
              <a:t>ere is a lot to consider. That’s why we are excited to introduce you to how </a:t>
            </a:r>
            <a:r>
              <a:rPr lang="en-US" b="1" i="0" dirty="0">
                <a:latin typeface="Work Sans" pitchFamily="2" charset="77"/>
              </a:rPr>
              <a:t>HealmAtWork.org </a:t>
            </a:r>
            <a:r>
              <a:rPr lang="en-US" i="0" dirty="0">
                <a:latin typeface="Work Sans" pitchFamily="2" charset="77"/>
              </a:rPr>
              <a:t>can support you through all the decisions and considerations needed to establish a successful </a:t>
            </a:r>
            <a:r>
              <a:rPr lang="en-US" i="0" dirty="0">
                <a:solidFill>
                  <a:srgbClr val="FF0000"/>
                </a:solidFill>
                <a:latin typeface="Work Sans" pitchFamily="2" charset="77"/>
              </a:rPr>
              <a:t>diabetes </a:t>
            </a:r>
            <a:r>
              <a:rPr lang="en-US" i="0" dirty="0">
                <a:latin typeface="Work Sans" pitchFamily="2" charset="77"/>
              </a:rPr>
              <a:t>prevention program. We’ll talk much more about Healm as we move through our topics today. </a:t>
            </a:r>
            <a:endParaRPr lang="en-US" dirty="0">
              <a:latin typeface="Work Sans" pitchFamily="2" charset="77"/>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6</a:t>
            </a:fld>
            <a:endParaRPr lang="en-US" dirty="0"/>
          </a:p>
        </p:txBody>
      </p:sp>
    </p:spTree>
    <p:extLst>
      <p:ext uri="{BB962C8B-B14F-4D97-AF65-F5344CB8AC3E}">
        <p14:creationId xmlns:p14="http://schemas.microsoft.com/office/powerpoint/2010/main" val="282625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dirty="0">
                <a:effectLst/>
                <a:latin typeface="Work Sans" pitchFamily="2" charset="77"/>
              </a:rPr>
              <a:t>Speaker Notes: </a:t>
            </a:r>
            <a:r>
              <a:rPr lang="en-US" sz="1200" i="0" dirty="0">
                <a:effectLst/>
                <a:latin typeface="Work Sans" pitchFamily="2" charset="77"/>
              </a:rPr>
              <a:t>Type 2 diabetes is one of the greatest health risks Americans face today. The proportion of the U.S. workforce dealing with the effects of this condition is growing. Let’s explore a little more about how diabetes could affect your organization. </a:t>
            </a:r>
            <a:endParaRPr lang="en-US" sz="1200" dirty="0">
              <a:effectLst/>
              <a:latin typeface="Work Sans" pitchFamily="2" charset="77"/>
            </a:endParaRPr>
          </a:p>
          <a:p>
            <a:endParaRPr lang="en-US" dirty="0"/>
          </a:p>
        </p:txBody>
      </p:sp>
      <p:sp>
        <p:nvSpPr>
          <p:cNvPr id="4" name="Slide Number Placeholder 3"/>
          <p:cNvSpPr>
            <a:spLocks noGrp="1"/>
          </p:cNvSpPr>
          <p:nvPr>
            <p:ph type="sldNum" sz="quarter" idx="5"/>
          </p:nvPr>
        </p:nvSpPr>
        <p:spPr/>
        <p:txBody>
          <a:bodyPr/>
          <a:lstStyle/>
          <a:p>
            <a:fld id="{2A52F718-8473-3049-A546-2A772DD835AA}" type="slidenum">
              <a:rPr lang="en-US" smtClean="0"/>
              <a:t>7</a:t>
            </a:fld>
            <a:endParaRPr lang="en-US" dirty="0"/>
          </a:p>
        </p:txBody>
      </p:sp>
    </p:spTree>
    <p:extLst>
      <p:ext uri="{BB962C8B-B14F-4D97-AF65-F5344CB8AC3E}">
        <p14:creationId xmlns:p14="http://schemas.microsoft.com/office/powerpoint/2010/main" val="17847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latin typeface="Work Sans" pitchFamily="2" charset="77"/>
              </a:rPr>
              <a:t>Speaker Notes</a:t>
            </a:r>
            <a:r>
              <a:rPr lang="en-US" i="0" dirty="0">
                <a:latin typeface="Work Sans" pitchFamily="2" charset="77"/>
              </a:rPr>
              <a:t>: </a:t>
            </a:r>
            <a:r>
              <a:rPr lang="en-US" sz="1200" b="0" i="0" kern="1200" dirty="0">
                <a:solidFill>
                  <a:schemeClr val="tx1"/>
                </a:solidFill>
                <a:effectLst/>
                <a:latin typeface="Work Sans" pitchFamily="2" charset="77"/>
                <a:ea typeface="+mn-ea"/>
                <a:cs typeface="+mn-cs"/>
              </a:rPr>
              <a:t>Diabetes is a chronic health condition that affects how the body turns food into energy. </a:t>
            </a:r>
            <a:r>
              <a:rPr lang="en-US" sz="1200" kern="1200" dirty="0">
                <a:solidFill>
                  <a:schemeClr val="tx1"/>
                </a:solidFill>
                <a:effectLst/>
                <a:latin typeface="Work Sans" pitchFamily="2" charset="77"/>
                <a:ea typeface="+mn-ea"/>
                <a:cs typeface="+mn-cs"/>
              </a:rPr>
              <a:t>You’ve probably heard these statistics before and understand how prevalent diabetes is in the United States and within your own workforce. What we don’t always talk as much about is that 1 in 5 people who have diabetes don’t know it. </a:t>
            </a:r>
          </a:p>
          <a:p>
            <a:r>
              <a:rPr lang="en-US" sz="1200" kern="1200" dirty="0">
                <a:solidFill>
                  <a:schemeClr val="tx1"/>
                </a:solidFill>
                <a:effectLst/>
                <a:latin typeface="Work Sans" pitchFamily="2" charset="77"/>
                <a:ea typeface="+mn-ea"/>
                <a:cs typeface="+mn-cs"/>
              </a:rPr>
              <a:t> </a:t>
            </a:r>
          </a:p>
          <a:p>
            <a:r>
              <a:rPr lang="en-US" sz="1200" u="sng" kern="1200" dirty="0">
                <a:solidFill>
                  <a:schemeClr val="tx1"/>
                </a:solidFill>
                <a:effectLst/>
                <a:latin typeface="Work Sans" pitchFamily="2" charset="77"/>
                <a:ea typeface="+mn-ea"/>
                <a:cs typeface="+mn-cs"/>
              </a:rPr>
              <a:t>Discussion Question: </a:t>
            </a:r>
            <a:r>
              <a:rPr lang="en-US" sz="1200" kern="1200" dirty="0">
                <a:solidFill>
                  <a:schemeClr val="tx1"/>
                </a:solidFill>
                <a:effectLst/>
                <a:latin typeface="Work Sans" pitchFamily="2" charset="77"/>
                <a:ea typeface="+mn-ea"/>
                <a:cs typeface="+mn-cs"/>
              </a:rPr>
              <a:t>When you think about 1 in 10 people on average having diabetes, do you think this is reflective of what you know about the health of your employees? </a:t>
            </a:r>
          </a:p>
          <a:p>
            <a:endParaRPr lang="en-US" i="1" dirty="0">
              <a:latin typeface="Work Sans" pitchFamily="2" charset="77"/>
            </a:endParaRPr>
          </a:p>
          <a:p>
            <a:r>
              <a:rPr lang="en-US" i="1" dirty="0">
                <a:latin typeface="Work Sans" pitchFamily="2" charset="77"/>
              </a:rPr>
              <a:t>Source: </a:t>
            </a:r>
            <a:r>
              <a:rPr lang="en-US" i="0" u="sng" dirty="0" err="1">
                <a:latin typeface="Work Sans" pitchFamily="2" charset="77"/>
              </a:rPr>
              <a:t>www.cdc.gov</a:t>
            </a:r>
            <a:r>
              <a:rPr lang="en-US" i="0" u="sng" dirty="0">
                <a:latin typeface="Work Sans" pitchFamily="2" charset="77"/>
              </a:rPr>
              <a:t>/diabetes/communication-resources/</a:t>
            </a:r>
            <a:r>
              <a:rPr lang="en-US" i="0" u="sng" dirty="0" err="1">
                <a:latin typeface="Work Sans" pitchFamily="2" charset="77"/>
              </a:rPr>
              <a:t>index.html</a:t>
            </a:r>
            <a:endParaRPr lang="en-US" i="0" u="sng" dirty="0">
              <a:latin typeface="Work Sans" pitchFamily="2" charset="77"/>
            </a:endParaRPr>
          </a:p>
        </p:txBody>
      </p:sp>
      <p:sp>
        <p:nvSpPr>
          <p:cNvPr id="4" name="Slide Number Placeholder 3"/>
          <p:cNvSpPr>
            <a:spLocks noGrp="1"/>
          </p:cNvSpPr>
          <p:nvPr>
            <p:ph type="sldNum" sz="quarter" idx="5"/>
          </p:nvPr>
        </p:nvSpPr>
        <p:spPr/>
        <p:txBody>
          <a:bodyPr/>
          <a:lstStyle/>
          <a:p>
            <a:fld id="{2A52F718-8473-3049-A546-2A772DD835AA}" type="slidenum">
              <a:rPr lang="en-US" smtClean="0"/>
              <a:t>8</a:t>
            </a:fld>
            <a:endParaRPr lang="en-US" dirty="0"/>
          </a:p>
        </p:txBody>
      </p:sp>
    </p:spTree>
    <p:extLst>
      <p:ext uri="{BB962C8B-B14F-4D97-AF65-F5344CB8AC3E}">
        <p14:creationId xmlns:p14="http://schemas.microsoft.com/office/powerpoint/2010/main" val="228276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latin typeface="Work Sans" pitchFamily="2" charset="77"/>
              </a:rPr>
              <a:t>Customization Notes: </a:t>
            </a:r>
          </a:p>
          <a:p>
            <a:endParaRPr lang="en-US" i="1" dirty="0">
              <a:latin typeface="Work Sans" pitchFamily="2" charset="77"/>
            </a:endParaRPr>
          </a:p>
          <a:p>
            <a:pPr marL="171450" indent="-171450">
              <a:buFont typeface="Arial" panose="020B0604020202020204" pitchFamily="34" charset="0"/>
              <a:buChar char="•"/>
            </a:pPr>
            <a:r>
              <a:rPr lang="en-US" i="0" dirty="0">
                <a:latin typeface="Work Sans" pitchFamily="2" charset="77"/>
              </a:rPr>
              <a:t>C</a:t>
            </a:r>
            <a:r>
              <a:rPr lang="en-US" dirty="0">
                <a:highlight>
                  <a:srgbClr val="FFFF00"/>
                </a:highlight>
                <a:latin typeface="Work Sans" pitchFamily="2" charset="77"/>
              </a:rPr>
              <a:t>onsider adding state-, county-, or city-specific data about diabetes prevalence, cost, and impact. </a:t>
            </a:r>
          </a:p>
          <a:p>
            <a:pPr marL="171450" indent="-171450">
              <a:buFont typeface="Arial" panose="020B0604020202020204" pitchFamily="34" charset="0"/>
              <a:buChar char="•"/>
            </a:pPr>
            <a:r>
              <a:rPr lang="en-US" dirty="0">
                <a:highlight>
                  <a:srgbClr val="FFFF00"/>
                </a:highlight>
                <a:latin typeface="Work Sans" pitchFamily="2" charset="77"/>
              </a:rPr>
              <a:t>Highlight any large successes or specific impact that would be relevant to the employer(s) based on their employee characteristics</a:t>
            </a:r>
          </a:p>
          <a:p>
            <a:endParaRPr lang="en-US" i="1" dirty="0"/>
          </a:p>
        </p:txBody>
      </p:sp>
      <p:sp>
        <p:nvSpPr>
          <p:cNvPr id="4" name="Slide Number Placeholder 3"/>
          <p:cNvSpPr>
            <a:spLocks noGrp="1"/>
          </p:cNvSpPr>
          <p:nvPr>
            <p:ph type="sldNum" sz="quarter" idx="5"/>
          </p:nvPr>
        </p:nvSpPr>
        <p:spPr/>
        <p:txBody>
          <a:bodyPr/>
          <a:lstStyle/>
          <a:p>
            <a:fld id="{2A52F718-8473-3049-A546-2A772DD835AA}" type="slidenum">
              <a:rPr lang="en-US" smtClean="0"/>
              <a:t>9</a:t>
            </a:fld>
            <a:endParaRPr lang="en-US" dirty="0"/>
          </a:p>
        </p:txBody>
      </p:sp>
    </p:spTree>
    <p:extLst>
      <p:ext uri="{BB962C8B-B14F-4D97-AF65-F5344CB8AC3E}">
        <p14:creationId xmlns:p14="http://schemas.microsoft.com/office/powerpoint/2010/main" val="388669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9.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5" Type="http://schemas.openxmlformats.org/officeDocument/2006/relationships/hyperlink" Target="https://healmatwork.org/wp-content/uploads/2024/01/Healm-PDF-Journey-to-Coverage.pdf" TargetMode="Externa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47.png"/><Relationship Id="rId4" Type="http://schemas.openxmlformats.org/officeDocument/2006/relationships/image" Target="../media/image4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56.png"/><Relationship Id="rId1" Type="http://schemas.openxmlformats.org/officeDocument/2006/relationships/slideMaster" Target="../slideMasters/slideMaster1.xml"/><Relationship Id="rId6" Type="http://schemas.openxmlformats.org/officeDocument/2006/relationships/image" Target="../media/image58.png"/><Relationship Id="rId5" Type="http://schemas.microsoft.com/office/2007/relationships/hdphoto" Target="../media/hdphoto3.wdp"/><Relationship Id="rId4" Type="http://schemas.openxmlformats.org/officeDocument/2006/relationships/image" Target="../media/image5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Master" Target="../slideMasters/slideMaster1.xml"/><Relationship Id="rId4" Type="http://schemas.openxmlformats.org/officeDocument/2006/relationships/image" Target="../media/image61.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cdc.gov/diabetes/prevention/find-a-program.html" TargetMode="External"/><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Master" Target="../slideMasters/slideMaster1.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Master" Target="../slideMasters/slideMaster1.xml"/><Relationship Id="rId4" Type="http://schemas.openxmlformats.org/officeDocument/2006/relationships/image" Target="../media/image7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3.jpeg"/><Relationship Id="rId4" Type="http://schemas.openxmlformats.org/officeDocument/2006/relationships/image" Target="../media/image8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1.xml"/><Relationship Id="rId4" Type="http://schemas.openxmlformats.org/officeDocument/2006/relationships/hyperlink" Target="http://www.linkedin.com/company/healmatwork/" TargetMode="Externa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3" name="Rectangle 2">
            <a:extLst>
              <a:ext uri="{FF2B5EF4-FFF2-40B4-BE49-F238E27FC236}">
                <a16:creationId xmlns:a16="http://schemas.microsoft.com/office/drawing/2014/main" id="{83687E18-44CF-23AD-4A91-E3364758F20F}"/>
              </a:ext>
            </a:extLst>
          </p:cNvPr>
          <p:cNvSpPr/>
          <p:nvPr userDrawn="1"/>
        </p:nvSpPr>
        <p:spPr>
          <a:xfrm>
            <a:off x="0" y="2154589"/>
            <a:ext cx="12192000" cy="3562917"/>
          </a:xfrm>
          <a:prstGeom prst="rect">
            <a:avLst/>
          </a:prstGeom>
          <a:solidFill>
            <a:srgbClr val="CBDAD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1D2AF19-4529-E31F-B3A4-262C91A6FF4C}"/>
              </a:ext>
            </a:extLst>
          </p:cNvPr>
          <p:cNvSpPr txBox="1"/>
          <p:nvPr userDrawn="1"/>
        </p:nvSpPr>
        <p:spPr>
          <a:xfrm>
            <a:off x="848950" y="1364271"/>
            <a:ext cx="9460659" cy="692497"/>
          </a:xfrm>
          <a:prstGeom prst="rect">
            <a:avLst/>
          </a:prstGeom>
          <a:noFill/>
        </p:spPr>
        <p:txBody>
          <a:bodyPr wrap="square" rtlCol="0">
            <a:spAutoFit/>
          </a:bodyPr>
          <a:lstStyle/>
          <a:p>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This slide library is a resource to help you talk with employers about the National Diabetes Prevention Program (National DPP) lifestyle change program. It includes a variety of information on diabetes prevention, the lifestyle change program, and the </a:t>
            </a:r>
            <a:r>
              <a:rPr lang="en-US" sz="1300" b="0" i="0" dirty="0" err="1">
                <a:solidFill>
                  <a:srgbClr val="161616"/>
                </a:solidFill>
                <a:latin typeface="Work Sans Medium" pitchFamily="2" charset="77"/>
                <a:ea typeface="Open Sans" panose="020B0606030504020204" pitchFamily="34" charset="0"/>
                <a:cs typeface="Open Sans" panose="020B0606030504020204" pitchFamily="34" charset="0"/>
              </a:rPr>
              <a:t>Healm</a:t>
            </a:r>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 platform. </a:t>
            </a:r>
          </a:p>
        </p:txBody>
      </p:sp>
      <p:sp>
        <p:nvSpPr>
          <p:cNvPr id="8" name="TextBox 7">
            <a:extLst>
              <a:ext uri="{FF2B5EF4-FFF2-40B4-BE49-F238E27FC236}">
                <a16:creationId xmlns:a16="http://schemas.microsoft.com/office/drawing/2014/main" id="{BC441822-71B6-E6DA-DDB5-4D106CAF6BC4}"/>
              </a:ext>
            </a:extLst>
          </p:cNvPr>
          <p:cNvSpPr txBox="1"/>
          <p:nvPr userDrawn="1"/>
        </p:nvSpPr>
        <p:spPr>
          <a:xfrm>
            <a:off x="863892" y="2374819"/>
            <a:ext cx="5044800" cy="3077766"/>
          </a:xfrm>
          <a:prstGeom prst="rect">
            <a:avLst/>
          </a:prstGeom>
          <a:noFill/>
        </p:spPr>
        <p:txBody>
          <a:bodyPr wrap="square" rtlCol="0">
            <a:spAutoFit/>
          </a:bodyPr>
          <a:lstStyle/>
          <a:p>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You can use these slides are to create customized presentations for each employer you want to talk to.</a:t>
            </a:r>
          </a:p>
          <a:p>
            <a:endParaRPr lang="en-US" sz="1300" b="0" i="0" dirty="0">
              <a:solidFill>
                <a:srgbClr val="161616"/>
              </a:solidFill>
              <a:latin typeface="Work Sans Medium" pitchFamily="2" charset="77"/>
              <a:ea typeface="Open Sans" panose="020B0606030504020204" pitchFamily="34" charset="0"/>
              <a:cs typeface="Open Sans" panose="020B0606030504020204" pitchFamily="34" charset="0"/>
            </a:endParaRPr>
          </a:p>
          <a:p>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There are several slides where you will add your own information. These are indicated with either:</a:t>
            </a:r>
          </a:p>
          <a:p>
            <a:pPr marL="742950" lvl="1" indent="-285750">
              <a:buFont typeface="Arial" panose="020B0604020202020204" pitchFamily="34" charset="0"/>
              <a:buChar char="•"/>
            </a:pPr>
            <a:r>
              <a:rPr lang="en-US" sz="1300" b="0" i="0" dirty="0">
                <a:solidFill>
                  <a:srgbClr val="161616"/>
                </a:solidFill>
                <a:highlight>
                  <a:srgbClr val="FFFF00"/>
                </a:highlight>
                <a:latin typeface="Work Sans Medium" pitchFamily="2" charset="77"/>
                <a:ea typeface="Open Sans" panose="020B0606030504020204" pitchFamily="34" charset="0"/>
                <a:cs typeface="Open Sans" panose="020B0606030504020204" pitchFamily="34" charset="0"/>
              </a:rPr>
              <a:t>highlighted</a:t>
            </a:r>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 text where you will replace information</a:t>
            </a:r>
          </a:p>
          <a:p>
            <a:pPr marL="742950" lvl="1" indent="-285750">
              <a:buFont typeface="Arial" panose="020B0604020202020204" pitchFamily="34" charset="0"/>
              <a:buChar char="•"/>
            </a:pPr>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a text box with a prompt, where you will fill in your specific information. </a:t>
            </a:r>
          </a:p>
          <a:p>
            <a:endParaRPr lang="en-US" sz="1300" b="0" i="0" dirty="0">
              <a:solidFill>
                <a:srgbClr val="161616"/>
              </a:solidFill>
              <a:latin typeface="Work Sans Medium" pitchFamily="2" charset="77"/>
              <a:ea typeface="Open Sans" panose="020B0606030504020204" pitchFamily="34" charset="0"/>
              <a:cs typeface="Open Sans" panose="020B0606030504020204" pitchFamily="34" charset="0"/>
            </a:endParaRPr>
          </a:p>
          <a:p>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Each slide has </a:t>
            </a:r>
            <a:r>
              <a:rPr lang="en-US" sz="1300" b="1" i="0" dirty="0">
                <a:solidFill>
                  <a:srgbClr val="F77954"/>
                </a:solidFill>
                <a:latin typeface="Work Sans SemiBold" pitchFamily="2" charset="77"/>
                <a:ea typeface="Open Sans" panose="020B0606030504020204" pitchFamily="34" charset="0"/>
                <a:cs typeface="Open Sans" panose="020B0606030504020204" pitchFamily="34" charset="0"/>
              </a:rPr>
              <a:t>speaker notes </a:t>
            </a:r>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for you to refer to and adapt for your presentations. The speaker notes may also have additional instructions for that slide or include links to </a:t>
            </a:r>
            <a:r>
              <a:rPr lang="en-US" sz="1300" b="1" i="0" dirty="0">
                <a:solidFill>
                  <a:srgbClr val="F77954"/>
                </a:solidFill>
                <a:latin typeface="Work Sans SemiBold" pitchFamily="2" charset="77"/>
                <a:ea typeface="Open Sans" panose="020B0606030504020204" pitchFamily="34" charset="0"/>
                <a:cs typeface="Open Sans" panose="020B0606030504020204" pitchFamily="34" charset="0"/>
              </a:rPr>
              <a:t>sources</a:t>
            </a:r>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 with more information.</a:t>
            </a:r>
          </a:p>
          <a:p>
            <a:endParaRPr lang="en-US" sz="1200" b="0" i="0" dirty="0">
              <a:solidFill>
                <a:srgbClr val="161616"/>
              </a:solidFill>
              <a:latin typeface="Work Sans Medium" pitchFamily="2" charset="77"/>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89DB6467-285A-F689-86E7-F2D864119732}"/>
              </a:ext>
            </a:extLst>
          </p:cNvPr>
          <p:cNvSpPr txBox="1"/>
          <p:nvPr userDrawn="1"/>
        </p:nvSpPr>
        <p:spPr>
          <a:xfrm>
            <a:off x="6251863" y="2374819"/>
            <a:ext cx="4363028" cy="1292662"/>
          </a:xfrm>
          <a:prstGeom prst="rect">
            <a:avLst/>
          </a:prstGeom>
          <a:noFill/>
        </p:spPr>
        <p:txBody>
          <a:bodyPr wrap="square" rtlCol="0">
            <a:spAutoFit/>
          </a:bodyPr>
          <a:lstStyle/>
          <a:p>
            <a:r>
              <a:rPr lang="en-US" sz="1300" b="0" i="0" dirty="0">
                <a:solidFill>
                  <a:srgbClr val="161616"/>
                </a:solidFill>
                <a:latin typeface="Work Sans Medium" pitchFamily="2" charset="77"/>
                <a:ea typeface="Open Sans" panose="020B0606030504020204" pitchFamily="34" charset="0"/>
                <a:cs typeface="Open Sans" panose="020B0606030504020204" pitchFamily="34" charset="0"/>
              </a:rPr>
              <a:t>Choose which sections of the slide library you want to use depending on the purpose and duration of your presentation. For each section, there are slides that should always be included. Keep or remove the other slides, as needed, for the specific employer you are presenting to.</a:t>
            </a:r>
            <a:endParaRPr lang="en-US" sz="1300" b="0" i="0" dirty="0">
              <a:solidFill>
                <a:srgbClr val="F77954"/>
              </a:solidFill>
              <a:latin typeface="Work Sans Medium" pitchFamily="2" charset="77"/>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307D47D-4A45-CF89-FADC-C906B200A18C}"/>
              </a:ext>
            </a:extLst>
          </p:cNvPr>
          <p:cNvSpPr txBox="1"/>
          <p:nvPr userDrawn="1"/>
        </p:nvSpPr>
        <p:spPr>
          <a:xfrm>
            <a:off x="2961441" y="5858001"/>
            <a:ext cx="6269118" cy="292388"/>
          </a:xfrm>
          <a:prstGeom prst="rect">
            <a:avLst/>
          </a:prstGeom>
          <a:noFill/>
        </p:spPr>
        <p:txBody>
          <a:bodyPr wrap="square" rtlCol="0">
            <a:spAutoFit/>
          </a:bodyPr>
          <a:lstStyle>
            <a:defPPr>
              <a:defRPr lang="en-US"/>
            </a:defPPr>
            <a:lvl1pPr>
              <a:defRPr sz="1400">
                <a:latin typeface="Work Sans Medium" pitchFamily="2" charset="0"/>
              </a:defRPr>
            </a:lvl1pPr>
          </a:lstStyle>
          <a:p>
            <a:pPr algn="ctr"/>
            <a:r>
              <a:rPr lang="en-US" sz="1300" b="1" i="1" dirty="0">
                <a:solidFill>
                  <a:srgbClr val="F77955"/>
                </a:solidFill>
                <a:latin typeface="Work Sans SemiBold" pitchFamily="2" charset="77"/>
                <a:ea typeface="Open Sans" panose="020B0606030504020204" pitchFamily="34" charset="0"/>
                <a:cs typeface="Open Sans" panose="020B0606030504020204" pitchFamily="34" charset="0"/>
              </a:rPr>
              <a:t>Delete this slide for the final presentation</a:t>
            </a:r>
          </a:p>
        </p:txBody>
      </p:sp>
      <p:sp>
        <p:nvSpPr>
          <p:cNvPr id="12" name="TextBox 11">
            <a:extLst>
              <a:ext uri="{FF2B5EF4-FFF2-40B4-BE49-F238E27FC236}">
                <a16:creationId xmlns:a16="http://schemas.microsoft.com/office/drawing/2014/main" id="{8833E7BF-0E36-AD4D-42E7-E5473D3834C8}"/>
              </a:ext>
            </a:extLst>
          </p:cNvPr>
          <p:cNvSpPr txBox="1"/>
          <p:nvPr userDrawn="1"/>
        </p:nvSpPr>
        <p:spPr>
          <a:xfrm>
            <a:off x="841575" y="647699"/>
            <a:ext cx="10236200"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How to Use This Slide Library</a:t>
            </a:r>
            <a:endParaRPr lang="en-US" sz="2000" dirty="0">
              <a:solidFill>
                <a:srgbClr val="002855"/>
              </a:solidFill>
              <a:latin typeface="Domine" panose="02040503040403060204" pitchFamily="18" charset="0"/>
            </a:endParaRPr>
          </a:p>
        </p:txBody>
      </p:sp>
      <p:grpSp>
        <p:nvGrpSpPr>
          <p:cNvPr id="29" name="Group 28">
            <a:extLst>
              <a:ext uri="{FF2B5EF4-FFF2-40B4-BE49-F238E27FC236}">
                <a16:creationId xmlns:a16="http://schemas.microsoft.com/office/drawing/2014/main" id="{69664F69-5C2D-AA74-8219-628585C54727}"/>
              </a:ext>
            </a:extLst>
          </p:cNvPr>
          <p:cNvGrpSpPr/>
          <p:nvPr userDrawn="1"/>
        </p:nvGrpSpPr>
        <p:grpSpPr>
          <a:xfrm>
            <a:off x="6357002" y="3740312"/>
            <a:ext cx="2972510" cy="1757187"/>
            <a:chOff x="8749588" y="3695701"/>
            <a:chExt cx="2972510" cy="1757187"/>
          </a:xfrm>
        </p:grpSpPr>
        <p:grpSp>
          <p:nvGrpSpPr>
            <p:cNvPr id="26" name="Group 25">
              <a:extLst>
                <a:ext uri="{FF2B5EF4-FFF2-40B4-BE49-F238E27FC236}">
                  <a16:creationId xmlns:a16="http://schemas.microsoft.com/office/drawing/2014/main" id="{3991480C-6BF3-6723-F765-6E4BD791AFD8}"/>
                </a:ext>
              </a:extLst>
            </p:cNvPr>
            <p:cNvGrpSpPr/>
            <p:nvPr userDrawn="1"/>
          </p:nvGrpSpPr>
          <p:grpSpPr>
            <a:xfrm>
              <a:off x="8749588" y="3695701"/>
              <a:ext cx="2972510" cy="1757187"/>
              <a:chOff x="8749589" y="4247175"/>
              <a:chExt cx="2024248" cy="1196625"/>
            </a:xfrm>
          </p:grpSpPr>
          <p:sp>
            <p:nvSpPr>
              <p:cNvPr id="5" name="Rectangle 4">
                <a:extLst>
                  <a:ext uri="{FF2B5EF4-FFF2-40B4-BE49-F238E27FC236}">
                    <a16:creationId xmlns:a16="http://schemas.microsoft.com/office/drawing/2014/main" id="{4410348F-FBF2-1829-1680-A19B61A7D1DA}"/>
                  </a:ext>
                </a:extLst>
              </p:cNvPr>
              <p:cNvSpPr/>
              <p:nvPr userDrawn="1"/>
            </p:nvSpPr>
            <p:spPr>
              <a:xfrm>
                <a:off x="8749589" y="4247175"/>
                <a:ext cx="2024248" cy="1196625"/>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DE93BF85-F976-1D12-1A1D-42E20783CAF7}"/>
                  </a:ext>
                </a:extLst>
              </p:cNvPr>
              <p:cNvGrpSpPr/>
              <p:nvPr userDrawn="1"/>
            </p:nvGrpSpPr>
            <p:grpSpPr>
              <a:xfrm>
                <a:off x="8749589" y="4251108"/>
                <a:ext cx="2024248" cy="1115777"/>
                <a:chOff x="0" y="-32144"/>
                <a:chExt cx="12214996" cy="6732971"/>
              </a:xfrm>
            </p:grpSpPr>
            <p:sp>
              <p:nvSpPr>
                <p:cNvPr id="6" name="Rectangle 5">
                  <a:extLst>
                    <a:ext uri="{FF2B5EF4-FFF2-40B4-BE49-F238E27FC236}">
                      <a16:creationId xmlns:a16="http://schemas.microsoft.com/office/drawing/2014/main" id="{AE69024D-8458-86B9-E189-D2E267370A4F}"/>
                    </a:ext>
                  </a:extLst>
                </p:cNvPr>
                <p:cNvSpPr/>
                <p:nvPr userDrawn="1"/>
              </p:nvSpPr>
              <p:spPr>
                <a:xfrm>
                  <a:off x="0" y="-32144"/>
                  <a:ext cx="12214996" cy="187874"/>
                </a:xfrm>
                <a:prstGeom prst="rect">
                  <a:avLst/>
                </a:prstGeom>
                <a:solidFill>
                  <a:srgbClr val="0057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45BC6B3B-7F36-9452-AD9C-2B95A65BCD19}"/>
                    </a:ext>
                  </a:extLst>
                </p:cNvPr>
                <p:cNvGrpSpPr/>
                <p:nvPr userDrawn="1"/>
              </p:nvGrpSpPr>
              <p:grpSpPr>
                <a:xfrm>
                  <a:off x="464915" y="6263652"/>
                  <a:ext cx="11265355" cy="437175"/>
                  <a:chOff x="464915" y="6263652"/>
                  <a:chExt cx="11265355" cy="437175"/>
                </a:xfrm>
              </p:grpSpPr>
              <p:pic>
                <p:nvPicPr>
                  <p:cNvPr id="23" name="Picture 22" descr="A blue letter on a black background&#10;&#10;Description automatically generated">
                    <a:extLst>
                      <a:ext uri="{FF2B5EF4-FFF2-40B4-BE49-F238E27FC236}">
                        <a16:creationId xmlns:a16="http://schemas.microsoft.com/office/drawing/2014/main" id="{1F542A31-E767-9F85-C1C4-B974C83CE97E}"/>
                      </a:ext>
                    </a:extLst>
                  </p:cNvPr>
                  <p:cNvPicPr>
                    <a:picLocks noChangeAspect="1"/>
                  </p:cNvPicPr>
                  <p:nvPr/>
                </p:nvPicPr>
                <p:blipFill>
                  <a:blip r:embed="rId2"/>
                  <a:stretch>
                    <a:fillRect/>
                  </a:stretch>
                </p:blipFill>
                <p:spPr>
                  <a:xfrm>
                    <a:off x="9116915" y="6319982"/>
                    <a:ext cx="2317251" cy="380845"/>
                  </a:xfrm>
                  <a:prstGeom prst="rect">
                    <a:avLst/>
                  </a:prstGeom>
                </p:spPr>
              </p:pic>
              <p:cxnSp>
                <p:nvCxnSpPr>
                  <p:cNvPr id="24" name="Straight Connector 23">
                    <a:extLst>
                      <a:ext uri="{FF2B5EF4-FFF2-40B4-BE49-F238E27FC236}">
                        <a16:creationId xmlns:a16="http://schemas.microsoft.com/office/drawing/2014/main" id="{B41D9A4C-BC51-74DC-D17D-91FF07A25074}"/>
                      </a:ext>
                    </a:extLst>
                  </p:cNvPr>
                  <p:cNvCxnSpPr/>
                  <p:nvPr/>
                </p:nvCxnSpPr>
                <p:spPr>
                  <a:xfrm>
                    <a:off x="464915" y="6263652"/>
                    <a:ext cx="11265355"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grpSp>
        <p:pic>
          <p:nvPicPr>
            <p:cNvPr id="27" name="Picture 26">
              <a:extLst>
                <a:ext uri="{FF2B5EF4-FFF2-40B4-BE49-F238E27FC236}">
                  <a16:creationId xmlns:a16="http://schemas.microsoft.com/office/drawing/2014/main" id="{E9F0855A-35A2-B359-8DA9-C18CB4591CD4}"/>
                </a:ext>
              </a:extLst>
            </p:cNvPr>
            <p:cNvPicPr>
              <a:picLocks noChangeAspect="1"/>
            </p:cNvPicPr>
            <p:nvPr userDrawn="1"/>
          </p:nvPicPr>
          <p:blipFill>
            <a:blip r:embed="rId3"/>
            <a:stretch>
              <a:fillRect/>
            </a:stretch>
          </p:blipFill>
          <p:spPr>
            <a:xfrm>
              <a:off x="11539914" y="5245009"/>
              <a:ext cx="148381" cy="148381"/>
            </a:xfrm>
            <a:prstGeom prst="rect">
              <a:avLst/>
            </a:prstGeom>
          </p:spPr>
        </p:pic>
      </p:grpSp>
      <p:grpSp>
        <p:nvGrpSpPr>
          <p:cNvPr id="34" name="Group 33">
            <a:extLst>
              <a:ext uri="{FF2B5EF4-FFF2-40B4-BE49-F238E27FC236}">
                <a16:creationId xmlns:a16="http://schemas.microsoft.com/office/drawing/2014/main" id="{643CF671-6BA3-7B8A-A4FE-EFB448DCAAAB}"/>
              </a:ext>
            </a:extLst>
          </p:cNvPr>
          <p:cNvGrpSpPr/>
          <p:nvPr userDrawn="1"/>
        </p:nvGrpSpPr>
        <p:grpSpPr>
          <a:xfrm>
            <a:off x="9373359" y="4481836"/>
            <a:ext cx="2158726" cy="1015663"/>
            <a:chOff x="9373359" y="4548380"/>
            <a:chExt cx="2158726" cy="1015663"/>
          </a:xfrm>
        </p:grpSpPr>
        <p:sp>
          <p:nvSpPr>
            <p:cNvPr id="28" name="TextBox 27">
              <a:extLst>
                <a:ext uri="{FF2B5EF4-FFF2-40B4-BE49-F238E27FC236}">
                  <a16:creationId xmlns:a16="http://schemas.microsoft.com/office/drawing/2014/main" id="{39A55319-10F0-717E-742C-D2B57E312093}"/>
                </a:ext>
              </a:extLst>
            </p:cNvPr>
            <p:cNvSpPr txBox="1"/>
            <p:nvPr userDrawn="1"/>
          </p:nvSpPr>
          <p:spPr>
            <a:xfrm>
              <a:off x="9654833" y="4548380"/>
              <a:ext cx="1877252" cy="1015663"/>
            </a:xfrm>
            <a:prstGeom prst="rect">
              <a:avLst/>
            </a:prstGeom>
            <a:noFill/>
            <a:ln w="9525">
              <a:solidFill>
                <a:srgbClr val="6FA287"/>
              </a:solidFill>
            </a:ln>
          </p:spPr>
          <p:txBody>
            <a:bodyPr wrap="square" rtlCol="0" anchor="b">
              <a:spAutoFit/>
            </a:bodyPr>
            <a:lstStyle/>
            <a:p>
              <a:r>
                <a:rPr lang="en-US" sz="1200" b="1" dirty="0">
                  <a:solidFill>
                    <a:srgbClr val="F77954"/>
                  </a:solidFill>
                  <a:latin typeface="Open Sans" panose="020B0606030504020204" pitchFamily="34" charset="0"/>
                  <a:ea typeface="Open Sans" panose="020B0606030504020204" pitchFamily="34" charset="0"/>
                  <a:cs typeface="Open Sans" panose="020B0606030504020204" pitchFamily="34" charset="0"/>
                </a:rPr>
                <a:t>An icon in the bottom right corner denotes which slides should always be included in your conversations.</a:t>
              </a:r>
            </a:p>
          </p:txBody>
        </p:sp>
        <p:cxnSp>
          <p:nvCxnSpPr>
            <p:cNvPr id="31" name="Straight Connector 30">
              <a:extLst>
                <a:ext uri="{FF2B5EF4-FFF2-40B4-BE49-F238E27FC236}">
                  <a16:creationId xmlns:a16="http://schemas.microsoft.com/office/drawing/2014/main" id="{CD4FA67D-79F1-EDF3-85E2-5C806436C10D}"/>
                </a:ext>
              </a:extLst>
            </p:cNvPr>
            <p:cNvCxnSpPr>
              <a:cxnSpLocks/>
            </p:cNvCxnSpPr>
            <p:nvPr userDrawn="1"/>
          </p:nvCxnSpPr>
          <p:spPr>
            <a:xfrm>
              <a:off x="9373359" y="5436957"/>
              <a:ext cx="281473" cy="0"/>
            </a:xfrm>
            <a:prstGeom prst="line">
              <a:avLst/>
            </a:prstGeom>
            <a:ln>
              <a:head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04769805"/>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2BE112-0FA3-1D8B-85FD-0F24100EFFAF}"/>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Why Preventing Diabetes Matters</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Round Same Side Corner Rectangle 1">
            <a:extLst>
              <a:ext uri="{FF2B5EF4-FFF2-40B4-BE49-F238E27FC236}">
                <a16:creationId xmlns:a16="http://schemas.microsoft.com/office/drawing/2014/main" id="{CF128C62-1F82-0196-1981-5834817AF48A}"/>
              </a:ext>
            </a:extLst>
          </p:cNvPr>
          <p:cNvSpPr/>
          <p:nvPr userDrawn="1"/>
        </p:nvSpPr>
        <p:spPr>
          <a:xfrm rot="5400000">
            <a:off x="3184921" y="-754180"/>
            <a:ext cx="1379384" cy="7749229"/>
          </a:xfrm>
          <a:prstGeom prst="round2SameRect">
            <a:avLst>
              <a:gd name="adj1" fmla="val 8199"/>
              <a:gd name="adj2" fmla="val 0"/>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5" name="TextBox 4">
            <a:extLst>
              <a:ext uri="{FF2B5EF4-FFF2-40B4-BE49-F238E27FC236}">
                <a16:creationId xmlns:a16="http://schemas.microsoft.com/office/drawing/2014/main" id="{1A8834F3-ABF1-227E-C1DE-E7758875EA55}"/>
              </a:ext>
            </a:extLst>
          </p:cNvPr>
          <p:cNvSpPr txBox="1"/>
          <p:nvPr userDrawn="1"/>
        </p:nvSpPr>
        <p:spPr>
          <a:xfrm>
            <a:off x="841248" y="3946374"/>
            <a:ext cx="7301015" cy="707886"/>
          </a:xfrm>
          <a:prstGeom prst="rect">
            <a:avLst/>
          </a:prstGeom>
          <a:noFill/>
        </p:spPr>
        <p:txBody>
          <a:bodyPr wrap="square">
            <a:spAutoFit/>
          </a:bodyPr>
          <a:lstStyle/>
          <a:p>
            <a:r>
              <a:rPr lang="en-US" sz="2000" b="1" i="0" dirty="0">
                <a:latin typeface="Work Sans SemiBold" pitchFamily="2" charset="77"/>
                <a:ea typeface="Open Sans" panose="020B0606030504020204" pitchFamily="34" charset="0"/>
                <a:cs typeface="Open Sans" panose="020B0606030504020204" pitchFamily="34" charset="0"/>
              </a:rPr>
              <a:t>Health care costs for Americans with diabetes </a:t>
            </a:r>
          </a:p>
          <a:p>
            <a:r>
              <a:rPr lang="en-US" sz="2000" b="0" i="0" dirty="0">
                <a:latin typeface="Work Sans Medium" pitchFamily="2" charset="77"/>
                <a:ea typeface="Open Sans" panose="020B0606030504020204" pitchFamily="34" charset="0"/>
                <a:cs typeface="Open Sans" panose="020B0606030504020204" pitchFamily="34" charset="0"/>
              </a:rPr>
              <a:t>are </a:t>
            </a:r>
            <a:r>
              <a:rPr lang="en-US" sz="2000" b="1" i="0" dirty="0">
                <a:solidFill>
                  <a:srgbClr val="F77955"/>
                </a:solidFill>
                <a:latin typeface="Work Sans SemiBold" pitchFamily="2" charset="77"/>
                <a:ea typeface="Open Sans" panose="020B0606030504020204" pitchFamily="34" charset="0"/>
                <a:cs typeface="Open Sans" panose="020B0606030504020204" pitchFamily="34" charset="0"/>
              </a:rPr>
              <a:t>2.6x GREATER </a:t>
            </a:r>
            <a:r>
              <a:rPr lang="en-US" sz="2000" b="0" i="0" dirty="0">
                <a:latin typeface="Work Sans Medium" pitchFamily="2" charset="77"/>
                <a:ea typeface="Open Sans" panose="020B0606030504020204" pitchFamily="34" charset="0"/>
                <a:cs typeface="Open Sans" panose="020B0606030504020204" pitchFamily="34" charset="0"/>
              </a:rPr>
              <a:t>than those without diabetes</a:t>
            </a:r>
          </a:p>
        </p:txBody>
      </p:sp>
      <p:pic>
        <p:nvPicPr>
          <p:cNvPr id="6" name="Picture 5" descr="A stack of money with a dollar sign&#10;&#10;Description automatically generated">
            <a:extLst>
              <a:ext uri="{FF2B5EF4-FFF2-40B4-BE49-F238E27FC236}">
                <a16:creationId xmlns:a16="http://schemas.microsoft.com/office/drawing/2014/main" id="{328A65E5-C0A1-18DB-3811-0F7049D3B2B8}"/>
              </a:ext>
            </a:extLst>
          </p:cNvPr>
          <p:cNvPicPr>
            <a:picLocks noChangeAspect="1"/>
          </p:cNvPicPr>
          <p:nvPr userDrawn="1"/>
        </p:nvPicPr>
        <p:blipFill>
          <a:blip r:embed="rId2"/>
          <a:stretch>
            <a:fillRect/>
          </a:stretch>
        </p:blipFill>
        <p:spPr>
          <a:xfrm>
            <a:off x="7944782" y="1485578"/>
            <a:ext cx="3117882" cy="3117882"/>
          </a:xfrm>
          <a:prstGeom prst="rect">
            <a:avLst/>
          </a:prstGeom>
        </p:spPr>
      </p:pic>
      <p:sp>
        <p:nvSpPr>
          <p:cNvPr id="7" name="TextBox 6">
            <a:extLst>
              <a:ext uri="{FF2B5EF4-FFF2-40B4-BE49-F238E27FC236}">
                <a16:creationId xmlns:a16="http://schemas.microsoft.com/office/drawing/2014/main" id="{A15A6CD4-91EB-9A4A-3859-FC3EE13ADFAF}"/>
              </a:ext>
            </a:extLst>
          </p:cNvPr>
          <p:cNvSpPr txBox="1"/>
          <p:nvPr userDrawn="1"/>
        </p:nvSpPr>
        <p:spPr>
          <a:xfrm>
            <a:off x="841248" y="1845325"/>
            <a:ext cx="5877052" cy="461665"/>
          </a:xfrm>
          <a:prstGeom prst="rect">
            <a:avLst/>
          </a:prstGeom>
          <a:noFill/>
        </p:spPr>
        <p:txBody>
          <a:bodyPr wrap="square" rtlCol="0">
            <a:spAutoFit/>
          </a:bodyPr>
          <a:lstStyle/>
          <a:p>
            <a:r>
              <a:rPr lang="en-US" sz="2400" b="0" i="0" dirty="0">
                <a:latin typeface="Work Sans Medium" pitchFamily="2" charset="77"/>
                <a:ea typeface="Open Sans" panose="020B0606030504020204" pitchFamily="34" charset="0"/>
                <a:cs typeface="Open Sans" panose="020B0606030504020204" pitchFamily="34" charset="0"/>
              </a:rPr>
              <a:t>Diagnosed diabetes costs America </a:t>
            </a:r>
          </a:p>
        </p:txBody>
      </p:sp>
      <p:sp>
        <p:nvSpPr>
          <p:cNvPr id="8" name="Rectangle 7">
            <a:extLst>
              <a:ext uri="{FF2B5EF4-FFF2-40B4-BE49-F238E27FC236}">
                <a16:creationId xmlns:a16="http://schemas.microsoft.com/office/drawing/2014/main" id="{BF4D3E91-3EDF-5517-8AB2-3FFAECC17BBF}"/>
              </a:ext>
            </a:extLst>
          </p:cNvPr>
          <p:cNvSpPr/>
          <p:nvPr userDrawn="1"/>
        </p:nvSpPr>
        <p:spPr>
          <a:xfrm>
            <a:off x="861390" y="2753783"/>
            <a:ext cx="5856910" cy="769441"/>
          </a:xfrm>
          <a:prstGeom prst="rect">
            <a:avLst/>
          </a:prstGeom>
        </p:spPr>
        <p:txBody>
          <a:bodyPr wrap="square"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i="0" dirty="0">
                <a:solidFill>
                  <a:schemeClr val="bg1"/>
                </a:solidFill>
                <a:latin typeface="Work Sans SemiBold" pitchFamily="2" charset="77"/>
                <a:ea typeface="Open Sans" panose="020B0606030504020204" pitchFamily="34" charset="0"/>
                <a:cs typeface="Open Sans" panose="020B0606030504020204" pitchFamily="34" charset="0"/>
              </a:rPr>
              <a:t>$412.9 BILLION </a:t>
            </a:r>
            <a:r>
              <a:rPr lang="en-US" sz="2400" b="0" i="0" dirty="0">
                <a:solidFill>
                  <a:schemeClr val="bg1"/>
                </a:solidFill>
                <a:latin typeface="Work Sans Medium" pitchFamily="2" charset="77"/>
                <a:ea typeface="Open Sans" panose="020B0606030504020204" pitchFamily="34" charset="0"/>
                <a:cs typeface="Open Sans" panose="020B0606030504020204" pitchFamily="34" charset="0"/>
              </a:rPr>
              <a:t>per year</a:t>
            </a:r>
            <a:endParaRPr lang="en-US" sz="4400" b="0" i="0" dirty="0">
              <a:solidFill>
                <a:schemeClr val="bg1"/>
              </a:solidFill>
              <a:latin typeface="Work Sans Medium" pitchFamily="2" charset="77"/>
              <a:ea typeface="Open Sans" panose="020B0606030504020204" pitchFamily="34" charset="0"/>
              <a:cs typeface="Open Sans" panose="020B0606030504020204" pitchFamily="34" charset="0"/>
            </a:endParaRPr>
          </a:p>
        </p:txBody>
      </p:sp>
      <p:sp>
        <p:nvSpPr>
          <p:cNvPr id="10" name="Round Same Side Corner Rectangle 9">
            <a:extLst>
              <a:ext uri="{FF2B5EF4-FFF2-40B4-BE49-F238E27FC236}">
                <a16:creationId xmlns:a16="http://schemas.microsoft.com/office/drawing/2014/main" id="{37279D4D-BC3A-036F-5C4B-076F43219457}"/>
              </a:ext>
            </a:extLst>
          </p:cNvPr>
          <p:cNvSpPr/>
          <p:nvPr userDrawn="1"/>
        </p:nvSpPr>
        <p:spPr>
          <a:xfrm rot="16200000">
            <a:off x="11057808" y="2675934"/>
            <a:ext cx="1379384" cy="889000"/>
          </a:xfrm>
          <a:prstGeom prst="round2SameRect">
            <a:avLst>
              <a:gd name="adj1" fmla="val 12070"/>
              <a:gd name="adj2" fmla="val 0"/>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pic>
        <p:nvPicPr>
          <p:cNvPr id="12" name="Picture 11">
            <a:extLst>
              <a:ext uri="{FF2B5EF4-FFF2-40B4-BE49-F238E27FC236}">
                <a16:creationId xmlns:a16="http://schemas.microsoft.com/office/drawing/2014/main" id="{5984E16E-09C3-500D-6783-5165C27E0662}"/>
              </a:ext>
            </a:extLst>
          </p:cNvPr>
          <p:cNvPicPr>
            <a:picLocks noChangeAspect="1"/>
          </p:cNvPicPr>
          <p:nvPr userDrawn="1"/>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2528683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4F1CFAD-A06B-2E36-4ED9-6DCDD2C31869}"/>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Trends in Diabetes Costs</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9" name="Rounded Rectangle 8">
            <a:extLst>
              <a:ext uri="{FF2B5EF4-FFF2-40B4-BE49-F238E27FC236}">
                <a16:creationId xmlns:a16="http://schemas.microsoft.com/office/drawing/2014/main" id="{DBEE6FC9-9DE9-608A-D90B-00D472C2AC0E}"/>
              </a:ext>
            </a:extLst>
          </p:cNvPr>
          <p:cNvSpPr/>
          <p:nvPr userDrawn="1"/>
        </p:nvSpPr>
        <p:spPr>
          <a:xfrm>
            <a:off x="3356162" y="4769802"/>
            <a:ext cx="7253135" cy="914400"/>
          </a:xfrm>
          <a:prstGeom prst="roundRect">
            <a:avLst>
              <a:gd name="adj" fmla="val 10173"/>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l"/>
            <a:r>
              <a:rPr lang="en-US" sz="2000" b="0" i="0" dirty="0">
                <a:latin typeface="Work Sans Medium" pitchFamily="2" charset="77"/>
                <a:ea typeface="Open Sans" panose="020B0606030504020204" pitchFamily="34" charset="0"/>
                <a:cs typeface="Open Sans" panose="020B0606030504020204" pitchFamily="34" charset="0"/>
              </a:rPr>
              <a:t>What kind of increases will we see by 2029</a:t>
            </a:r>
            <a:br>
              <a:rPr lang="en-US" sz="2000" b="0" i="0" dirty="0">
                <a:latin typeface="Work Sans Medium" pitchFamily="2" charset="77"/>
                <a:ea typeface="Open Sans" panose="020B0606030504020204" pitchFamily="34" charset="0"/>
                <a:cs typeface="Open Sans" panose="020B0606030504020204" pitchFamily="34" charset="0"/>
              </a:rPr>
            </a:br>
            <a:r>
              <a:rPr lang="en-US" sz="2000" b="0" i="0" dirty="0">
                <a:latin typeface="Work Sans Medium" pitchFamily="2" charset="77"/>
                <a:ea typeface="Open Sans" panose="020B0606030504020204" pitchFamily="34" charset="0"/>
                <a:cs typeface="Open Sans" panose="020B0606030504020204" pitchFamily="34" charset="0"/>
              </a:rPr>
              <a:t>if we don’t focus on prevention?</a:t>
            </a:r>
          </a:p>
        </p:txBody>
      </p:sp>
      <p:sp>
        <p:nvSpPr>
          <p:cNvPr id="11" name="TextBox 10">
            <a:extLst>
              <a:ext uri="{FF2B5EF4-FFF2-40B4-BE49-F238E27FC236}">
                <a16:creationId xmlns:a16="http://schemas.microsoft.com/office/drawing/2014/main" id="{6D55028A-B3A6-9075-B343-14BABA1A487B}"/>
              </a:ext>
            </a:extLst>
          </p:cNvPr>
          <p:cNvSpPr txBox="1"/>
          <p:nvPr userDrawn="1"/>
        </p:nvSpPr>
        <p:spPr>
          <a:xfrm>
            <a:off x="2044248" y="2372933"/>
            <a:ext cx="6612291" cy="1964427"/>
          </a:xfrm>
          <a:prstGeom prst="rect">
            <a:avLst/>
          </a:prstGeom>
          <a:noFill/>
        </p:spPr>
        <p:txBody>
          <a:bodyPr wrap="square" rtlCol="0">
            <a:noAutofit/>
          </a:bodyPr>
          <a:lstStyle/>
          <a:p>
            <a:pPr marL="0" indent="0">
              <a:buNone/>
            </a:pPr>
            <a:r>
              <a:rPr lang="en-US" sz="2400" b="0" i="0" dirty="0">
                <a:solidFill>
                  <a:schemeClr val="tx1"/>
                </a:solidFill>
                <a:latin typeface="Work Sans Medium" pitchFamily="2" charset="77"/>
                <a:ea typeface="Open Sans" panose="020B0606030504020204" pitchFamily="34" charset="0"/>
                <a:cs typeface="Open Sans" panose="020B0606030504020204" pitchFamily="34" charset="0"/>
              </a:rPr>
              <a:t>After adjusting for inflation, the </a:t>
            </a:r>
            <a:br>
              <a:rPr lang="en-US" sz="2400" b="0" i="0" dirty="0">
                <a:solidFill>
                  <a:schemeClr val="tx1"/>
                </a:solidFill>
                <a:latin typeface="Work Sans Medium" pitchFamily="2" charset="77"/>
                <a:ea typeface="Open Sans" panose="020B0606030504020204" pitchFamily="34" charset="0"/>
                <a:cs typeface="Open Sans" panose="020B0606030504020204" pitchFamily="34" charset="0"/>
              </a:rPr>
            </a:br>
            <a:r>
              <a:rPr lang="en-US" sz="2400" b="0" i="0" dirty="0">
                <a:solidFill>
                  <a:schemeClr val="tx1"/>
                </a:solidFill>
                <a:latin typeface="Work Sans Medium" pitchFamily="2" charset="77"/>
                <a:ea typeface="Open Sans" panose="020B0606030504020204" pitchFamily="34" charset="0"/>
                <a:cs typeface="Open Sans" panose="020B0606030504020204" pitchFamily="34" charset="0"/>
              </a:rPr>
              <a:t>direct medical cost of diabetes </a:t>
            </a:r>
            <a:r>
              <a:rPr lang="en-US" sz="3200" b="1" i="0" dirty="0">
                <a:solidFill>
                  <a:srgbClr val="F77955"/>
                </a:solidFill>
                <a:latin typeface="Work Sans SemiBold" pitchFamily="2" charset="77"/>
                <a:ea typeface="Open Sans" panose="020B0606030504020204" pitchFamily="34" charset="0"/>
                <a:cs typeface="Open Sans" panose="020B0606030504020204" pitchFamily="34" charset="0"/>
              </a:rPr>
              <a:t>increased by 7% </a:t>
            </a:r>
            <a:br>
              <a:rPr lang="en-US" sz="2400" b="1" i="0" dirty="0">
                <a:solidFill>
                  <a:srgbClr val="F77955"/>
                </a:solidFill>
                <a:latin typeface="Work Sans SemiBold" pitchFamily="2" charset="77"/>
                <a:ea typeface="Open Sans" panose="020B0606030504020204" pitchFamily="34" charset="0"/>
                <a:cs typeface="Open Sans" panose="020B0606030504020204" pitchFamily="34" charset="0"/>
              </a:rPr>
            </a:br>
            <a:r>
              <a:rPr lang="en-US" sz="2400" b="0" i="0" dirty="0">
                <a:solidFill>
                  <a:schemeClr val="tx1"/>
                </a:solidFill>
                <a:latin typeface="Work Sans Medium" pitchFamily="2" charset="77"/>
                <a:ea typeface="Open Sans" panose="020B0606030504020204" pitchFamily="34" charset="0"/>
                <a:cs typeface="Open Sans" panose="020B0606030504020204" pitchFamily="34" charset="0"/>
              </a:rPr>
              <a:t>between 2017 and 2022</a:t>
            </a:r>
          </a:p>
        </p:txBody>
      </p:sp>
      <p:pic>
        <p:nvPicPr>
          <p:cNvPr id="29" name="Picture 28">
            <a:extLst>
              <a:ext uri="{FF2B5EF4-FFF2-40B4-BE49-F238E27FC236}">
                <a16:creationId xmlns:a16="http://schemas.microsoft.com/office/drawing/2014/main" id="{F819FE32-5B23-0449-6108-27EF96533D7F}"/>
              </a:ext>
            </a:extLst>
          </p:cNvPr>
          <p:cNvPicPr>
            <a:picLocks noChangeAspect="1"/>
          </p:cNvPicPr>
          <p:nvPr userDrawn="1"/>
        </p:nvPicPr>
        <p:blipFill>
          <a:blip r:embed="rId2"/>
          <a:stretch>
            <a:fillRect/>
          </a:stretch>
        </p:blipFill>
        <p:spPr>
          <a:xfrm>
            <a:off x="11532084" y="6303717"/>
            <a:ext cx="387350" cy="387350"/>
          </a:xfrm>
          <a:prstGeom prst="rect">
            <a:avLst/>
          </a:prstGeom>
        </p:spPr>
      </p:pic>
      <p:grpSp>
        <p:nvGrpSpPr>
          <p:cNvPr id="45" name="Group 44">
            <a:extLst>
              <a:ext uri="{FF2B5EF4-FFF2-40B4-BE49-F238E27FC236}">
                <a16:creationId xmlns:a16="http://schemas.microsoft.com/office/drawing/2014/main" id="{CEEC97A9-E051-43B1-FDA1-FE33FDF0621C}"/>
              </a:ext>
            </a:extLst>
          </p:cNvPr>
          <p:cNvGrpSpPr/>
          <p:nvPr userDrawn="1"/>
        </p:nvGrpSpPr>
        <p:grpSpPr>
          <a:xfrm>
            <a:off x="7358201" y="1117775"/>
            <a:ext cx="3067472" cy="3222365"/>
            <a:chOff x="7176666" y="1197543"/>
            <a:chExt cx="2667413" cy="2802105"/>
          </a:xfrm>
        </p:grpSpPr>
        <p:grpSp>
          <p:nvGrpSpPr>
            <p:cNvPr id="40" name="Group 39">
              <a:extLst>
                <a:ext uri="{FF2B5EF4-FFF2-40B4-BE49-F238E27FC236}">
                  <a16:creationId xmlns:a16="http://schemas.microsoft.com/office/drawing/2014/main" id="{79B5E37C-0327-19FA-6632-EDDDFF6EC1FD}"/>
                </a:ext>
              </a:extLst>
            </p:cNvPr>
            <p:cNvGrpSpPr/>
            <p:nvPr userDrawn="1"/>
          </p:nvGrpSpPr>
          <p:grpSpPr>
            <a:xfrm>
              <a:off x="7176666" y="1197543"/>
              <a:ext cx="2667413" cy="2802105"/>
              <a:chOff x="7777940" y="1590523"/>
              <a:chExt cx="2310020" cy="2426664"/>
            </a:xfrm>
          </p:grpSpPr>
          <p:grpSp>
            <p:nvGrpSpPr>
              <p:cNvPr id="28" name="Group 27">
                <a:extLst>
                  <a:ext uri="{FF2B5EF4-FFF2-40B4-BE49-F238E27FC236}">
                    <a16:creationId xmlns:a16="http://schemas.microsoft.com/office/drawing/2014/main" id="{DD89C1A5-09D3-9AA2-B82F-012DCC9B6B84}"/>
                  </a:ext>
                </a:extLst>
              </p:cNvPr>
              <p:cNvGrpSpPr/>
              <p:nvPr userDrawn="1"/>
            </p:nvGrpSpPr>
            <p:grpSpPr>
              <a:xfrm>
                <a:off x="8127305" y="2008359"/>
                <a:ext cx="1530733" cy="1498858"/>
                <a:chOff x="8144401" y="2295239"/>
                <a:chExt cx="3152701" cy="3087052"/>
              </a:xfrm>
            </p:grpSpPr>
            <p:sp>
              <p:nvSpPr>
                <p:cNvPr id="16" name="Freeform 15">
                  <a:extLst>
                    <a:ext uri="{FF2B5EF4-FFF2-40B4-BE49-F238E27FC236}">
                      <a16:creationId xmlns:a16="http://schemas.microsoft.com/office/drawing/2014/main" id="{C44380A1-61C3-F051-2D75-CB6CEE6B40E0}"/>
                    </a:ext>
                  </a:extLst>
                </p:cNvPr>
                <p:cNvSpPr/>
                <p:nvPr/>
              </p:nvSpPr>
              <p:spPr>
                <a:xfrm>
                  <a:off x="8144401" y="3757527"/>
                  <a:ext cx="812378" cy="1624764"/>
                </a:xfrm>
                <a:custGeom>
                  <a:avLst/>
                  <a:gdLst>
                    <a:gd name="connsiteX0" fmla="*/ 0 w 812377"/>
                    <a:gd name="connsiteY0" fmla="*/ 0 h 1624764"/>
                    <a:gd name="connsiteX1" fmla="*/ 812378 w 812377"/>
                    <a:gd name="connsiteY1" fmla="*/ 0 h 1624764"/>
                    <a:gd name="connsiteX2" fmla="*/ 812378 w 812377"/>
                    <a:gd name="connsiteY2" fmla="*/ 1624765 h 1624764"/>
                    <a:gd name="connsiteX3" fmla="*/ 0 w 812377"/>
                    <a:gd name="connsiteY3" fmla="*/ 1624765 h 1624764"/>
                  </a:gdLst>
                  <a:ahLst/>
                  <a:cxnLst>
                    <a:cxn ang="0">
                      <a:pos x="connsiteX0" y="connsiteY0"/>
                    </a:cxn>
                    <a:cxn ang="0">
                      <a:pos x="connsiteX1" y="connsiteY1"/>
                    </a:cxn>
                    <a:cxn ang="0">
                      <a:pos x="connsiteX2" y="connsiteY2"/>
                    </a:cxn>
                    <a:cxn ang="0">
                      <a:pos x="connsiteX3" y="connsiteY3"/>
                    </a:cxn>
                  </a:cxnLst>
                  <a:rect l="l" t="t" r="r" b="b"/>
                  <a:pathLst>
                    <a:path w="812377" h="1624764">
                      <a:moveTo>
                        <a:pt x="0" y="0"/>
                      </a:moveTo>
                      <a:lnTo>
                        <a:pt x="812378" y="0"/>
                      </a:lnTo>
                      <a:lnTo>
                        <a:pt x="812378" y="1624765"/>
                      </a:lnTo>
                      <a:lnTo>
                        <a:pt x="0" y="1624765"/>
                      </a:lnTo>
                      <a:close/>
                    </a:path>
                  </a:pathLst>
                </a:custGeom>
                <a:solidFill>
                  <a:srgbClr val="6FA287"/>
                </a:solid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8DE2D79D-6E37-D87D-299D-49CC5EF1EC1D}"/>
                    </a:ext>
                  </a:extLst>
                </p:cNvPr>
                <p:cNvSpPr/>
                <p:nvPr/>
              </p:nvSpPr>
              <p:spPr>
                <a:xfrm>
                  <a:off x="9314563" y="3112261"/>
                  <a:ext cx="812378" cy="2270021"/>
                </a:xfrm>
                <a:custGeom>
                  <a:avLst/>
                  <a:gdLst>
                    <a:gd name="connsiteX0" fmla="*/ 0 w 812377"/>
                    <a:gd name="connsiteY0" fmla="*/ 0 h 1949710"/>
                    <a:gd name="connsiteX1" fmla="*/ 812378 w 812377"/>
                    <a:gd name="connsiteY1" fmla="*/ 0 h 1949710"/>
                    <a:gd name="connsiteX2" fmla="*/ 812378 w 812377"/>
                    <a:gd name="connsiteY2" fmla="*/ 1949710 h 1949710"/>
                    <a:gd name="connsiteX3" fmla="*/ 0 w 812377"/>
                    <a:gd name="connsiteY3" fmla="*/ 1949710 h 1949710"/>
                  </a:gdLst>
                  <a:ahLst/>
                  <a:cxnLst>
                    <a:cxn ang="0">
                      <a:pos x="connsiteX0" y="connsiteY0"/>
                    </a:cxn>
                    <a:cxn ang="0">
                      <a:pos x="connsiteX1" y="connsiteY1"/>
                    </a:cxn>
                    <a:cxn ang="0">
                      <a:pos x="connsiteX2" y="connsiteY2"/>
                    </a:cxn>
                    <a:cxn ang="0">
                      <a:pos x="connsiteX3" y="connsiteY3"/>
                    </a:cxn>
                  </a:cxnLst>
                  <a:rect l="l" t="t" r="r" b="b"/>
                  <a:pathLst>
                    <a:path w="812377" h="1949710">
                      <a:moveTo>
                        <a:pt x="0" y="0"/>
                      </a:moveTo>
                      <a:lnTo>
                        <a:pt x="812378" y="0"/>
                      </a:lnTo>
                      <a:lnTo>
                        <a:pt x="812378" y="1949710"/>
                      </a:lnTo>
                      <a:lnTo>
                        <a:pt x="0" y="1949710"/>
                      </a:lnTo>
                      <a:close/>
                    </a:path>
                  </a:pathLst>
                </a:custGeom>
                <a:solidFill>
                  <a:srgbClr val="6FA287"/>
                </a:solid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2383EBF-B035-73F5-6A25-F212EF606F1C}"/>
                    </a:ext>
                  </a:extLst>
                </p:cNvPr>
                <p:cNvSpPr/>
                <p:nvPr/>
              </p:nvSpPr>
              <p:spPr>
                <a:xfrm>
                  <a:off x="10484724" y="2295239"/>
                  <a:ext cx="812378" cy="3087040"/>
                </a:xfrm>
                <a:custGeom>
                  <a:avLst/>
                  <a:gdLst>
                    <a:gd name="connsiteX0" fmla="*/ 0 w 812377"/>
                    <a:gd name="connsiteY0" fmla="*/ 0 h 3087042"/>
                    <a:gd name="connsiteX1" fmla="*/ 812378 w 812377"/>
                    <a:gd name="connsiteY1" fmla="*/ 0 h 3087042"/>
                    <a:gd name="connsiteX2" fmla="*/ 812378 w 812377"/>
                    <a:gd name="connsiteY2" fmla="*/ 3087043 h 3087042"/>
                    <a:gd name="connsiteX3" fmla="*/ 0 w 812377"/>
                    <a:gd name="connsiteY3" fmla="*/ 3087043 h 3087042"/>
                  </a:gdLst>
                  <a:ahLst/>
                  <a:cxnLst>
                    <a:cxn ang="0">
                      <a:pos x="connsiteX0" y="connsiteY0"/>
                    </a:cxn>
                    <a:cxn ang="0">
                      <a:pos x="connsiteX1" y="connsiteY1"/>
                    </a:cxn>
                    <a:cxn ang="0">
                      <a:pos x="connsiteX2" y="connsiteY2"/>
                    </a:cxn>
                    <a:cxn ang="0">
                      <a:pos x="connsiteX3" y="connsiteY3"/>
                    </a:cxn>
                  </a:cxnLst>
                  <a:rect l="l" t="t" r="r" b="b"/>
                  <a:pathLst>
                    <a:path w="812377" h="3087042">
                      <a:moveTo>
                        <a:pt x="0" y="0"/>
                      </a:moveTo>
                      <a:lnTo>
                        <a:pt x="812378" y="0"/>
                      </a:lnTo>
                      <a:lnTo>
                        <a:pt x="812378" y="3087043"/>
                      </a:lnTo>
                      <a:lnTo>
                        <a:pt x="0" y="3087043"/>
                      </a:lnTo>
                      <a:close/>
                    </a:path>
                  </a:pathLst>
                </a:custGeom>
                <a:solidFill>
                  <a:srgbClr val="F77955"/>
                </a:solidFill>
                <a:ln w="9525" cap="flat">
                  <a:noFill/>
                  <a:prstDash val="solid"/>
                  <a:miter/>
                </a:ln>
              </p:spPr>
              <p:txBody>
                <a:bodyPr rtlCol="0" anchor="ctr"/>
                <a:lstStyle/>
                <a:p>
                  <a:endParaRPr lang="en-US" dirty="0"/>
                </a:p>
              </p:txBody>
            </p:sp>
          </p:grpSp>
          <p:sp>
            <p:nvSpPr>
              <p:cNvPr id="31" name="TextBox 30">
                <a:extLst>
                  <a:ext uri="{FF2B5EF4-FFF2-40B4-BE49-F238E27FC236}">
                    <a16:creationId xmlns:a16="http://schemas.microsoft.com/office/drawing/2014/main" id="{AB4A605F-FFEB-FE16-840E-A1038115C3A3}"/>
                  </a:ext>
                </a:extLst>
              </p:cNvPr>
              <p:cNvSpPr txBox="1"/>
              <p:nvPr userDrawn="1"/>
            </p:nvSpPr>
            <p:spPr>
              <a:xfrm>
                <a:off x="8787530" y="1590523"/>
                <a:ext cx="1300430" cy="584775"/>
              </a:xfrm>
              <a:prstGeom prst="rect">
                <a:avLst/>
              </a:prstGeom>
              <a:noFill/>
            </p:spPr>
            <p:txBody>
              <a:bodyPr wrap="square" rtlCol="0">
                <a:noAutofit/>
              </a:bodyPr>
              <a:lstStyle/>
              <a:p>
                <a:pPr marL="0" indent="0" algn="ctr">
                  <a:buNone/>
                </a:pPr>
                <a:r>
                  <a:rPr lang="en-US" sz="2800" b="1" i="0" spc="100" baseline="0" dirty="0">
                    <a:solidFill>
                      <a:schemeClr val="tx1"/>
                    </a:solidFill>
                    <a:latin typeface="Work Sans SemiBold" pitchFamily="2" charset="77"/>
                    <a:ea typeface="Open Sans" panose="020B0606030504020204" pitchFamily="34" charset="0"/>
                    <a:cs typeface="Open Sans" panose="020B0606030504020204" pitchFamily="34" charset="0"/>
                  </a:rPr>
                  <a:t>+7%</a:t>
                </a:r>
              </a:p>
            </p:txBody>
          </p:sp>
          <p:sp>
            <p:nvSpPr>
              <p:cNvPr id="32" name="TextBox 31">
                <a:extLst>
                  <a:ext uri="{FF2B5EF4-FFF2-40B4-BE49-F238E27FC236}">
                    <a16:creationId xmlns:a16="http://schemas.microsoft.com/office/drawing/2014/main" id="{13D0D7A5-3622-014B-1884-86345B0BCBC1}"/>
                  </a:ext>
                </a:extLst>
              </p:cNvPr>
              <p:cNvSpPr txBox="1"/>
              <p:nvPr userDrawn="1"/>
            </p:nvSpPr>
            <p:spPr>
              <a:xfrm>
                <a:off x="7777940" y="3508145"/>
                <a:ext cx="1049552" cy="509042"/>
              </a:xfrm>
              <a:prstGeom prst="rect">
                <a:avLst/>
              </a:prstGeom>
              <a:noFill/>
            </p:spPr>
            <p:txBody>
              <a:bodyPr wrap="square" rtlCol="0">
                <a:noAutofit/>
              </a:bodyPr>
              <a:lstStyle/>
              <a:p>
                <a:pPr marL="0" indent="0" algn="ctr">
                  <a:buNone/>
                </a:pPr>
                <a:r>
                  <a:rPr lang="en-US" sz="2000" b="1" i="0" dirty="0">
                    <a:solidFill>
                      <a:schemeClr val="tx1"/>
                    </a:solidFill>
                    <a:latin typeface="Work Sans SemiBold" pitchFamily="2" charset="77"/>
                    <a:ea typeface="Open Sans" panose="020B0606030504020204" pitchFamily="34" charset="0"/>
                    <a:cs typeface="Open Sans" panose="020B0606030504020204" pitchFamily="34" charset="0"/>
                  </a:rPr>
                  <a:t>2017</a:t>
                </a:r>
              </a:p>
            </p:txBody>
          </p:sp>
          <p:sp>
            <p:nvSpPr>
              <p:cNvPr id="33" name="TextBox 32">
                <a:extLst>
                  <a:ext uri="{FF2B5EF4-FFF2-40B4-BE49-F238E27FC236}">
                    <a16:creationId xmlns:a16="http://schemas.microsoft.com/office/drawing/2014/main" id="{E729D80A-A412-C126-DAE0-D277C8B7E2E4}"/>
                  </a:ext>
                </a:extLst>
              </p:cNvPr>
              <p:cNvSpPr txBox="1"/>
              <p:nvPr userDrawn="1"/>
            </p:nvSpPr>
            <p:spPr>
              <a:xfrm>
                <a:off x="9015145" y="3508145"/>
                <a:ext cx="964786" cy="509042"/>
              </a:xfrm>
              <a:prstGeom prst="rect">
                <a:avLst/>
              </a:prstGeom>
              <a:noFill/>
            </p:spPr>
            <p:txBody>
              <a:bodyPr wrap="square" rtlCol="0">
                <a:noAutofit/>
              </a:bodyPr>
              <a:lstStyle/>
              <a:p>
                <a:pPr marL="0" indent="0" algn="ctr">
                  <a:buNone/>
                </a:pPr>
                <a:r>
                  <a:rPr lang="en-US" sz="2000" b="1" i="0" dirty="0">
                    <a:solidFill>
                      <a:schemeClr val="tx1"/>
                    </a:solidFill>
                    <a:latin typeface="Work Sans SemiBold" pitchFamily="2" charset="77"/>
                    <a:ea typeface="Open Sans" panose="020B0606030504020204" pitchFamily="34" charset="0"/>
                    <a:cs typeface="Open Sans" panose="020B0606030504020204" pitchFamily="34" charset="0"/>
                  </a:rPr>
                  <a:t>2022</a:t>
                </a:r>
              </a:p>
            </p:txBody>
          </p:sp>
        </p:grpSp>
        <p:cxnSp>
          <p:nvCxnSpPr>
            <p:cNvPr id="42" name="Straight Arrow Connector 41">
              <a:extLst>
                <a:ext uri="{FF2B5EF4-FFF2-40B4-BE49-F238E27FC236}">
                  <a16:creationId xmlns:a16="http://schemas.microsoft.com/office/drawing/2014/main" id="{7939716B-BA2E-0586-C161-02032D1091AC}"/>
                </a:ext>
              </a:extLst>
            </p:cNvPr>
            <p:cNvCxnSpPr>
              <a:cxnSpLocks/>
            </p:cNvCxnSpPr>
            <p:nvPr userDrawn="1"/>
          </p:nvCxnSpPr>
          <p:spPr>
            <a:xfrm>
              <a:off x="8122515" y="3582751"/>
              <a:ext cx="656050" cy="0"/>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grpSp>
      <p:grpSp>
        <p:nvGrpSpPr>
          <p:cNvPr id="47" name="Graphic 2">
            <a:extLst>
              <a:ext uri="{FF2B5EF4-FFF2-40B4-BE49-F238E27FC236}">
                <a16:creationId xmlns:a16="http://schemas.microsoft.com/office/drawing/2014/main" id="{64E5FE3E-2FD2-19FD-8BC7-E32404E9336A}"/>
              </a:ext>
            </a:extLst>
          </p:cNvPr>
          <p:cNvGrpSpPr/>
          <p:nvPr userDrawn="1"/>
        </p:nvGrpSpPr>
        <p:grpSpPr>
          <a:xfrm>
            <a:off x="2143839" y="4702642"/>
            <a:ext cx="975878" cy="974793"/>
            <a:chOff x="3901440" y="1239316"/>
            <a:chExt cx="4389119" cy="4384243"/>
          </a:xfrm>
        </p:grpSpPr>
        <p:sp>
          <p:nvSpPr>
            <p:cNvPr id="48" name="Freeform 47">
              <a:extLst>
                <a:ext uri="{FF2B5EF4-FFF2-40B4-BE49-F238E27FC236}">
                  <a16:creationId xmlns:a16="http://schemas.microsoft.com/office/drawing/2014/main" id="{A114EBEA-82A9-043A-810B-760B67D5785E}"/>
                </a:ext>
              </a:extLst>
            </p:cNvPr>
            <p:cNvSpPr/>
            <p:nvPr/>
          </p:nvSpPr>
          <p:spPr>
            <a:xfrm>
              <a:off x="4506163" y="1878177"/>
              <a:ext cx="3082137" cy="3072383"/>
            </a:xfrm>
            <a:custGeom>
              <a:avLst/>
              <a:gdLst>
                <a:gd name="connsiteX0" fmla="*/ 1399642 w 3082137"/>
                <a:gd name="connsiteY0" fmla="*/ 1038758 h 3072383"/>
                <a:gd name="connsiteX1" fmla="*/ 1536192 w 3082137"/>
                <a:gd name="connsiteY1" fmla="*/ 1004621 h 3072383"/>
                <a:gd name="connsiteX2" fmla="*/ 1672743 w 3082137"/>
                <a:gd name="connsiteY2" fmla="*/ 1038758 h 3072383"/>
                <a:gd name="connsiteX3" fmla="*/ 1672743 w 3082137"/>
                <a:gd name="connsiteY3" fmla="*/ 999744 h 3072383"/>
                <a:gd name="connsiteX4" fmla="*/ 1984858 w 3082137"/>
                <a:gd name="connsiteY4" fmla="*/ 687629 h 3072383"/>
                <a:gd name="connsiteX5" fmla="*/ 2296973 w 3082137"/>
                <a:gd name="connsiteY5" fmla="*/ 999744 h 3072383"/>
                <a:gd name="connsiteX6" fmla="*/ 2296973 w 3082137"/>
                <a:gd name="connsiteY6" fmla="*/ 1107034 h 3072383"/>
                <a:gd name="connsiteX7" fmla="*/ 2238451 w 3082137"/>
                <a:gd name="connsiteY7" fmla="*/ 1292352 h 3072383"/>
                <a:gd name="connsiteX8" fmla="*/ 2526182 w 3082137"/>
                <a:gd name="connsiteY8" fmla="*/ 1770278 h 3072383"/>
                <a:gd name="connsiteX9" fmla="*/ 2526182 w 3082137"/>
                <a:gd name="connsiteY9" fmla="*/ 1936090 h 3072383"/>
                <a:gd name="connsiteX10" fmla="*/ 2389632 w 3082137"/>
                <a:gd name="connsiteY10" fmla="*/ 2072640 h 3072383"/>
                <a:gd name="connsiteX11" fmla="*/ 2072640 w 3082137"/>
                <a:gd name="connsiteY11" fmla="*/ 2072640 h 3072383"/>
                <a:gd name="connsiteX12" fmla="*/ 2072640 w 3082137"/>
                <a:gd name="connsiteY12" fmla="*/ 2092147 h 3072383"/>
                <a:gd name="connsiteX13" fmla="*/ 2072640 w 3082137"/>
                <a:gd name="connsiteY13" fmla="*/ 2257958 h 3072383"/>
                <a:gd name="connsiteX14" fmla="*/ 1936090 w 3082137"/>
                <a:gd name="connsiteY14" fmla="*/ 2394509 h 3072383"/>
                <a:gd name="connsiteX15" fmla="*/ 1131418 w 3082137"/>
                <a:gd name="connsiteY15" fmla="*/ 2394509 h 3072383"/>
                <a:gd name="connsiteX16" fmla="*/ 994867 w 3082137"/>
                <a:gd name="connsiteY16" fmla="*/ 2257958 h 3072383"/>
                <a:gd name="connsiteX17" fmla="*/ 994867 w 3082137"/>
                <a:gd name="connsiteY17" fmla="*/ 2092147 h 3072383"/>
                <a:gd name="connsiteX18" fmla="*/ 994867 w 3082137"/>
                <a:gd name="connsiteY18" fmla="*/ 2072640 h 3072383"/>
                <a:gd name="connsiteX19" fmla="*/ 677875 w 3082137"/>
                <a:gd name="connsiteY19" fmla="*/ 2072640 h 3072383"/>
                <a:gd name="connsiteX20" fmla="*/ 541325 w 3082137"/>
                <a:gd name="connsiteY20" fmla="*/ 1936090 h 3072383"/>
                <a:gd name="connsiteX21" fmla="*/ 541325 w 3082137"/>
                <a:gd name="connsiteY21" fmla="*/ 1770278 h 3072383"/>
                <a:gd name="connsiteX22" fmla="*/ 829056 w 3082137"/>
                <a:gd name="connsiteY22" fmla="*/ 1292352 h 3072383"/>
                <a:gd name="connsiteX23" fmla="*/ 770534 w 3082137"/>
                <a:gd name="connsiteY23" fmla="*/ 1107034 h 3072383"/>
                <a:gd name="connsiteX24" fmla="*/ 770534 w 3082137"/>
                <a:gd name="connsiteY24" fmla="*/ 999744 h 3072383"/>
                <a:gd name="connsiteX25" fmla="*/ 1082650 w 3082137"/>
                <a:gd name="connsiteY25" fmla="*/ 687629 h 3072383"/>
                <a:gd name="connsiteX26" fmla="*/ 1394765 w 3082137"/>
                <a:gd name="connsiteY26" fmla="*/ 999744 h 3072383"/>
                <a:gd name="connsiteX27" fmla="*/ 1394765 w 3082137"/>
                <a:gd name="connsiteY27" fmla="*/ 1038758 h 3072383"/>
                <a:gd name="connsiteX28" fmla="*/ 0 w 3082137"/>
                <a:gd name="connsiteY28" fmla="*/ 1536192 h 3072383"/>
                <a:gd name="connsiteX29" fmla="*/ 1541069 w 3082137"/>
                <a:gd name="connsiteY29" fmla="*/ 3072384 h 3072383"/>
                <a:gd name="connsiteX30" fmla="*/ 3082138 w 3082137"/>
                <a:gd name="connsiteY30" fmla="*/ 1536192 h 3072383"/>
                <a:gd name="connsiteX31" fmla="*/ 1541069 w 3082137"/>
                <a:gd name="connsiteY31" fmla="*/ 0 h 3072383"/>
                <a:gd name="connsiteX32" fmla="*/ 0 w 3082137"/>
                <a:gd name="connsiteY32" fmla="*/ 1536192 h 307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82137" h="3072383">
                  <a:moveTo>
                    <a:pt x="1399642" y="1038758"/>
                  </a:moveTo>
                  <a:cubicBezTo>
                    <a:pt x="1443533" y="1019251"/>
                    <a:pt x="1487424" y="1004621"/>
                    <a:pt x="1536192" y="1004621"/>
                  </a:cubicBezTo>
                  <a:cubicBezTo>
                    <a:pt x="1584960" y="1004621"/>
                    <a:pt x="1633728" y="1014374"/>
                    <a:pt x="1672743" y="1038758"/>
                  </a:cubicBezTo>
                  <a:lnTo>
                    <a:pt x="1672743" y="999744"/>
                  </a:lnTo>
                  <a:cubicBezTo>
                    <a:pt x="1672743" y="829056"/>
                    <a:pt x="1814170" y="687629"/>
                    <a:pt x="1984858" y="687629"/>
                  </a:cubicBezTo>
                  <a:cubicBezTo>
                    <a:pt x="2155546" y="687629"/>
                    <a:pt x="2296973" y="829056"/>
                    <a:pt x="2296973" y="999744"/>
                  </a:cubicBezTo>
                  <a:lnTo>
                    <a:pt x="2296973" y="1107034"/>
                  </a:lnTo>
                  <a:cubicBezTo>
                    <a:pt x="2296973" y="1175309"/>
                    <a:pt x="2272589" y="1238707"/>
                    <a:pt x="2238451" y="1292352"/>
                  </a:cubicBezTo>
                  <a:cubicBezTo>
                    <a:pt x="2409139" y="1385011"/>
                    <a:pt x="2526182" y="1565453"/>
                    <a:pt x="2526182" y="1770278"/>
                  </a:cubicBezTo>
                  <a:lnTo>
                    <a:pt x="2526182" y="1936090"/>
                  </a:lnTo>
                  <a:cubicBezTo>
                    <a:pt x="2526182" y="2009242"/>
                    <a:pt x="2467661" y="2072640"/>
                    <a:pt x="2389632" y="2072640"/>
                  </a:cubicBezTo>
                  <a:lnTo>
                    <a:pt x="2072640" y="2072640"/>
                  </a:lnTo>
                  <a:lnTo>
                    <a:pt x="2072640" y="2092147"/>
                  </a:lnTo>
                  <a:lnTo>
                    <a:pt x="2072640" y="2257958"/>
                  </a:lnTo>
                  <a:cubicBezTo>
                    <a:pt x="2072640" y="2331110"/>
                    <a:pt x="2014119" y="2394509"/>
                    <a:pt x="1936090" y="2394509"/>
                  </a:cubicBezTo>
                  <a:lnTo>
                    <a:pt x="1131418" y="2394509"/>
                  </a:lnTo>
                  <a:cubicBezTo>
                    <a:pt x="1058266" y="2394509"/>
                    <a:pt x="994867" y="2335987"/>
                    <a:pt x="994867" y="2257958"/>
                  </a:cubicBezTo>
                  <a:lnTo>
                    <a:pt x="994867" y="2092147"/>
                  </a:lnTo>
                  <a:cubicBezTo>
                    <a:pt x="994867" y="2087270"/>
                    <a:pt x="994867" y="2077517"/>
                    <a:pt x="994867" y="2072640"/>
                  </a:cubicBezTo>
                  <a:lnTo>
                    <a:pt x="677875" y="2072640"/>
                  </a:lnTo>
                  <a:cubicBezTo>
                    <a:pt x="604723" y="2072640"/>
                    <a:pt x="541325" y="2014118"/>
                    <a:pt x="541325" y="1936090"/>
                  </a:cubicBezTo>
                  <a:lnTo>
                    <a:pt x="541325" y="1770278"/>
                  </a:lnTo>
                  <a:cubicBezTo>
                    <a:pt x="541325" y="1565453"/>
                    <a:pt x="658368" y="1380134"/>
                    <a:pt x="829056" y="1292352"/>
                  </a:cubicBezTo>
                  <a:cubicBezTo>
                    <a:pt x="790042" y="1238707"/>
                    <a:pt x="770534" y="1175309"/>
                    <a:pt x="770534" y="1107034"/>
                  </a:cubicBezTo>
                  <a:lnTo>
                    <a:pt x="770534" y="999744"/>
                  </a:lnTo>
                  <a:cubicBezTo>
                    <a:pt x="770534" y="829056"/>
                    <a:pt x="911962" y="687629"/>
                    <a:pt x="1082650" y="687629"/>
                  </a:cubicBezTo>
                  <a:cubicBezTo>
                    <a:pt x="1253338" y="687629"/>
                    <a:pt x="1394765" y="829056"/>
                    <a:pt x="1394765" y="999744"/>
                  </a:cubicBezTo>
                  <a:lnTo>
                    <a:pt x="1394765" y="1038758"/>
                  </a:lnTo>
                  <a:close/>
                  <a:moveTo>
                    <a:pt x="0" y="1536192"/>
                  </a:moveTo>
                  <a:cubicBezTo>
                    <a:pt x="0" y="2384755"/>
                    <a:pt x="687629" y="3072384"/>
                    <a:pt x="1541069" y="3072384"/>
                  </a:cubicBezTo>
                  <a:cubicBezTo>
                    <a:pt x="2389632" y="3072384"/>
                    <a:pt x="3082138" y="2384755"/>
                    <a:pt x="3082138" y="1536192"/>
                  </a:cubicBezTo>
                  <a:cubicBezTo>
                    <a:pt x="3082138" y="687629"/>
                    <a:pt x="2394509" y="0"/>
                    <a:pt x="1541069" y="0"/>
                  </a:cubicBezTo>
                  <a:cubicBezTo>
                    <a:pt x="687629" y="4877"/>
                    <a:pt x="0" y="692506"/>
                    <a:pt x="0" y="1536192"/>
                  </a:cubicBezTo>
                  <a:close/>
                </a:path>
              </a:pathLst>
            </a:custGeom>
            <a:solidFill>
              <a:srgbClr val="6FA287"/>
            </a:solidFill>
            <a:ln w="4876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78C812B-42F3-7ED4-5FF4-1FBA8FD32549}"/>
                </a:ext>
              </a:extLst>
            </p:cNvPr>
            <p:cNvSpPr/>
            <p:nvPr/>
          </p:nvSpPr>
          <p:spPr>
            <a:xfrm>
              <a:off x="7256678" y="1312468"/>
              <a:ext cx="960729" cy="960729"/>
            </a:xfrm>
            <a:custGeom>
              <a:avLst/>
              <a:gdLst>
                <a:gd name="connsiteX0" fmla="*/ 0 w 960729"/>
                <a:gd name="connsiteY0" fmla="*/ 360883 h 960729"/>
                <a:gd name="connsiteX1" fmla="*/ 599846 w 960729"/>
                <a:gd name="connsiteY1" fmla="*/ 360883 h 960729"/>
                <a:gd name="connsiteX2" fmla="*/ 599846 w 960729"/>
                <a:gd name="connsiteY2" fmla="*/ 960730 h 960729"/>
                <a:gd name="connsiteX3" fmla="*/ 960729 w 960729"/>
                <a:gd name="connsiteY3" fmla="*/ 960730 h 960729"/>
                <a:gd name="connsiteX4" fmla="*/ 960729 w 960729"/>
                <a:gd name="connsiteY4" fmla="*/ 0 h 960729"/>
                <a:gd name="connsiteX5" fmla="*/ 0 w 960729"/>
                <a:gd name="connsiteY5" fmla="*/ 0 h 96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729" h="960729">
                  <a:moveTo>
                    <a:pt x="0" y="360883"/>
                  </a:moveTo>
                  <a:lnTo>
                    <a:pt x="599846" y="360883"/>
                  </a:lnTo>
                  <a:lnTo>
                    <a:pt x="599846" y="960730"/>
                  </a:lnTo>
                  <a:lnTo>
                    <a:pt x="960729" y="960730"/>
                  </a:lnTo>
                  <a:lnTo>
                    <a:pt x="960729" y="0"/>
                  </a:lnTo>
                  <a:lnTo>
                    <a:pt x="0" y="0"/>
                  </a:lnTo>
                  <a:close/>
                </a:path>
              </a:pathLst>
            </a:custGeom>
            <a:solidFill>
              <a:srgbClr val="6FA287">
                <a:alpha val="50000"/>
              </a:srgbClr>
            </a:solidFill>
            <a:ln w="4876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CAC6FED-EE02-417D-0DBE-9EBA75BAE60A}"/>
                </a:ext>
              </a:extLst>
            </p:cNvPr>
            <p:cNvSpPr/>
            <p:nvPr/>
          </p:nvSpPr>
          <p:spPr>
            <a:xfrm>
              <a:off x="3974592" y="4584801"/>
              <a:ext cx="960729" cy="960729"/>
            </a:xfrm>
            <a:custGeom>
              <a:avLst/>
              <a:gdLst>
                <a:gd name="connsiteX0" fmla="*/ 0 w 960729"/>
                <a:gd name="connsiteY0" fmla="*/ 960730 h 960729"/>
                <a:gd name="connsiteX1" fmla="*/ 960730 w 960729"/>
                <a:gd name="connsiteY1" fmla="*/ 960730 h 960729"/>
                <a:gd name="connsiteX2" fmla="*/ 960730 w 960729"/>
                <a:gd name="connsiteY2" fmla="*/ 599847 h 960729"/>
                <a:gd name="connsiteX3" fmla="*/ 360883 w 960729"/>
                <a:gd name="connsiteY3" fmla="*/ 599847 h 960729"/>
                <a:gd name="connsiteX4" fmla="*/ 360883 w 960729"/>
                <a:gd name="connsiteY4" fmla="*/ 0 h 960729"/>
                <a:gd name="connsiteX5" fmla="*/ 0 w 960729"/>
                <a:gd name="connsiteY5" fmla="*/ 0 h 96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729" h="960729">
                  <a:moveTo>
                    <a:pt x="0" y="960730"/>
                  </a:moveTo>
                  <a:lnTo>
                    <a:pt x="960730" y="960730"/>
                  </a:lnTo>
                  <a:lnTo>
                    <a:pt x="960730" y="599847"/>
                  </a:lnTo>
                  <a:lnTo>
                    <a:pt x="360883" y="599847"/>
                  </a:lnTo>
                  <a:lnTo>
                    <a:pt x="360883" y="0"/>
                  </a:lnTo>
                  <a:lnTo>
                    <a:pt x="0" y="0"/>
                  </a:lnTo>
                  <a:close/>
                </a:path>
              </a:pathLst>
            </a:custGeom>
            <a:solidFill>
              <a:srgbClr val="6FA287">
                <a:alpha val="50000"/>
              </a:srgbClr>
            </a:solidFill>
            <a:ln w="4876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7261E3-254F-59F9-9618-B82CEA5FD1DE}"/>
                </a:ext>
              </a:extLst>
            </p:cNvPr>
            <p:cNvSpPr/>
            <p:nvPr/>
          </p:nvSpPr>
          <p:spPr>
            <a:xfrm>
              <a:off x="7256678" y="4584801"/>
              <a:ext cx="960729" cy="960729"/>
            </a:xfrm>
            <a:custGeom>
              <a:avLst/>
              <a:gdLst>
                <a:gd name="connsiteX0" fmla="*/ 0 w 960729"/>
                <a:gd name="connsiteY0" fmla="*/ 960730 h 960729"/>
                <a:gd name="connsiteX1" fmla="*/ 960729 w 960729"/>
                <a:gd name="connsiteY1" fmla="*/ 960730 h 960729"/>
                <a:gd name="connsiteX2" fmla="*/ 960729 w 960729"/>
                <a:gd name="connsiteY2" fmla="*/ 0 h 960729"/>
                <a:gd name="connsiteX3" fmla="*/ 599846 w 960729"/>
                <a:gd name="connsiteY3" fmla="*/ 0 h 960729"/>
                <a:gd name="connsiteX4" fmla="*/ 599846 w 960729"/>
                <a:gd name="connsiteY4" fmla="*/ 599847 h 960729"/>
                <a:gd name="connsiteX5" fmla="*/ 0 w 960729"/>
                <a:gd name="connsiteY5" fmla="*/ 599847 h 96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729" h="960729">
                  <a:moveTo>
                    <a:pt x="0" y="960730"/>
                  </a:moveTo>
                  <a:lnTo>
                    <a:pt x="960729" y="960730"/>
                  </a:lnTo>
                  <a:lnTo>
                    <a:pt x="960729" y="0"/>
                  </a:lnTo>
                  <a:lnTo>
                    <a:pt x="599846" y="0"/>
                  </a:lnTo>
                  <a:lnTo>
                    <a:pt x="599846" y="599847"/>
                  </a:lnTo>
                  <a:lnTo>
                    <a:pt x="0" y="599847"/>
                  </a:lnTo>
                  <a:close/>
                </a:path>
              </a:pathLst>
            </a:custGeom>
            <a:solidFill>
              <a:srgbClr val="6FA287">
                <a:alpha val="50000"/>
              </a:srgbClr>
            </a:solidFill>
            <a:ln w="4876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7AD2356-84BD-BEE3-93DF-B2D4A049044A}"/>
                </a:ext>
              </a:extLst>
            </p:cNvPr>
            <p:cNvSpPr/>
            <p:nvPr/>
          </p:nvSpPr>
          <p:spPr>
            <a:xfrm>
              <a:off x="5281574" y="2560929"/>
              <a:ext cx="624230" cy="736396"/>
            </a:xfrm>
            <a:custGeom>
              <a:avLst/>
              <a:gdLst>
                <a:gd name="connsiteX0" fmla="*/ 312115 w 624230"/>
                <a:gd name="connsiteY0" fmla="*/ 736397 h 736396"/>
                <a:gd name="connsiteX1" fmla="*/ 448666 w 624230"/>
                <a:gd name="connsiteY1" fmla="*/ 702259 h 736396"/>
                <a:gd name="connsiteX2" fmla="*/ 448666 w 624230"/>
                <a:gd name="connsiteY2" fmla="*/ 633984 h 736396"/>
                <a:gd name="connsiteX3" fmla="*/ 624230 w 624230"/>
                <a:gd name="connsiteY3" fmla="*/ 351130 h 736396"/>
                <a:gd name="connsiteX4" fmla="*/ 624230 w 624230"/>
                <a:gd name="connsiteY4" fmla="*/ 312115 h 736396"/>
                <a:gd name="connsiteX5" fmla="*/ 312115 w 624230"/>
                <a:gd name="connsiteY5" fmla="*/ 0 h 736396"/>
                <a:gd name="connsiteX6" fmla="*/ 0 w 624230"/>
                <a:gd name="connsiteY6" fmla="*/ 312115 h 736396"/>
                <a:gd name="connsiteX7" fmla="*/ 0 w 624230"/>
                <a:gd name="connsiteY7" fmla="*/ 419405 h 736396"/>
                <a:gd name="connsiteX8" fmla="*/ 58522 w 624230"/>
                <a:gd name="connsiteY8" fmla="*/ 604723 h 736396"/>
                <a:gd name="connsiteX9" fmla="*/ 312115 w 624230"/>
                <a:gd name="connsiteY9" fmla="*/ 736397 h 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230" h="736396">
                  <a:moveTo>
                    <a:pt x="312115" y="736397"/>
                  </a:moveTo>
                  <a:cubicBezTo>
                    <a:pt x="360883" y="736397"/>
                    <a:pt x="409651" y="726643"/>
                    <a:pt x="448666" y="702259"/>
                  </a:cubicBezTo>
                  <a:lnTo>
                    <a:pt x="448666" y="633984"/>
                  </a:lnTo>
                  <a:cubicBezTo>
                    <a:pt x="448666" y="512064"/>
                    <a:pt x="521818" y="404774"/>
                    <a:pt x="624230" y="351130"/>
                  </a:cubicBezTo>
                  <a:lnTo>
                    <a:pt x="624230" y="312115"/>
                  </a:lnTo>
                  <a:cubicBezTo>
                    <a:pt x="624230" y="141427"/>
                    <a:pt x="482803" y="0"/>
                    <a:pt x="312115" y="0"/>
                  </a:cubicBezTo>
                  <a:cubicBezTo>
                    <a:pt x="141427" y="0"/>
                    <a:pt x="0" y="141427"/>
                    <a:pt x="0" y="312115"/>
                  </a:cubicBezTo>
                  <a:lnTo>
                    <a:pt x="0" y="419405"/>
                  </a:lnTo>
                  <a:cubicBezTo>
                    <a:pt x="0" y="487680"/>
                    <a:pt x="24384" y="551078"/>
                    <a:pt x="58522" y="604723"/>
                  </a:cubicBezTo>
                  <a:cubicBezTo>
                    <a:pt x="117043" y="682752"/>
                    <a:pt x="209702" y="736397"/>
                    <a:pt x="312115" y="736397"/>
                  </a:cubicBezTo>
                  <a:close/>
                </a:path>
              </a:pathLst>
            </a:custGeom>
            <a:solidFill>
              <a:srgbClr val="F1D3C1"/>
            </a:solidFill>
            <a:ln w="4876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56C66D7-E442-7F45-2CA9-B9E0BF8AFDB0}"/>
                </a:ext>
              </a:extLst>
            </p:cNvPr>
            <p:cNvSpPr/>
            <p:nvPr/>
          </p:nvSpPr>
          <p:spPr>
            <a:xfrm>
              <a:off x="5052364" y="3165652"/>
              <a:ext cx="736396" cy="780288"/>
            </a:xfrm>
            <a:custGeom>
              <a:avLst/>
              <a:gdLst>
                <a:gd name="connsiteX0" fmla="*/ 131674 w 736396"/>
                <a:gd name="connsiteY0" fmla="*/ 780288 h 780288"/>
                <a:gd name="connsiteX1" fmla="*/ 448666 w 736396"/>
                <a:gd name="connsiteY1" fmla="*/ 780288 h 780288"/>
                <a:gd name="connsiteX2" fmla="*/ 736397 w 736396"/>
                <a:gd name="connsiteY2" fmla="*/ 321869 h 780288"/>
                <a:gd name="connsiteX3" fmla="*/ 677875 w 736396"/>
                <a:gd name="connsiteY3" fmla="*/ 136551 h 780288"/>
                <a:gd name="connsiteX4" fmla="*/ 677875 w 736396"/>
                <a:gd name="connsiteY4" fmla="*/ 97536 h 780288"/>
                <a:gd name="connsiteX5" fmla="*/ 541325 w 736396"/>
                <a:gd name="connsiteY5" fmla="*/ 131674 h 780288"/>
                <a:gd name="connsiteX6" fmla="*/ 287731 w 736396"/>
                <a:gd name="connsiteY6" fmla="*/ 0 h 780288"/>
                <a:gd name="connsiteX7" fmla="*/ 0 w 736396"/>
                <a:gd name="connsiteY7" fmla="*/ 477927 h 780288"/>
                <a:gd name="connsiteX8" fmla="*/ 0 w 736396"/>
                <a:gd name="connsiteY8" fmla="*/ 643738 h 780288"/>
                <a:gd name="connsiteX9" fmla="*/ 131674 w 736396"/>
                <a:gd name="connsiteY9" fmla="*/ 780288 h 78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396" h="780288">
                  <a:moveTo>
                    <a:pt x="131674" y="780288"/>
                  </a:moveTo>
                  <a:lnTo>
                    <a:pt x="448666" y="780288"/>
                  </a:lnTo>
                  <a:cubicBezTo>
                    <a:pt x="458419" y="580339"/>
                    <a:pt x="570586" y="409651"/>
                    <a:pt x="736397" y="321869"/>
                  </a:cubicBezTo>
                  <a:cubicBezTo>
                    <a:pt x="697382" y="268224"/>
                    <a:pt x="677875" y="204826"/>
                    <a:pt x="677875" y="136551"/>
                  </a:cubicBezTo>
                  <a:lnTo>
                    <a:pt x="677875" y="97536"/>
                  </a:lnTo>
                  <a:cubicBezTo>
                    <a:pt x="633984" y="117043"/>
                    <a:pt x="590093" y="131674"/>
                    <a:pt x="541325" y="131674"/>
                  </a:cubicBezTo>
                  <a:cubicBezTo>
                    <a:pt x="438912" y="131674"/>
                    <a:pt x="346253" y="78029"/>
                    <a:pt x="287731" y="0"/>
                  </a:cubicBezTo>
                  <a:cubicBezTo>
                    <a:pt x="117043" y="92659"/>
                    <a:pt x="0" y="273101"/>
                    <a:pt x="0" y="477927"/>
                  </a:cubicBezTo>
                  <a:lnTo>
                    <a:pt x="0" y="643738"/>
                  </a:lnTo>
                  <a:cubicBezTo>
                    <a:pt x="0" y="721767"/>
                    <a:pt x="58522" y="780288"/>
                    <a:pt x="131674" y="780288"/>
                  </a:cubicBezTo>
                  <a:close/>
                </a:path>
              </a:pathLst>
            </a:custGeom>
            <a:solidFill>
              <a:srgbClr val="F77955"/>
            </a:solidFill>
            <a:ln w="4876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B674AFA-C7E3-D06A-78C4-99534D01CFF4}"/>
                </a:ext>
              </a:extLst>
            </p:cNvPr>
            <p:cNvSpPr/>
            <p:nvPr/>
          </p:nvSpPr>
          <p:spPr>
            <a:xfrm>
              <a:off x="5734498" y="2877921"/>
              <a:ext cx="624848" cy="741273"/>
            </a:xfrm>
            <a:custGeom>
              <a:avLst/>
              <a:gdLst>
                <a:gd name="connsiteX0" fmla="*/ 59140 w 624848"/>
                <a:gd name="connsiteY0" fmla="*/ 609600 h 741273"/>
                <a:gd name="connsiteX1" fmla="*/ 312734 w 624848"/>
                <a:gd name="connsiteY1" fmla="*/ 741274 h 741273"/>
                <a:gd name="connsiteX2" fmla="*/ 566327 w 624848"/>
                <a:gd name="connsiteY2" fmla="*/ 609600 h 741273"/>
                <a:gd name="connsiteX3" fmla="*/ 624849 w 624848"/>
                <a:gd name="connsiteY3" fmla="*/ 424282 h 741273"/>
                <a:gd name="connsiteX4" fmla="*/ 624849 w 624848"/>
                <a:gd name="connsiteY4" fmla="*/ 385267 h 741273"/>
                <a:gd name="connsiteX5" fmla="*/ 624849 w 624848"/>
                <a:gd name="connsiteY5" fmla="*/ 316992 h 741273"/>
                <a:gd name="connsiteX6" fmla="*/ 449284 w 624848"/>
                <a:gd name="connsiteY6" fmla="*/ 34138 h 741273"/>
                <a:gd name="connsiteX7" fmla="*/ 312734 w 624848"/>
                <a:gd name="connsiteY7" fmla="*/ 0 h 741273"/>
                <a:gd name="connsiteX8" fmla="*/ 176183 w 624848"/>
                <a:gd name="connsiteY8" fmla="*/ 34138 h 741273"/>
                <a:gd name="connsiteX9" fmla="*/ 618 w 624848"/>
                <a:gd name="connsiteY9" fmla="*/ 316992 h 741273"/>
                <a:gd name="connsiteX10" fmla="*/ 618 w 624848"/>
                <a:gd name="connsiteY10" fmla="*/ 385267 h 741273"/>
                <a:gd name="connsiteX11" fmla="*/ 618 w 624848"/>
                <a:gd name="connsiteY11" fmla="*/ 424282 h 741273"/>
                <a:gd name="connsiteX12" fmla="*/ 59140 w 624848"/>
                <a:gd name="connsiteY12" fmla="*/ 609600 h 74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848" h="741273">
                  <a:moveTo>
                    <a:pt x="59140" y="609600"/>
                  </a:moveTo>
                  <a:cubicBezTo>
                    <a:pt x="117662" y="687629"/>
                    <a:pt x="210321" y="741274"/>
                    <a:pt x="312734" y="741274"/>
                  </a:cubicBezTo>
                  <a:cubicBezTo>
                    <a:pt x="415146" y="741274"/>
                    <a:pt x="507806" y="687629"/>
                    <a:pt x="566327" y="609600"/>
                  </a:cubicBezTo>
                  <a:cubicBezTo>
                    <a:pt x="605342" y="555955"/>
                    <a:pt x="624849" y="492557"/>
                    <a:pt x="624849" y="424282"/>
                  </a:cubicBezTo>
                  <a:lnTo>
                    <a:pt x="624849" y="385267"/>
                  </a:lnTo>
                  <a:lnTo>
                    <a:pt x="624849" y="316992"/>
                  </a:lnTo>
                  <a:cubicBezTo>
                    <a:pt x="624849" y="195072"/>
                    <a:pt x="551697" y="87782"/>
                    <a:pt x="449284" y="34138"/>
                  </a:cubicBezTo>
                  <a:cubicBezTo>
                    <a:pt x="405393" y="14630"/>
                    <a:pt x="361502" y="0"/>
                    <a:pt x="312734" y="0"/>
                  </a:cubicBezTo>
                  <a:cubicBezTo>
                    <a:pt x="263966" y="0"/>
                    <a:pt x="215198" y="9754"/>
                    <a:pt x="176183" y="34138"/>
                  </a:cubicBezTo>
                  <a:cubicBezTo>
                    <a:pt x="73770" y="82906"/>
                    <a:pt x="618" y="190195"/>
                    <a:pt x="618" y="316992"/>
                  </a:cubicBezTo>
                  <a:lnTo>
                    <a:pt x="618" y="385267"/>
                  </a:lnTo>
                  <a:lnTo>
                    <a:pt x="618" y="424282"/>
                  </a:lnTo>
                  <a:cubicBezTo>
                    <a:pt x="-4258" y="497434"/>
                    <a:pt x="20126" y="560832"/>
                    <a:pt x="59140" y="609600"/>
                  </a:cubicBezTo>
                  <a:close/>
                </a:path>
              </a:pathLst>
            </a:custGeom>
            <a:solidFill>
              <a:srgbClr val="F1D3C1"/>
            </a:solidFill>
            <a:ln w="4876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2D85CB0-6497-14DB-65E6-5C58481F4EDD}"/>
                </a:ext>
              </a:extLst>
            </p:cNvPr>
            <p:cNvSpPr/>
            <p:nvPr/>
          </p:nvSpPr>
          <p:spPr>
            <a:xfrm>
              <a:off x="5509788" y="3487521"/>
              <a:ext cx="1083644" cy="780287"/>
            </a:xfrm>
            <a:custGeom>
              <a:avLst/>
              <a:gdLst>
                <a:gd name="connsiteX0" fmla="*/ 127792 w 1083644"/>
                <a:gd name="connsiteY0" fmla="*/ 780288 h 780287"/>
                <a:gd name="connsiteX1" fmla="*/ 947094 w 1083644"/>
                <a:gd name="connsiteY1" fmla="*/ 780288 h 780287"/>
                <a:gd name="connsiteX2" fmla="*/ 1083645 w 1083644"/>
                <a:gd name="connsiteY2" fmla="*/ 643738 h 780287"/>
                <a:gd name="connsiteX3" fmla="*/ 1083645 w 1083644"/>
                <a:gd name="connsiteY3" fmla="*/ 477926 h 780287"/>
                <a:gd name="connsiteX4" fmla="*/ 1083645 w 1083644"/>
                <a:gd name="connsiteY4" fmla="*/ 458419 h 780287"/>
                <a:gd name="connsiteX5" fmla="*/ 795913 w 1083644"/>
                <a:gd name="connsiteY5" fmla="*/ 0 h 780287"/>
                <a:gd name="connsiteX6" fmla="*/ 542320 w 1083644"/>
                <a:gd name="connsiteY6" fmla="*/ 131674 h 780287"/>
                <a:gd name="connsiteX7" fmla="*/ 288726 w 1083644"/>
                <a:gd name="connsiteY7" fmla="*/ 0 h 780287"/>
                <a:gd name="connsiteX8" fmla="*/ 995 w 1083644"/>
                <a:gd name="connsiteY8" fmla="*/ 458419 h 780287"/>
                <a:gd name="connsiteX9" fmla="*/ 995 w 1083644"/>
                <a:gd name="connsiteY9" fmla="*/ 477926 h 780287"/>
                <a:gd name="connsiteX10" fmla="*/ 995 w 1083644"/>
                <a:gd name="connsiteY10" fmla="*/ 643738 h 780287"/>
                <a:gd name="connsiteX11" fmla="*/ 127792 w 1083644"/>
                <a:gd name="connsiteY11" fmla="*/ 780288 h 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644" h="780287">
                  <a:moveTo>
                    <a:pt x="127792" y="780288"/>
                  </a:moveTo>
                  <a:lnTo>
                    <a:pt x="947094" y="780288"/>
                  </a:lnTo>
                  <a:cubicBezTo>
                    <a:pt x="1020246" y="780288"/>
                    <a:pt x="1083645" y="721766"/>
                    <a:pt x="1083645" y="643738"/>
                  </a:cubicBezTo>
                  <a:lnTo>
                    <a:pt x="1083645" y="477926"/>
                  </a:lnTo>
                  <a:cubicBezTo>
                    <a:pt x="1083645" y="473050"/>
                    <a:pt x="1083645" y="463296"/>
                    <a:pt x="1083645" y="458419"/>
                  </a:cubicBezTo>
                  <a:cubicBezTo>
                    <a:pt x="1073891" y="258470"/>
                    <a:pt x="961725" y="87782"/>
                    <a:pt x="795913" y="0"/>
                  </a:cubicBezTo>
                  <a:cubicBezTo>
                    <a:pt x="737392" y="78029"/>
                    <a:pt x="644733" y="131674"/>
                    <a:pt x="542320" y="131674"/>
                  </a:cubicBezTo>
                  <a:cubicBezTo>
                    <a:pt x="439907" y="131674"/>
                    <a:pt x="347248" y="78029"/>
                    <a:pt x="288726" y="0"/>
                  </a:cubicBezTo>
                  <a:cubicBezTo>
                    <a:pt x="122915" y="87782"/>
                    <a:pt x="5872" y="258470"/>
                    <a:pt x="995" y="458419"/>
                  </a:cubicBezTo>
                  <a:lnTo>
                    <a:pt x="995" y="477926"/>
                  </a:lnTo>
                  <a:lnTo>
                    <a:pt x="995" y="643738"/>
                  </a:lnTo>
                  <a:cubicBezTo>
                    <a:pt x="-8759" y="721766"/>
                    <a:pt x="54640" y="780288"/>
                    <a:pt x="127792" y="780288"/>
                  </a:cubicBezTo>
                  <a:close/>
                </a:path>
              </a:pathLst>
            </a:custGeom>
            <a:solidFill>
              <a:srgbClr val="76A4C0"/>
            </a:solidFill>
            <a:ln w="4876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AF86CF-9A21-701C-A7E9-7661A9133275}"/>
                </a:ext>
              </a:extLst>
            </p:cNvPr>
            <p:cNvSpPr/>
            <p:nvPr/>
          </p:nvSpPr>
          <p:spPr>
            <a:xfrm>
              <a:off x="6183782" y="2560929"/>
              <a:ext cx="624230" cy="736396"/>
            </a:xfrm>
            <a:custGeom>
              <a:avLst/>
              <a:gdLst>
                <a:gd name="connsiteX0" fmla="*/ 175565 w 624230"/>
                <a:gd name="connsiteY0" fmla="*/ 702259 h 736396"/>
                <a:gd name="connsiteX1" fmla="*/ 312115 w 624230"/>
                <a:gd name="connsiteY1" fmla="*/ 736397 h 736396"/>
                <a:gd name="connsiteX2" fmla="*/ 565709 w 624230"/>
                <a:gd name="connsiteY2" fmla="*/ 604723 h 736396"/>
                <a:gd name="connsiteX3" fmla="*/ 624230 w 624230"/>
                <a:gd name="connsiteY3" fmla="*/ 419405 h 736396"/>
                <a:gd name="connsiteX4" fmla="*/ 624230 w 624230"/>
                <a:gd name="connsiteY4" fmla="*/ 312115 h 736396"/>
                <a:gd name="connsiteX5" fmla="*/ 312115 w 624230"/>
                <a:gd name="connsiteY5" fmla="*/ 0 h 736396"/>
                <a:gd name="connsiteX6" fmla="*/ 0 w 624230"/>
                <a:gd name="connsiteY6" fmla="*/ 312115 h 736396"/>
                <a:gd name="connsiteX7" fmla="*/ 0 w 624230"/>
                <a:gd name="connsiteY7" fmla="*/ 351130 h 736396"/>
                <a:gd name="connsiteX8" fmla="*/ 175565 w 624230"/>
                <a:gd name="connsiteY8" fmla="*/ 633984 h 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230" h="736396">
                  <a:moveTo>
                    <a:pt x="175565" y="702259"/>
                  </a:moveTo>
                  <a:cubicBezTo>
                    <a:pt x="219456" y="721766"/>
                    <a:pt x="263347" y="736397"/>
                    <a:pt x="312115" y="736397"/>
                  </a:cubicBezTo>
                  <a:cubicBezTo>
                    <a:pt x="414528" y="736397"/>
                    <a:pt x="507187" y="682752"/>
                    <a:pt x="565709" y="604723"/>
                  </a:cubicBezTo>
                  <a:cubicBezTo>
                    <a:pt x="604723" y="551078"/>
                    <a:pt x="624230" y="487680"/>
                    <a:pt x="624230" y="419405"/>
                  </a:cubicBezTo>
                  <a:lnTo>
                    <a:pt x="624230" y="312115"/>
                  </a:lnTo>
                  <a:cubicBezTo>
                    <a:pt x="624230" y="141427"/>
                    <a:pt x="482803" y="0"/>
                    <a:pt x="312115" y="0"/>
                  </a:cubicBezTo>
                  <a:cubicBezTo>
                    <a:pt x="141427" y="0"/>
                    <a:pt x="0" y="141427"/>
                    <a:pt x="0" y="312115"/>
                  </a:cubicBezTo>
                  <a:lnTo>
                    <a:pt x="0" y="351130"/>
                  </a:lnTo>
                  <a:cubicBezTo>
                    <a:pt x="102413" y="399898"/>
                    <a:pt x="175565" y="507187"/>
                    <a:pt x="175565" y="633984"/>
                  </a:cubicBezTo>
                  <a:close/>
                </a:path>
              </a:pathLst>
            </a:custGeom>
            <a:solidFill>
              <a:srgbClr val="F1D3C1"/>
            </a:solidFill>
            <a:ln w="4876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3FE38C6-1AC2-C8D9-9218-5AF5D7E191D2}"/>
                </a:ext>
              </a:extLst>
            </p:cNvPr>
            <p:cNvSpPr/>
            <p:nvPr/>
          </p:nvSpPr>
          <p:spPr>
            <a:xfrm>
              <a:off x="6300825" y="3165652"/>
              <a:ext cx="741273" cy="780288"/>
            </a:xfrm>
            <a:custGeom>
              <a:avLst/>
              <a:gdLst>
                <a:gd name="connsiteX0" fmla="*/ 0 w 741273"/>
                <a:gd name="connsiteY0" fmla="*/ 321869 h 780288"/>
                <a:gd name="connsiteX1" fmla="*/ 287731 w 741273"/>
                <a:gd name="connsiteY1" fmla="*/ 780288 h 780288"/>
                <a:gd name="connsiteX2" fmla="*/ 604723 w 741273"/>
                <a:gd name="connsiteY2" fmla="*/ 780288 h 780288"/>
                <a:gd name="connsiteX3" fmla="*/ 741274 w 741273"/>
                <a:gd name="connsiteY3" fmla="*/ 643738 h 780288"/>
                <a:gd name="connsiteX4" fmla="*/ 741274 w 741273"/>
                <a:gd name="connsiteY4" fmla="*/ 477927 h 780288"/>
                <a:gd name="connsiteX5" fmla="*/ 453542 w 741273"/>
                <a:gd name="connsiteY5" fmla="*/ 0 h 780288"/>
                <a:gd name="connsiteX6" fmla="*/ 199949 w 741273"/>
                <a:gd name="connsiteY6" fmla="*/ 131674 h 780288"/>
                <a:gd name="connsiteX7" fmla="*/ 63398 w 741273"/>
                <a:gd name="connsiteY7" fmla="*/ 97536 h 780288"/>
                <a:gd name="connsiteX8" fmla="*/ 63398 w 741273"/>
                <a:gd name="connsiteY8" fmla="*/ 136551 h 780288"/>
                <a:gd name="connsiteX9" fmla="*/ 0 w 741273"/>
                <a:gd name="connsiteY9" fmla="*/ 321869 h 78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273" h="780288">
                  <a:moveTo>
                    <a:pt x="0" y="321869"/>
                  </a:moveTo>
                  <a:cubicBezTo>
                    <a:pt x="165811" y="409651"/>
                    <a:pt x="282854" y="580339"/>
                    <a:pt x="287731" y="780288"/>
                  </a:cubicBezTo>
                  <a:lnTo>
                    <a:pt x="604723" y="780288"/>
                  </a:lnTo>
                  <a:cubicBezTo>
                    <a:pt x="677875" y="780288"/>
                    <a:pt x="741274" y="721767"/>
                    <a:pt x="741274" y="643738"/>
                  </a:cubicBezTo>
                  <a:lnTo>
                    <a:pt x="741274" y="477927"/>
                  </a:lnTo>
                  <a:cubicBezTo>
                    <a:pt x="741274" y="273101"/>
                    <a:pt x="624230" y="87783"/>
                    <a:pt x="453542" y="0"/>
                  </a:cubicBezTo>
                  <a:cubicBezTo>
                    <a:pt x="395021" y="78029"/>
                    <a:pt x="302362" y="131674"/>
                    <a:pt x="199949" y="131674"/>
                  </a:cubicBezTo>
                  <a:cubicBezTo>
                    <a:pt x="151181" y="131674"/>
                    <a:pt x="102413" y="121920"/>
                    <a:pt x="63398" y="97536"/>
                  </a:cubicBezTo>
                  <a:lnTo>
                    <a:pt x="63398" y="136551"/>
                  </a:lnTo>
                  <a:cubicBezTo>
                    <a:pt x="58522" y="209703"/>
                    <a:pt x="34138" y="273101"/>
                    <a:pt x="0" y="321869"/>
                  </a:cubicBezTo>
                  <a:close/>
                </a:path>
              </a:pathLst>
            </a:custGeom>
            <a:solidFill>
              <a:srgbClr val="F77955"/>
            </a:solidFill>
            <a:ln w="4876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DB9F221-3335-02D4-D0B9-8E8FF16BBFAD}"/>
                </a:ext>
              </a:extLst>
            </p:cNvPr>
            <p:cNvSpPr/>
            <p:nvPr/>
          </p:nvSpPr>
          <p:spPr>
            <a:xfrm>
              <a:off x="3974592" y="1312468"/>
              <a:ext cx="960729" cy="960729"/>
            </a:xfrm>
            <a:custGeom>
              <a:avLst/>
              <a:gdLst>
                <a:gd name="connsiteX0" fmla="*/ 0 w 960729"/>
                <a:gd name="connsiteY0" fmla="*/ 960730 h 960729"/>
                <a:gd name="connsiteX1" fmla="*/ 360883 w 960729"/>
                <a:gd name="connsiteY1" fmla="*/ 960730 h 960729"/>
                <a:gd name="connsiteX2" fmla="*/ 360883 w 960729"/>
                <a:gd name="connsiteY2" fmla="*/ 360883 h 960729"/>
                <a:gd name="connsiteX3" fmla="*/ 960730 w 960729"/>
                <a:gd name="connsiteY3" fmla="*/ 360883 h 960729"/>
                <a:gd name="connsiteX4" fmla="*/ 960730 w 960729"/>
                <a:gd name="connsiteY4" fmla="*/ 0 h 960729"/>
                <a:gd name="connsiteX5" fmla="*/ 0 w 960729"/>
                <a:gd name="connsiteY5" fmla="*/ 0 h 96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729" h="960729">
                  <a:moveTo>
                    <a:pt x="0" y="960730"/>
                  </a:moveTo>
                  <a:lnTo>
                    <a:pt x="360883" y="960730"/>
                  </a:lnTo>
                  <a:lnTo>
                    <a:pt x="360883" y="360883"/>
                  </a:lnTo>
                  <a:lnTo>
                    <a:pt x="960730" y="360883"/>
                  </a:lnTo>
                  <a:lnTo>
                    <a:pt x="960730" y="0"/>
                  </a:lnTo>
                  <a:lnTo>
                    <a:pt x="0" y="0"/>
                  </a:lnTo>
                  <a:close/>
                </a:path>
              </a:pathLst>
            </a:custGeom>
            <a:solidFill>
              <a:srgbClr val="6FA287">
                <a:alpha val="50000"/>
              </a:srgbClr>
            </a:solidFill>
            <a:ln w="48768" cap="flat">
              <a:noFill/>
              <a:prstDash val="solid"/>
              <a:miter/>
            </a:ln>
          </p:spPr>
          <p:txBody>
            <a:bodyPr rtlCol="0" anchor="ctr"/>
            <a:lstStyle/>
            <a:p>
              <a:endParaRPr lang="en-US"/>
            </a:p>
          </p:txBody>
        </p:sp>
        <p:grpSp>
          <p:nvGrpSpPr>
            <p:cNvPr id="59" name="Graphic 2">
              <a:extLst>
                <a:ext uri="{FF2B5EF4-FFF2-40B4-BE49-F238E27FC236}">
                  <a16:creationId xmlns:a16="http://schemas.microsoft.com/office/drawing/2014/main" id="{AFCD78CB-C5B7-4B5A-25C2-D7CE985B8FC1}"/>
                </a:ext>
              </a:extLst>
            </p:cNvPr>
            <p:cNvGrpSpPr/>
            <p:nvPr/>
          </p:nvGrpSpPr>
          <p:grpSpPr>
            <a:xfrm>
              <a:off x="3901440" y="1239316"/>
              <a:ext cx="4389119" cy="4384243"/>
              <a:chOff x="3901440" y="1239316"/>
              <a:chExt cx="4389119" cy="4384243"/>
            </a:xfrm>
            <a:solidFill>
              <a:srgbClr val="000000"/>
            </a:solidFill>
          </p:grpSpPr>
          <p:sp>
            <p:nvSpPr>
              <p:cNvPr id="60" name="Freeform 59">
                <a:extLst>
                  <a:ext uri="{FF2B5EF4-FFF2-40B4-BE49-F238E27FC236}">
                    <a16:creationId xmlns:a16="http://schemas.microsoft.com/office/drawing/2014/main" id="{7120CBF2-1BB8-FB96-54AC-4E60E330D620}"/>
                  </a:ext>
                </a:extLst>
              </p:cNvPr>
              <p:cNvSpPr/>
              <p:nvPr/>
            </p:nvSpPr>
            <p:spPr>
              <a:xfrm>
                <a:off x="4984089" y="2492654"/>
                <a:ext cx="2145791" cy="1848307"/>
              </a:xfrm>
              <a:custGeom>
                <a:avLst/>
                <a:gdLst>
                  <a:gd name="connsiteX0" fmla="*/ 1862938 w 2145791"/>
                  <a:gd name="connsiteY0" fmla="*/ 648614 h 1848307"/>
                  <a:gd name="connsiteX1" fmla="*/ 1897075 w 2145791"/>
                  <a:gd name="connsiteY1" fmla="*/ 492557 h 1848307"/>
                  <a:gd name="connsiteX2" fmla="*/ 1897075 w 2145791"/>
                  <a:gd name="connsiteY2" fmla="*/ 385267 h 1848307"/>
                  <a:gd name="connsiteX3" fmla="*/ 1511808 w 2145791"/>
                  <a:gd name="connsiteY3" fmla="*/ 0 h 1848307"/>
                  <a:gd name="connsiteX4" fmla="*/ 1131418 w 2145791"/>
                  <a:gd name="connsiteY4" fmla="*/ 326746 h 1848307"/>
                  <a:gd name="connsiteX5" fmla="*/ 1063142 w 2145791"/>
                  <a:gd name="connsiteY5" fmla="*/ 321869 h 1848307"/>
                  <a:gd name="connsiteX6" fmla="*/ 994867 w 2145791"/>
                  <a:gd name="connsiteY6" fmla="*/ 326746 h 1848307"/>
                  <a:gd name="connsiteX7" fmla="*/ 614477 w 2145791"/>
                  <a:gd name="connsiteY7" fmla="*/ 0 h 1848307"/>
                  <a:gd name="connsiteX8" fmla="*/ 229210 w 2145791"/>
                  <a:gd name="connsiteY8" fmla="*/ 385267 h 1848307"/>
                  <a:gd name="connsiteX9" fmla="*/ 229210 w 2145791"/>
                  <a:gd name="connsiteY9" fmla="*/ 492557 h 1848307"/>
                  <a:gd name="connsiteX10" fmla="*/ 263347 w 2145791"/>
                  <a:gd name="connsiteY10" fmla="*/ 648614 h 1848307"/>
                  <a:gd name="connsiteX11" fmla="*/ 0 w 2145791"/>
                  <a:gd name="connsiteY11" fmla="*/ 1150925 h 1848307"/>
                  <a:gd name="connsiteX12" fmla="*/ 0 w 2145791"/>
                  <a:gd name="connsiteY12" fmla="*/ 1316736 h 1848307"/>
                  <a:gd name="connsiteX13" fmla="*/ 209702 w 2145791"/>
                  <a:gd name="connsiteY13" fmla="*/ 1526438 h 1848307"/>
                  <a:gd name="connsiteX14" fmla="*/ 453542 w 2145791"/>
                  <a:gd name="connsiteY14" fmla="*/ 1526438 h 1848307"/>
                  <a:gd name="connsiteX15" fmla="*/ 453542 w 2145791"/>
                  <a:gd name="connsiteY15" fmla="*/ 1638605 h 1848307"/>
                  <a:gd name="connsiteX16" fmla="*/ 663245 w 2145791"/>
                  <a:gd name="connsiteY16" fmla="*/ 1848307 h 1848307"/>
                  <a:gd name="connsiteX17" fmla="*/ 1482547 w 2145791"/>
                  <a:gd name="connsiteY17" fmla="*/ 1848307 h 1848307"/>
                  <a:gd name="connsiteX18" fmla="*/ 1692250 w 2145791"/>
                  <a:gd name="connsiteY18" fmla="*/ 1638605 h 1848307"/>
                  <a:gd name="connsiteX19" fmla="*/ 1692250 w 2145791"/>
                  <a:gd name="connsiteY19" fmla="*/ 1526438 h 1848307"/>
                  <a:gd name="connsiteX20" fmla="*/ 1936090 w 2145791"/>
                  <a:gd name="connsiteY20" fmla="*/ 1526438 h 1848307"/>
                  <a:gd name="connsiteX21" fmla="*/ 2145792 w 2145791"/>
                  <a:gd name="connsiteY21" fmla="*/ 1316736 h 1848307"/>
                  <a:gd name="connsiteX22" fmla="*/ 2145792 w 2145791"/>
                  <a:gd name="connsiteY22" fmla="*/ 1150925 h 1848307"/>
                  <a:gd name="connsiteX23" fmla="*/ 1862938 w 2145791"/>
                  <a:gd name="connsiteY23" fmla="*/ 648614 h 1848307"/>
                  <a:gd name="connsiteX24" fmla="*/ 1511808 w 2145791"/>
                  <a:gd name="connsiteY24" fmla="*/ 146304 h 1848307"/>
                  <a:gd name="connsiteX25" fmla="*/ 1750771 w 2145791"/>
                  <a:gd name="connsiteY25" fmla="*/ 385267 h 1848307"/>
                  <a:gd name="connsiteX26" fmla="*/ 1750771 w 2145791"/>
                  <a:gd name="connsiteY26" fmla="*/ 492557 h 1848307"/>
                  <a:gd name="connsiteX27" fmla="*/ 1511808 w 2145791"/>
                  <a:gd name="connsiteY27" fmla="*/ 731520 h 1848307"/>
                  <a:gd name="connsiteX28" fmla="*/ 1448410 w 2145791"/>
                  <a:gd name="connsiteY28" fmla="*/ 721766 h 1848307"/>
                  <a:gd name="connsiteX29" fmla="*/ 1448410 w 2145791"/>
                  <a:gd name="connsiteY29" fmla="*/ 707136 h 1848307"/>
                  <a:gd name="connsiteX30" fmla="*/ 1272845 w 2145791"/>
                  <a:gd name="connsiteY30" fmla="*/ 385267 h 1848307"/>
                  <a:gd name="connsiteX31" fmla="*/ 1511808 w 2145791"/>
                  <a:gd name="connsiteY31" fmla="*/ 146304 h 1848307"/>
                  <a:gd name="connsiteX32" fmla="*/ 1302106 w 2145791"/>
                  <a:gd name="connsiteY32" fmla="*/ 707136 h 1848307"/>
                  <a:gd name="connsiteX33" fmla="*/ 1302106 w 2145791"/>
                  <a:gd name="connsiteY33" fmla="*/ 814426 h 1848307"/>
                  <a:gd name="connsiteX34" fmla="*/ 1063142 w 2145791"/>
                  <a:gd name="connsiteY34" fmla="*/ 1053389 h 1848307"/>
                  <a:gd name="connsiteX35" fmla="*/ 824179 w 2145791"/>
                  <a:gd name="connsiteY35" fmla="*/ 814426 h 1848307"/>
                  <a:gd name="connsiteX36" fmla="*/ 824179 w 2145791"/>
                  <a:gd name="connsiteY36" fmla="*/ 707136 h 1848307"/>
                  <a:gd name="connsiteX37" fmla="*/ 1063142 w 2145791"/>
                  <a:gd name="connsiteY37" fmla="*/ 468173 h 1848307"/>
                  <a:gd name="connsiteX38" fmla="*/ 1302106 w 2145791"/>
                  <a:gd name="connsiteY38" fmla="*/ 707136 h 1848307"/>
                  <a:gd name="connsiteX39" fmla="*/ 370637 w 2145791"/>
                  <a:gd name="connsiteY39" fmla="*/ 385267 h 1848307"/>
                  <a:gd name="connsiteX40" fmla="*/ 609600 w 2145791"/>
                  <a:gd name="connsiteY40" fmla="*/ 146304 h 1848307"/>
                  <a:gd name="connsiteX41" fmla="*/ 848563 w 2145791"/>
                  <a:gd name="connsiteY41" fmla="*/ 385267 h 1848307"/>
                  <a:gd name="connsiteX42" fmla="*/ 672998 w 2145791"/>
                  <a:gd name="connsiteY42" fmla="*/ 707136 h 1848307"/>
                  <a:gd name="connsiteX43" fmla="*/ 672998 w 2145791"/>
                  <a:gd name="connsiteY43" fmla="*/ 721766 h 1848307"/>
                  <a:gd name="connsiteX44" fmla="*/ 609600 w 2145791"/>
                  <a:gd name="connsiteY44" fmla="*/ 731520 h 1848307"/>
                  <a:gd name="connsiteX45" fmla="*/ 370637 w 2145791"/>
                  <a:gd name="connsiteY45" fmla="*/ 492557 h 1848307"/>
                  <a:gd name="connsiteX46" fmla="*/ 141427 w 2145791"/>
                  <a:gd name="connsiteY46" fmla="*/ 1321613 h 1848307"/>
                  <a:gd name="connsiteX47" fmla="*/ 141427 w 2145791"/>
                  <a:gd name="connsiteY47" fmla="*/ 1155802 h 1848307"/>
                  <a:gd name="connsiteX48" fmla="*/ 346253 w 2145791"/>
                  <a:gd name="connsiteY48" fmla="*/ 770534 h 1848307"/>
                  <a:gd name="connsiteX49" fmla="*/ 614477 w 2145791"/>
                  <a:gd name="connsiteY49" fmla="*/ 877824 h 1848307"/>
                  <a:gd name="connsiteX50" fmla="*/ 682752 w 2145791"/>
                  <a:gd name="connsiteY50" fmla="*/ 872947 h 1848307"/>
                  <a:gd name="connsiteX51" fmla="*/ 712013 w 2145791"/>
                  <a:gd name="connsiteY51" fmla="*/ 975360 h 1848307"/>
                  <a:gd name="connsiteX52" fmla="*/ 453542 w 2145791"/>
                  <a:gd name="connsiteY52" fmla="*/ 1385011 h 1848307"/>
                  <a:gd name="connsiteX53" fmla="*/ 204826 w 2145791"/>
                  <a:gd name="connsiteY53" fmla="*/ 1385011 h 1848307"/>
                  <a:gd name="connsiteX54" fmla="*/ 141427 w 2145791"/>
                  <a:gd name="connsiteY54" fmla="*/ 1321613 h 1848307"/>
                  <a:gd name="connsiteX55" fmla="*/ 1531315 w 2145791"/>
                  <a:gd name="connsiteY55" fmla="*/ 1643482 h 1848307"/>
                  <a:gd name="connsiteX56" fmla="*/ 1467917 w 2145791"/>
                  <a:gd name="connsiteY56" fmla="*/ 1706880 h 1848307"/>
                  <a:gd name="connsiteX57" fmla="*/ 653491 w 2145791"/>
                  <a:gd name="connsiteY57" fmla="*/ 1706880 h 1848307"/>
                  <a:gd name="connsiteX58" fmla="*/ 590093 w 2145791"/>
                  <a:gd name="connsiteY58" fmla="*/ 1643482 h 1848307"/>
                  <a:gd name="connsiteX59" fmla="*/ 590093 w 2145791"/>
                  <a:gd name="connsiteY59" fmla="*/ 1477670 h 1848307"/>
                  <a:gd name="connsiteX60" fmla="*/ 794918 w 2145791"/>
                  <a:gd name="connsiteY60" fmla="*/ 1092403 h 1848307"/>
                  <a:gd name="connsiteX61" fmla="*/ 1063142 w 2145791"/>
                  <a:gd name="connsiteY61" fmla="*/ 1199693 h 1848307"/>
                  <a:gd name="connsiteX62" fmla="*/ 1331366 w 2145791"/>
                  <a:gd name="connsiteY62" fmla="*/ 1092403 h 1848307"/>
                  <a:gd name="connsiteX63" fmla="*/ 1536192 w 2145791"/>
                  <a:gd name="connsiteY63" fmla="*/ 1477670 h 1848307"/>
                  <a:gd name="connsiteX64" fmla="*/ 1536192 w 2145791"/>
                  <a:gd name="connsiteY64" fmla="*/ 1643482 h 1848307"/>
                  <a:gd name="connsiteX65" fmla="*/ 1984858 w 2145791"/>
                  <a:gd name="connsiteY65" fmla="*/ 1321613 h 1848307"/>
                  <a:gd name="connsiteX66" fmla="*/ 1921459 w 2145791"/>
                  <a:gd name="connsiteY66" fmla="*/ 1385011 h 1848307"/>
                  <a:gd name="connsiteX67" fmla="*/ 1672742 w 2145791"/>
                  <a:gd name="connsiteY67" fmla="*/ 1385011 h 1848307"/>
                  <a:gd name="connsiteX68" fmla="*/ 1414272 w 2145791"/>
                  <a:gd name="connsiteY68" fmla="*/ 975360 h 1848307"/>
                  <a:gd name="connsiteX69" fmla="*/ 1443533 w 2145791"/>
                  <a:gd name="connsiteY69" fmla="*/ 872947 h 1848307"/>
                  <a:gd name="connsiteX70" fmla="*/ 1511808 w 2145791"/>
                  <a:gd name="connsiteY70" fmla="*/ 877824 h 1848307"/>
                  <a:gd name="connsiteX71" fmla="*/ 1780032 w 2145791"/>
                  <a:gd name="connsiteY71" fmla="*/ 770534 h 1848307"/>
                  <a:gd name="connsiteX72" fmla="*/ 1984858 w 2145791"/>
                  <a:gd name="connsiteY72" fmla="*/ 1155802 h 18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145791" h="1848307">
                    <a:moveTo>
                      <a:pt x="1862938" y="648614"/>
                    </a:moveTo>
                    <a:cubicBezTo>
                      <a:pt x="1882445" y="599846"/>
                      <a:pt x="1897075" y="546202"/>
                      <a:pt x="1897075" y="492557"/>
                    </a:cubicBezTo>
                    <a:lnTo>
                      <a:pt x="1897075" y="385267"/>
                    </a:lnTo>
                    <a:cubicBezTo>
                      <a:pt x="1897075" y="170688"/>
                      <a:pt x="1721510" y="0"/>
                      <a:pt x="1511808" y="0"/>
                    </a:cubicBezTo>
                    <a:cubicBezTo>
                      <a:pt x="1316736" y="0"/>
                      <a:pt x="1155802" y="141427"/>
                      <a:pt x="1131418" y="326746"/>
                    </a:cubicBezTo>
                    <a:cubicBezTo>
                      <a:pt x="1107034" y="321869"/>
                      <a:pt x="1087526" y="321869"/>
                      <a:pt x="1063142" y="321869"/>
                    </a:cubicBezTo>
                    <a:cubicBezTo>
                      <a:pt x="1038758" y="321869"/>
                      <a:pt x="1014374" y="326746"/>
                      <a:pt x="994867" y="326746"/>
                    </a:cubicBezTo>
                    <a:cubicBezTo>
                      <a:pt x="965606" y="141427"/>
                      <a:pt x="804672" y="0"/>
                      <a:pt x="614477" y="0"/>
                    </a:cubicBezTo>
                    <a:cubicBezTo>
                      <a:pt x="399898" y="0"/>
                      <a:pt x="229210" y="175565"/>
                      <a:pt x="229210" y="385267"/>
                    </a:cubicBezTo>
                    <a:lnTo>
                      <a:pt x="229210" y="492557"/>
                    </a:lnTo>
                    <a:cubicBezTo>
                      <a:pt x="229210" y="551078"/>
                      <a:pt x="243840" y="604723"/>
                      <a:pt x="263347" y="648614"/>
                    </a:cubicBezTo>
                    <a:cubicBezTo>
                      <a:pt x="97536" y="765658"/>
                      <a:pt x="0" y="950976"/>
                      <a:pt x="0" y="1150925"/>
                    </a:cubicBezTo>
                    <a:lnTo>
                      <a:pt x="0" y="1316736"/>
                    </a:lnTo>
                    <a:cubicBezTo>
                      <a:pt x="0" y="1428902"/>
                      <a:pt x="92659" y="1526438"/>
                      <a:pt x="209702" y="1526438"/>
                    </a:cubicBezTo>
                    <a:lnTo>
                      <a:pt x="453542" y="1526438"/>
                    </a:lnTo>
                    <a:lnTo>
                      <a:pt x="453542" y="1638605"/>
                    </a:lnTo>
                    <a:cubicBezTo>
                      <a:pt x="453542" y="1750771"/>
                      <a:pt x="546202" y="1848307"/>
                      <a:pt x="663245" y="1848307"/>
                    </a:cubicBezTo>
                    <a:lnTo>
                      <a:pt x="1482547" y="1848307"/>
                    </a:lnTo>
                    <a:cubicBezTo>
                      <a:pt x="1599590" y="1848307"/>
                      <a:pt x="1692250" y="1755648"/>
                      <a:pt x="1692250" y="1638605"/>
                    </a:cubicBezTo>
                    <a:lnTo>
                      <a:pt x="1692250" y="1526438"/>
                    </a:lnTo>
                    <a:lnTo>
                      <a:pt x="1936090" y="1526438"/>
                    </a:lnTo>
                    <a:cubicBezTo>
                      <a:pt x="2053133" y="1526438"/>
                      <a:pt x="2145792" y="1433779"/>
                      <a:pt x="2145792" y="1316736"/>
                    </a:cubicBezTo>
                    <a:lnTo>
                      <a:pt x="2145792" y="1150925"/>
                    </a:lnTo>
                    <a:cubicBezTo>
                      <a:pt x="2131162" y="950976"/>
                      <a:pt x="2028749" y="765658"/>
                      <a:pt x="1862938" y="648614"/>
                    </a:cubicBezTo>
                    <a:close/>
                    <a:moveTo>
                      <a:pt x="1511808" y="146304"/>
                    </a:moveTo>
                    <a:cubicBezTo>
                      <a:pt x="1643482" y="146304"/>
                      <a:pt x="1750771" y="253594"/>
                      <a:pt x="1750771" y="385267"/>
                    </a:cubicBezTo>
                    <a:lnTo>
                      <a:pt x="1750771" y="492557"/>
                    </a:lnTo>
                    <a:cubicBezTo>
                      <a:pt x="1750771" y="624230"/>
                      <a:pt x="1643482" y="731520"/>
                      <a:pt x="1511808" y="731520"/>
                    </a:cubicBezTo>
                    <a:cubicBezTo>
                      <a:pt x="1487424" y="731520"/>
                      <a:pt x="1467917" y="726643"/>
                      <a:pt x="1448410" y="721766"/>
                    </a:cubicBezTo>
                    <a:lnTo>
                      <a:pt x="1448410" y="707136"/>
                    </a:lnTo>
                    <a:cubicBezTo>
                      <a:pt x="1448410" y="570586"/>
                      <a:pt x="1380134" y="453542"/>
                      <a:pt x="1272845" y="385267"/>
                    </a:cubicBezTo>
                    <a:cubicBezTo>
                      <a:pt x="1272845" y="248717"/>
                      <a:pt x="1380134" y="146304"/>
                      <a:pt x="1511808" y="146304"/>
                    </a:cubicBezTo>
                    <a:close/>
                    <a:moveTo>
                      <a:pt x="1302106" y="707136"/>
                    </a:moveTo>
                    <a:lnTo>
                      <a:pt x="1302106" y="814426"/>
                    </a:lnTo>
                    <a:cubicBezTo>
                      <a:pt x="1302106" y="946099"/>
                      <a:pt x="1194816" y="1053389"/>
                      <a:pt x="1063142" y="1053389"/>
                    </a:cubicBezTo>
                    <a:cubicBezTo>
                      <a:pt x="931469" y="1053389"/>
                      <a:pt x="824179" y="946099"/>
                      <a:pt x="824179" y="814426"/>
                    </a:cubicBezTo>
                    <a:lnTo>
                      <a:pt x="824179" y="707136"/>
                    </a:lnTo>
                    <a:cubicBezTo>
                      <a:pt x="824179" y="575462"/>
                      <a:pt x="931469" y="468173"/>
                      <a:pt x="1063142" y="468173"/>
                    </a:cubicBezTo>
                    <a:cubicBezTo>
                      <a:pt x="1194816" y="463296"/>
                      <a:pt x="1302106" y="575462"/>
                      <a:pt x="1302106" y="707136"/>
                    </a:cubicBezTo>
                    <a:close/>
                    <a:moveTo>
                      <a:pt x="370637" y="385267"/>
                    </a:moveTo>
                    <a:cubicBezTo>
                      <a:pt x="370637" y="253594"/>
                      <a:pt x="477926" y="146304"/>
                      <a:pt x="609600" y="146304"/>
                    </a:cubicBezTo>
                    <a:cubicBezTo>
                      <a:pt x="741274" y="146304"/>
                      <a:pt x="848563" y="253594"/>
                      <a:pt x="848563" y="385267"/>
                    </a:cubicBezTo>
                    <a:cubicBezTo>
                      <a:pt x="741274" y="453542"/>
                      <a:pt x="672998" y="575462"/>
                      <a:pt x="672998" y="707136"/>
                    </a:cubicBezTo>
                    <a:lnTo>
                      <a:pt x="672998" y="721766"/>
                    </a:lnTo>
                    <a:cubicBezTo>
                      <a:pt x="653491" y="726643"/>
                      <a:pt x="629107" y="731520"/>
                      <a:pt x="609600" y="731520"/>
                    </a:cubicBezTo>
                    <a:cubicBezTo>
                      <a:pt x="477926" y="731520"/>
                      <a:pt x="370637" y="624230"/>
                      <a:pt x="370637" y="492557"/>
                    </a:cubicBezTo>
                    <a:close/>
                    <a:moveTo>
                      <a:pt x="141427" y="1321613"/>
                    </a:moveTo>
                    <a:lnTo>
                      <a:pt x="141427" y="1155802"/>
                    </a:lnTo>
                    <a:cubicBezTo>
                      <a:pt x="141427" y="999744"/>
                      <a:pt x="219456" y="858317"/>
                      <a:pt x="346253" y="770534"/>
                    </a:cubicBezTo>
                    <a:cubicBezTo>
                      <a:pt x="414528" y="838810"/>
                      <a:pt x="512064" y="877824"/>
                      <a:pt x="614477" y="877824"/>
                    </a:cubicBezTo>
                    <a:cubicBezTo>
                      <a:pt x="638861" y="877824"/>
                      <a:pt x="663245" y="872947"/>
                      <a:pt x="682752" y="872947"/>
                    </a:cubicBezTo>
                    <a:cubicBezTo>
                      <a:pt x="687629" y="907085"/>
                      <a:pt x="697382" y="941222"/>
                      <a:pt x="712013" y="975360"/>
                    </a:cubicBezTo>
                    <a:cubicBezTo>
                      <a:pt x="575462" y="1072896"/>
                      <a:pt x="482803" y="1219200"/>
                      <a:pt x="453542" y="1385011"/>
                    </a:cubicBezTo>
                    <a:lnTo>
                      <a:pt x="204826" y="1385011"/>
                    </a:lnTo>
                    <a:cubicBezTo>
                      <a:pt x="165811" y="1380134"/>
                      <a:pt x="141427" y="1355750"/>
                      <a:pt x="141427" y="1321613"/>
                    </a:cubicBezTo>
                    <a:close/>
                    <a:moveTo>
                      <a:pt x="1531315" y="1643482"/>
                    </a:moveTo>
                    <a:cubicBezTo>
                      <a:pt x="1531315" y="1677619"/>
                      <a:pt x="1502054" y="1706880"/>
                      <a:pt x="1467917" y="1706880"/>
                    </a:cubicBezTo>
                    <a:lnTo>
                      <a:pt x="653491" y="1706880"/>
                    </a:lnTo>
                    <a:cubicBezTo>
                      <a:pt x="619354" y="1706880"/>
                      <a:pt x="590093" y="1677619"/>
                      <a:pt x="590093" y="1643482"/>
                    </a:cubicBezTo>
                    <a:lnTo>
                      <a:pt x="590093" y="1477670"/>
                    </a:lnTo>
                    <a:cubicBezTo>
                      <a:pt x="590093" y="1321613"/>
                      <a:pt x="668122" y="1180186"/>
                      <a:pt x="794918" y="1092403"/>
                    </a:cubicBezTo>
                    <a:cubicBezTo>
                      <a:pt x="863194" y="1160678"/>
                      <a:pt x="960730" y="1199693"/>
                      <a:pt x="1063142" y="1199693"/>
                    </a:cubicBezTo>
                    <a:cubicBezTo>
                      <a:pt x="1165555" y="1199693"/>
                      <a:pt x="1263091" y="1160678"/>
                      <a:pt x="1331366" y="1092403"/>
                    </a:cubicBezTo>
                    <a:cubicBezTo>
                      <a:pt x="1458163" y="1180186"/>
                      <a:pt x="1536192" y="1321613"/>
                      <a:pt x="1536192" y="1477670"/>
                    </a:cubicBezTo>
                    <a:lnTo>
                      <a:pt x="1536192" y="1643482"/>
                    </a:lnTo>
                    <a:close/>
                    <a:moveTo>
                      <a:pt x="1984858" y="1321613"/>
                    </a:moveTo>
                    <a:cubicBezTo>
                      <a:pt x="1984858" y="1355750"/>
                      <a:pt x="1955597" y="1385011"/>
                      <a:pt x="1921459" y="1385011"/>
                    </a:cubicBezTo>
                    <a:lnTo>
                      <a:pt x="1672742" y="1385011"/>
                    </a:lnTo>
                    <a:cubicBezTo>
                      <a:pt x="1648358" y="1219200"/>
                      <a:pt x="1555699" y="1072896"/>
                      <a:pt x="1414272" y="975360"/>
                    </a:cubicBezTo>
                    <a:cubicBezTo>
                      <a:pt x="1428902" y="946099"/>
                      <a:pt x="1438656" y="911962"/>
                      <a:pt x="1443533" y="872947"/>
                    </a:cubicBezTo>
                    <a:cubicBezTo>
                      <a:pt x="1467917" y="877824"/>
                      <a:pt x="1487424" y="877824"/>
                      <a:pt x="1511808" y="877824"/>
                    </a:cubicBezTo>
                    <a:cubicBezTo>
                      <a:pt x="1614221" y="877824"/>
                      <a:pt x="1711757" y="838810"/>
                      <a:pt x="1780032" y="770534"/>
                    </a:cubicBezTo>
                    <a:cubicBezTo>
                      <a:pt x="1906829" y="858317"/>
                      <a:pt x="1984858" y="999744"/>
                      <a:pt x="1984858" y="1155802"/>
                    </a:cubicBezTo>
                    <a:close/>
                  </a:path>
                </a:pathLst>
              </a:custGeom>
              <a:solidFill>
                <a:srgbClr val="000000"/>
              </a:solidFill>
              <a:ln w="4876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7058E97-BC36-1F42-8D50-7942DC49D736}"/>
                  </a:ext>
                </a:extLst>
              </p:cNvPr>
              <p:cNvSpPr/>
              <p:nvPr/>
            </p:nvSpPr>
            <p:spPr>
              <a:xfrm>
                <a:off x="3901440" y="1239316"/>
                <a:ext cx="4384243" cy="4384243"/>
              </a:xfrm>
              <a:custGeom>
                <a:avLst/>
                <a:gdLst>
                  <a:gd name="connsiteX0" fmla="*/ 4315968 w 4384243"/>
                  <a:gd name="connsiteY0" fmla="*/ 2101901 h 4384243"/>
                  <a:gd name="connsiteX1" fmla="*/ 3755136 w 4384243"/>
                  <a:gd name="connsiteY1" fmla="*/ 2101901 h 4384243"/>
                  <a:gd name="connsiteX2" fmla="*/ 2218944 w 4384243"/>
                  <a:gd name="connsiteY2" fmla="*/ 565709 h 4384243"/>
                  <a:gd name="connsiteX3" fmla="*/ 2218944 w 4384243"/>
                  <a:gd name="connsiteY3" fmla="*/ 73152 h 4384243"/>
                  <a:gd name="connsiteX4" fmla="*/ 2145792 w 4384243"/>
                  <a:gd name="connsiteY4" fmla="*/ 0 h 4384243"/>
                  <a:gd name="connsiteX5" fmla="*/ 2072640 w 4384243"/>
                  <a:gd name="connsiteY5" fmla="*/ 73152 h 4384243"/>
                  <a:gd name="connsiteX6" fmla="*/ 2072640 w 4384243"/>
                  <a:gd name="connsiteY6" fmla="*/ 570586 h 4384243"/>
                  <a:gd name="connsiteX7" fmla="*/ 536448 w 4384243"/>
                  <a:gd name="connsiteY7" fmla="*/ 2106778 h 4384243"/>
                  <a:gd name="connsiteX8" fmla="*/ 73152 w 4384243"/>
                  <a:gd name="connsiteY8" fmla="*/ 2106778 h 4384243"/>
                  <a:gd name="connsiteX9" fmla="*/ 0 w 4384243"/>
                  <a:gd name="connsiteY9" fmla="*/ 2179930 h 4384243"/>
                  <a:gd name="connsiteX10" fmla="*/ 73152 w 4384243"/>
                  <a:gd name="connsiteY10" fmla="*/ 2253082 h 4384243"/>
                  <a:gd name="connsiteX11" fmla="*/ 531571 w 4384243"/>
                  <a:gd name="connsiteY11" fmla="*/ 2253082 h 4384243"/>
                  <a:gd name="connsiteX12" fmla="*/ 2067763 w 4384243"/>
                  <a:gd name="connsiteY12" fmla="*/ 3789274 h 4384243"/>
                  <a:gd name="connsiteX13" fmla="*/ 2067763 w 4384243"/>
                  <a:gd name="connsiteY13" fmla="*/ 4311091 h 4384243"/>
                  <a:gd name="connsiteX14" fmla="*/ 2140915 w 4384243"/>
                  <a:gd name="connsiteY14" fmla="*/ 4384243 h 4384243"/>
                  <a:gd name="connsiteX15" fmla="*/ 2214067 w 4384243"/>
                  <a:gd name="connsiteY15" fmla="*/ 4311091 h 4384243"/>
                  <a:gd name="connsiteX16" fmla="*/ 2214067 w 4384243"/>
                  <a:gd name="connsiteY16" fmla="*/ 3784397 h 4384243"/>
                  <a:gd name="connsiteX17" fmla="*/ 3750259 w 4384243"/>
                  <a:gd name="connsiteY17" fmla="*/ 2248205 h 4384243"/>
                  <a:gd name="connsiteX18" fmla="*/ 4311092 w 4384243"/>
                  <a:gd name="connsiteY18" fmla="*/ 2248205 h 4384243"/>
                  <a:gd name="connsiteX19" fmla="*/ 4384244 w 4384243"/>
                  <a:gd name="connsiteY19" fmla="*/ 2175053 h 4384243"/>
                  <a:gd name="connsiteX20" fmla="*/ 4315968 w 4384243"/>
                  <a:gd name="connsiteY20" fmla="*/ 2101901 h 4384243"/>
                  <a:gd name="connsiteX21" fmla="*/ 2145792 w 4384243"/>
                  <a:gd name="connsiteY21" fmla="*/ 3638093 h 4384243"/>
                  <a:gd name="connsiteX22" fmla="*/ 677875 w 4384243"/>
                  <a:gd name="connsiteY22" fmla="*/ 2175053 h 4384243"/>
                  <a:gd name="connsiteX23" fmla="*/ 2145792 w 4384243"/>
                  <a:gd name="connsiteY23" fmla="*/ 712013 h 4384243"/>
                  <a:gd name="connsiteX24" fmla="*/ 3613709 w 4384243"/>
                  <a:gd name="connsiteY24" fmla="*/ 2175053 h 4384243"/>
                  <a:gd name="connsiteX25" fmla="*/ 2145792 w 4384243"/>
                  <a:gd name="connsiteY25" fmla="*/ 3638093 h 438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84243" h="4384243">
                    <a:moveTo>
                      <a:pt x="4315968" y="2101901"/>
                    </a:moveTo>
                    <a:lnTo>
                      <a:pt x="3755136" y="2101901"/>
                    </a:lnTo>
                    <a:cubicBezTo>
                      <a:pt x="3716122" y="1272845"/>
                      <a:pt x="3048000" y="604723"/>
                      <a:pt x="2218944" y="565709"/>
                    </a:cubicBezTo>
                    <a:lnTo>
                      <a:pt x="2218944" y="73152"/>
                    </a:lnTo>
                    <a:cubicBezTo>
                      <a:pt x="2218944" y="34138"/>
                      <a:pt x="2184806" y="0"/>
                      <a:pt x="2145792" y="0"/>
                    </a:cubicBezTo>
                    <a:cubicBezTo>
                      <a:pt x="2106778" y="0"/>
                      <a:pt x="2072640" y="34138"/>
                      <a:pt x="2072640" y="73152"/>
                    </a:cubicBezTo>
                    <a:lnTo>
                      <a:pt x="2072640" y="570586"/>
                    </a:lnTo>
                    <a:cubicBezTo>
                      <a:pt x="1243584" y="609600"/>
                      <a:pt x="570586" y="1277722"/>
                      <a:pt x="536448" y="2106778"/>
                    </a:cubicBezTo>
                    <a:lnTo>
                      <a:pt x="73152" y="2106778"/>
                    </a:lnTo>
                    <a:cubicBezTo>
                      <a:pt x="34138" y="2106778"/>
                      <a:pt x="0" y="2140915"/>
                      <a:pt x="0" y="2179930"/>
                    </a:cubicBezTo>
                    <a:cubicBezTo>
                      <a:pt x="0" y="2218944"/>
                      <a:pt x="34138" y="2253082"/>
                      <a:pt x="73152" y="2253082"/>
                    </a:cubicBezTo>
                    <a:lnTo>
                      <a:pt x="531571" y="2253082"/>
                    </a:lnTo>
                    <a:cubicBezTo>
                      <a:pt x="570586" y="3082138"/>
                      <a:pt x="1238707" y="3750259"/>
                      <a:pt x="2067763" y="3789274"/>
                    </a:cubicBezTo>
                    <a:lnTo>
                      <a:pt x="2067763" y="4311091"/>
                    </a:lnTo>
                    <a:cubicBezTo>
                      <a:pt x="2067763" y="4350106"/>
                      <a:pt x="2101901" y="4384243"/>
                      <a:pt x="2140915" y="4384243"/>
                    </a:cubicBezTo>
                    <a:cubicBezTo>
                      <a:pt x="2179930" y="4384243"/>
                      <a:pt x="2214067" y="4350106"/>
                      <a:pt x="2214067" y="4311091"/>
                    </a:cubicBezTo>
                    <a:lnTo>
                      <a:pt x="2214067" y="3784397"/>
                    </a:lnTo>
                    <a:cubicBezTo>
                      <a:pt x="3043123" y="3745383"/>
                      <a:pt x="3716122" y="3077261"/>
                      <a:pt x="3750259" y="2248205"/>
                    </a:cubicBezTo>
                    <a:lnTo>
                      <a:pt x="4311092" y="2248205"/>
                    </a:lnTo>
                    <a:cubicBezTo>
                      <a:pt x="4350106" y="2248205"/>
                      <a:pt x="4384244" y="2214067"/>
                      <a:pt x="4384244" y="2175053"/>
                    </a:cubicBezTo>
                    <a:cubicBezTo>
                      <a:pt x="4384244" y="2136039"/>
                      <a:pt x="4354983" y="2101901"/>
                      <a:pt x="4315968" y="2101901"/>
                    </a:cubicBezTo>
                    <a:close/>
                    <a:moveTo>
                      <a:pt x="2145792" y="3638093"/>
                    </a:moveTo>
                    <a:cubicBezTo>
                      <a:pt x="1336243" y="3638093"/>
                      <a:pt x="677875" y="2979725"/>
                      <a:pt x="677875" y="2175053"/>
                    </a:cubicBezTo>
                    <a:cubicBezTo>
                      <a:pt x="677875" y="1370381"/>
                      <a:pt x="1336243" y="712013"/>
                      <a:pt x="2145792" y="712013"/>
                    </a:cubicBezTo>
                    <a:cubicBezTo>
                      <a:pt x="2955341" y="712013"/>
                      <a:pt x="3613709" y="1370381"/>
                      <a:pt x="3613709" y="2175053"/>
                    </a:cubicBezTo>
                    <a:cubicBezTo>
                      <a:pt x="3608832" y="2984602"/>
                      <a:pt x="2950464" y="3638093"/>
                      <a:pt x="2145792" y="3638093"/>
                    </a:cubicBezTo>
                    <a:close/>
                  </a:path>
                </a:pathLst>
              </a:custGeom>
              <a:solidFill>
                <a:srgbClr val="000000"/>
              </a:solidFill>
              <a:ln w="4876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95BFEBD-C61F-EFE7-0953-18157B1C1FBC}"/>
                  </a:ext>
                </a:extLst>
              </p:cNvPr>
              <p:cNvSpPr/>
              <p:nvPr/>
            </p:nvSpPr>
            <p:spPr>
              <a:xfrm>
                <a:off x="3901440" y="1239316"/>
                <a:ext cx="1107033" cy="1107033"/>
              </a:xfrm>
              <a:custGeom>
                <a:avLst/>
                <a:gdLst>
                  <a:gd name="connsiteX0" fmla="*/ 73152 w 1107033"/>
                  <a:gd name="connsiteY0" fmla="*/ 1107034 h 1107033"/>
                  <a:gd name="connsiteX1" fmla="*/ 434035 w 1107033"/>
                  <a:gd name="connsiteY1" fmla="*/ 1107034 h 1107033"/>
                  <a:gd name="connsiteX2" fmla="*/ 507187 w 1107033"/>
                  <a:gd name="connsiteY2" fmla="*/ 1033882 h 1107033"/>
                  <a:gd name="connsiteX3" fmla="*/ 507187 w 1107033"/>
                  <a:gd name="connsiteY3" fmla="*/ 507187 h 1107033"/>
                  <a:gd name="connsiteX4" fmla="*/ 1033882 w 1107033"/>
                  <a:gd name="connsiteY4" fmla="*/ 507187 h 1107033"/>
                  <a:gd name="connsiteX5" fmla="*/ 1107034 w 1107033"/>
                  <a:gd name="connsiteY5" fmla="*/ 434035 h 1107033"/>
                  <a:gd name="connsiteX6" fmla="*/ 1107034 w 1107033"/>
                  <a:gd name="connsiteY6" fmla="*/ 73152 h 1107033"/>
                  <a:gd name="connsiteX7" fmla="*/ 1033882 w 1107033"/>
                  <a:gd name="connsiteY7" fmla="*/ 0 h 1107033"/>
                  <a:gd name="connsiteX8" fmla="*/ 73152 w 1107033"/>
                  <a:gd name="connsiteY8" fmla="*/ 0 h 1107033"/>
                  <a:gd name="connsiteX9" fmla="*/ 0 w 1107033"/>
                  <a:gd name="connsiteY9" fmla="*/ 73152 h 1107033"/>
                  <a:gd name="connsiteX10" fmla="*/ 0 w 1107033"/>
                  <a:gd name="connsiteY10" fmla="*/ 1033882 h 1107033"/>
                  <a:gd name="connsiteX11" fmla="*/ 73152 w 1107033"/>
                  <a:gd name="connsiteY11" fmla="*/ 1107034 h 1107033"/>
                  <a:gd name="connsiteX12" fmla="*/ 146304 w 1107033"/>
                  <a:gd name="connsiteY12" fmla="*/ 146304 h 1107033"/>
                  <a:gd name="connsiteX13" fmla="*/ 960730 w 1107033"/>
                  <a:gd name="connsiteY13" fmla="*/ 146304 h 1107033"/>
                  <a:gd name="connsiteX14" fmla="*/ 960730 w 1107033"/>
                  <a:gd name="connsiteY14" fmla="*/ 360883 h 1107033"/>
                  <a:gd name="connsiteX15" fmla="*/ 434035 w 1107033"/>
                  <a:gd name="connsiteY15" fmla="*/ 360883 h 1107033"/>
                  <a:gd name="connsiteX16" fmla="*/ 360883 w 1107033"/>
                  <a:gd name="connsiteY16" fmla="*/ 434035 h 1107033"/>
                  <a:gd name="connsiteX17" fmla="*/ 360883 w 1107033"/>
                  <a:gd name="connsiteY17" fmla="*/ 960730 h 1107033"/>
                  <a:gd name="connsiteX18" fmla="*/ 146304 w 1107033"/>
                  <a:gd name="connsiteY18" fmla="*/ 960730 h 11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033" h="1107033">
                    <a:moveTo>
                      <a:pt x="73152" y="1107034"/>
                    </a:moveTo>
                    <a:lnTo>
                      <a:pt x="434035" y="1107034"/>
                    </a:lnTo>
                    <a:cubicBezTo>
                      <a:pt x="473050" y="1107034"/>
                      <a:pt x="507187" y="1072896"/>
                      <a:pt x="507187" y="1033882"/>
                    </a:cubicBezTo>
                    <a:lnTo>
                      <a:pt x="507187" y="507187"/>
                    </a:lnTo>
                    <a:lnTo>
                      <a:pt x="1033882" y="507187"/>
                    </a:lnTo>
                    <a:cubicBezTo>
                      <a:pt x="1072896" y="507187"/>
                      <a:pt x="1107034" y="473050"/>
                      <a:pt x="1107034" y="434035"/>
                    </a:cubicBezTo>
                    <a:lnTo>
                      <a:pt x="1107034" y="73152"/>
                    </a:lnTo>
                    <a:cubicBezTo>
                      <a:pt x="1107034" y="34138"/>
                      <a:pt x="1072896" y="0"/>
                      <a:pt x="1033882" y="0"/>
                    </a:cubicBezTo>
                    <a:lnTo>
                      <a:pt x="73152" y="0"/>
                    </a:lnTo>
                    <a:cubicBezTo>
                      <a:pt x="34138" y="0"/>
                      <a:pt x="0" y="34138"/>
                      <a:pt x="0" y="73152"/>
                    </a:cubicBezTo>
                    <a:lnTo>
                      <a:pt x="0" y="1033882"/>
                    </a:lnTo>
                    <a:cubicBezTo>
                      <a:pt x="0" y="1072896"/>
                      <a:pt x="34138" y="1107034"/>
                      <a:pt x="73152" y="1107034"/>
                    </a:cubicBezTo>
                    <a:close/>
                    <a:moveTo>
                      <a:pt x="146304" y="146304"/>
                    </a:moveTo>
                    <a:lnTo>
                      <a:pt x="960730" y="146304"/>
                    </a:lnTo>
                    <a:lnTo>
                      <a:pt x="960730" y="360883"/>
                    </a:lnTo>
                    <a:lnTo>
                      <a:pt x="434035" y="360883"/>
                    </a:lnTo>
                    <a:cubicBezTo>
                      <a:pt x="395021" y="360883"/>
                      <a:pt x="360883" y="395021"/>
                      <a:pt x="360883" y="434035"/>
                    </a:cubicBezTo>
                    <a:lnTo>
                      <a:pt x="360883" y="960730"/>
                    </a:lnTo>
                    <a:lnTo>
                      <a:pt x="146304" y="960730"/>
                    </a:lnTo>
                    <a:close/>
                  </a:path>
                </a:pathLst>
              </a:custGeom>
              <a:solidFill>
                <a:srgbClr val="000000"/>
              </a:solidFill>
              <a:ln w="4876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5BED665-BA9F-B3D1-0F79-4DDC8D05250A}"/>
                  </a:ext>
                </a:extLst>
              </p:cNvPr>
              <p:cNvSpPr/>
              <p:nvPr/>
            </p:nvSpPr>
            <p:spPr>
              <a:xfrm>
                <a:off x="7183526" y="1239316"/>
                <a:ext cx="1107033" cy="1107033"/>
              </a:xfrm>
              <a:custGeom>
                <a:avLst/>
                <a:gdLst>
                  <a:gd name="connsiteX0" fmla="*/ 1033881 w 1107033"/>
                  <a:gd name="connsiteY0" fmla="*/ 0 h 1107033"/>
                  <a:gd name="connsiteX1" fmla="*/ 73152 w 1107033"/>
                  <a:gd name="connsiteY1" fmla="*/ 0 h 1107033"/>
                  <a:gd name="connsiteX2" fmla="*/ 0 w 1107033"/>
                  <a:gd name="connsiteY2" fmla="*/ 73152 h 1107033"/>
                  <a:gd name="connsiteX3" fmla="*/ 0 w 1107033"/>
                  <a:gd name="connsiteY3" fmla="*/ 434035 h 1107033"/>
                  <a:gd name="connsiteX4" fmla="*/ 73152 w 1107033"/>
                  <a:gd name="connsiteY4" fmla="*/ 507187 h 1107033"/>
                  <a:gd name="connsiteX5" fmla="*/ 599846 w 1107033"/>
                  <a:gd name="connsiteY5" fmla="*/ 507187 h 1107033"/>
                  <a:gd name="connsiteX6" fmla="*/ 599846 w 1107033"/>
                  <a:gd name="connsiteY6" fmla="*/ 1033882 h 1107033"/>
                  <a:gd name="connsiteX7" fmla="*/ 672998 w 1107033"/>
                  <a:gd name="connsiteY7" fmla="*/ 1107034 h 1107033"/>
                  <a:gd name="connsiteX8" fmla="*/ 1033881 w 1107033"/>
                  <a:gd name="connsiteY8" fmla="*/ 1107034 h 1107033"/>
                  <a:gd name="connsiteX9" fmla="*/ 1107034 w 1107033"/>
                  <a:gd name="connsiteY9" fmla="*/ 1033882 h 1107033"/>
                  <a:gd name="connsiteX10" fmla="*/ 1107034 w 1107033"/>
                  <a:gd name="connsiteY10" fmla="*/ 73152 h 1107033"/>
                  <a:gd name="connsiteX11" fmla="*/ 1033881 w 1107033"/>
                  <a:gd name="connsiteY11" fmla="*/ 0 h 1107033"/>
                  <a:gd name="connsiteX12" fmla="*/ 960729 w 1107033"/>
                  <a:gd name="connsiteY12" fmla="*/ 960730 h 1107033"/>
                  <a:gd name="connsiteX13" fmla="*/ 746150 w 1107033"/>
                  <a:gd name="connsiteY13" fmla="*/ 960730 h 1107033"/>
                  <a:gd name="connsiteX14" fmla="*/ 746150 w 1107033"/>
                  <a:gd name="connsiteY14" fmla="*/ 434035 h 1107033"/>
                  <a:gd name="connsiteX15" fmla="*/ 672998 w 1107033"/>
                  <a:gd name="connsiteY15" fmla="*/ 360883 h 1107033"/>
                  <a:gd name="connsiteX16" fmla="*/ 146304 w 1107033"/>
                  <a:gd name="connsiteY16" fmla="*/ 360883 h 1107033"/>
                  <a:gd name="connsiteX17" fmla="*/ 146304 w 1107033"/>
                  <a:gd name="connsiteY17" fmla="*/ 146304 h 1107033"/>
                  <a:gd name="connsiteX18" fmla="*/ 960729 w 1107033"/>
                  <a:gd name="connsiteY18" fmla="*/ 146304 h 11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033" h="1107033">
                    <a:moveTo>
                      <a:pt x="1033881" y="0"/>
                    </a:moveTo>
                    <a:lnTo>
                      <a:pt x="73152" y="0"/>
                    </a:lnTo>
                    <a:cubicBezTo>
                      <a:pt x="34137" y="0"/>
                      <a:pt x="0" y="34138"/>
                      <a:pt x="0" y="73152"/>
                    </a:cubicBezTo>
                    <a:lnTo>
                      <a:pt x="0" y="434035"/>
                    </a:lnTo>
                    <a:cubicBezTo>
                      <a:pt x="0" y="473050"/>
                      <a:pt x="34137" y="507187"/>
                      <a:pt x="73152" y="507187"/>
                    </a:cubicBezTo>
                    <a:lnTo>
                      <a:pt x="599846" y="507187"/>
                    </a:lnTo>
                    <a:lnTo>
                      <a:pt x="599846" y="1033882"/>
                    </a:lnTo>
                    <a:cubicBezTo>
                      <a:pt x="599846" y="1072896"/>
                      <a:pt x="633984" y="1107034"/>
                      <a:pt x="672998" y="1107034"/>
                    </a:cubicBezTo>
                    <a:lnTo>
                      <a:pt x="1033881" y="1107034"/>
                    </a:lnTo>
                    <a:cubicBezTo>
                      <a:pt x="1072896" y="1107034"/>
                      <a:pt x="1107034" y="1072896"/>
                      <a:pt x="1107034" y="1033882"/>
                    </a:cubicBezTo>
                    <a:lnTo>
                      <a:pt x="1107034" y="73152"/>
                    </a:lnTo>
                    <a:cubicBezTo>
                      <a:pt x="1107034" y="34138"/>
                      <a:pt x="1072896" y="0"/>
                      <a:pt x="1033881" y="0"/>
                    </a:cubicBezTo>
                    <a:close/>
                    <a:moveTo>
                      <a:pt x="960729" y="960730"/>
                    </a:moveTo>
                    <a:lnTo>
                      <a:pt x="746150" y="960730"/>
                    </a:lnTo>
                    <a:lnTo>
                      <a:pt x="746150" y="434035"/>
                    </a:lnTo>
                    <a:cubicBezTo>
                      <a:pt x="746150" y="395021"/>
                      <a:pt x="712013" y="360883"/>
                      <a:pt x="672998" y="360883"/>
                    </a:cubicBezTo>
                    <a:lnTo>
                      <a:pt x="146304" y="360883"/>
                    </a:lnTo>
                    <a:lnTo>
                      <a:pt x="146304" y="146304"/>
                    </a:lnTo>
                    <a:lnTo>
                      <a:pt x="960729" y="146304"/>
                    </a:lnTo>
                    <a:close/>
                  </a:path>
                </a:pathLst>
              </a:custGeom>
              <a:solidFill>
                <a:srgbClr val="000000"/>
              </a:solidFill>
              <a:ln w="4876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93E96A9-2558-2635-EC36-1830C8EC5E54}"/>
                  </a:ext>
                </a:extLst>
              </p:cNvPr>
              <p:cNvSpPr/>
              <p:nvPr/>
            </p:nvSpPr>
            <p:spPr>
              <a:xfrm>
                <a:off x="3901440" y="4511649"/>
                <a:ext cx="1107033" cy="1107033"/>
              </a:xfrm>
              <a:custGeom>
                <a:avLst/>
                <a:gdLst>
                  <a:gd name="connsiteX0" fmla="*/ 1033882 w 1107033"/>
                  <a:gd name="connsiteY0" fmla="*/ 599847 h 1107033"/>
                  <a:gd name="connsiteX1" fmla="*/ 507187 w 1107033"/>
                  <a:gd name="connsiteY1" fmla="*/ 599847 h 1107033"/>
                  <a:gd name="connsiteX2" fmla="*/ 507187 w 1107033"/>
                  <a:gd name="connsiteY2" fmla="*/ 73152 h 1107033"/>
                  <a:gd name="connsiteX3" fmla="*/ 434035 w 1107033"/>
                  <a:gd name="connsiteY3" fmla="*/ 0 h 1107033"/>
                  <a:gd name="connsiteX4" fmla="*/ 73152 w 1107033"/>
                  <a:gd name="connsiteY4" fmla="*/ 0 h 1107033"/>
                  <a:gd name="connsiteX5" fmla="*/ 0 w 1107033"/>
                  <a:gd name="connsiteY5" fmla="*/ 73152 h 1107033"/>
                  <a:gd name="connsiteX6" fmla="*/ 0 w 1107033"/>
                  <a:gd name="connsiteY6" fmla="*/ 1033882 h 1107033"/>
                  <a:gd name="connsiteX7" fmla="*/ 73152 w 1107033"/>
                  <a:gd name="connsiteY7" fmla="*/ 1107034 h 1107033"/>
                  <a:gd name="connsiteX8" fmla="*/ 1033882 w 1107033"/>
                  <a:gd name="connsiteY8" fmla="*/ 1107034 h 1107033"/>
                  <a:gd name="connsiteX9" fmla="*/ 1107034 w 1107033"/>
                  <a:gd name="connsiteY9" fmla="*/ 1033882 h 1107033"/>
                  <a:gd name="connsiteX10" fmla="*/ 1107034 w 1107033"/>
                  <a:gd name="connsiteY10" fmla="*/ 672999 h 1107033"/>
                  <a:gd name="connsiteX11" fmla="*/ 1033882 w 1107033"/>
                  <a:gd name="connsiteY11" fmla="*/ 599847 h 1107033"/>
                  <a:gd name="connsiteX12" fmla="*/ 960730 w 1107033"/>
                  <a:gd name="connsiteY12" fmla="*/ 960730 h 1107033"/>
                  <a:gd name="connsiteX13" fmla="*/ 146304 w 1107033"/>
                  <a:gd name="connsiteY13" fmla="*/ 960730 h 1107033"/>
                  <a:gd name="connsiteX14" fmla="*/ 146304 w 1107033"/>
                  <a:gd name="connsiteY14" fmla="*/ 146304 h 1107033"/>
                  <a:gd name="connsiteX15" fmla="*/ 360883 w 1107033"/>
                  <a:gd name="connsiteY15" fmla="*/ 146304 h 1107033"/>
                  <a:gd name="connsiteX16" fmla="*/ 360883 w 1107033"/>
                  <a:gd name="connsiteY16" fmla="*/ 672999 h 1107033"/>
                  <a:gd name="connsiteX17" fmla="*/ 434035 w 1107033"/>
                  <a:gd name="connsiteY17" fmla="*/ 746151 h 1107033"/>
                  <a:gd name="connsiteX18" fmla="*/ 960730 w 1107033"/>
                  <a:gd name="connsiteY18" fmla="*/ 746151 h 11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033" h="1107033">
                    <a:moveTo>
                      <a:pt x="1033882" y="599847"/>
                    </a:moveTo>
                    <a:lnTo>
                      <a:pt x="507187" y="599847"/>
                    </a:lnTo>
                    <a:lnTo>
                      <a:pt x="507187" y="73152"/>
                    </a:lnTo>
                    <a:cubicBezTo>
                      <a:pt x="507187" y="34138"/>
                      <a:pt x="473050" y="0"/>
                      <a:pt x="434035" y="0"/>
                    </a:cubicBezTo>
                    <a:lnTo>
                      <a:pt x="73152" y="0"/>
                    </a:lnTo>
                    <a:cubicBezTo>
                      <a:pt x="34138" y="0"/>
                      <a:pt x="0" y="34138"/>
                      <a:pt x="0" y="73152"/>
                    </a:cubicBezTo>
                    <a:lnTo>
                      <a:pt x="0" y="1033882"/>
                    </a:lnTo>
                    <a:cubicBezTo>
                      <a:pt x="0" y="1072896"/>
                      <a:pt x="34138" y="1107034"/>
                      <a:pt x="73152" y="1107034"/>
                    </a:cubicBezTo>
                    <a:lnTo>
                      <a:pt x="1033882" y="1107034"/>
                    </a:lnTo>
                    <a:cubicBezTo>
                      <a:pt x="1072896" y="1107034"/>
                      <a:pt x="1107034" y="1072896"/>
                      <a:pt x="1107034" y="1033882"/>
                    </a:cubicBezTo>
                    <a:lnTo>
                      <a:pt x="1107034" y="672999"/>
                    </a:lnTo>
                    <a:cubicBezTo>
                      <a:pt x="1107034" y="633984"/>
                      <a:pt x="1077773" y="599847"/>
                      <a:pt x="1033882" y="599847"/>
                    </a:cubicBezTo>
                    <a:close/>
                    <a:moveTo>
                      <a:pt x="960730" y="960730"/>
                    </a:moveTo>
                    <a:lnTo>
                      <a:pt x="146304" y="960730"/>
                    </a:lnTo>
                    <a:lnTo>
                      <a:pt x="146304" y="146304"/>
                    </a:lnTo>
                    <a:lnTo>
                      <a:pt x="360883" y="146304"/>
                    </a:lnTo>
                    <a:lnTo>
                      <a:pt x="360883" y="672999"/>
                    </a:lnTo>
                    <a:cubicBezTo>
                      <a:pt x="360883" y="712013"/>
                      <a:pt x="395021" y="746151"/>
                      <a:pt x="434035" y="746151"/>
                    </a:cubicBezTo>
                    <a:lnTo>
                      <a:pt x="960730" y="746151"/>
                    </a:lnTo>
                    <a:close/>
                  </a:path>
                </a:pathLst>
              </a:custGeom>
              <a:solidFill>
                <a:srgbClr val="000000"/>
              </a:solidFill>
              <a:ln w="4876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07950E8-D9FA-23BF-1BBE-B29659DE7E0B}"/>
                  </a:ext>
                </a:extLst>
              </p:cNvPr>
              <p:cNvSpPr/>
              <p:nvPr/>
            </p:nvSpPr>
            <p:spPr>
              <a:xfrm>
                <a:off x="7183526" y="4511649"/>
                <a:ext cx="1107033" cy="1107033"/>
              </a:xfrm>
              <a:custGeom>
                <a:avLst/>
                <a:gdLst>
                  <a:gd name="connsiteX0" fmla="*/ 1033881 w 1107033"/>
                  <a:gd name="connsiteY0" fmla="*/ 0 h 1107033"/>
                  <a:gd name="connsiteX1" fmla="*/ 672998 w 1107033"/>
                  <a:gd name="connsiteY1" fmla="*/ 0 h 1107033"/>
                  <a:gd name="connsiteX2" fmla="*/ 599846 w 1107033"/>
                  <a:gd name="connsiteY2" fmla="*/ 73152 h 1107033"/>
                  <a:gd name="connsiteX3" fmla="*/ 599846 w 1107033"/>
                  <a:gd name="connsiteY3" fmla="*/ 599847 h 1107033"/>
                  <a:gd name="connsiteX4" fmla="*/ 73152 w 1107033"/>
                  <a:gd name="connsiteY4" fmla="*/ 599847 h 1107033"/>
                  <a:gd name="connsiteX5" fmla="*/ 0 w 1107033"/>
                  <a:gd name="connsiteY5" fmla="*/ 672999 h 1107033"/>
                  <a:gd name="connsiteX6" fmla="*/ 0 w 1107033"/>
                  <a:gd name="connsiteY6" fmla="*/ 1033882 h 1107033"/>
                  <a:gd name="connsiteX7" fmla="*/ 73152 w 1107033"/>
                  <a:gd name="connsiteY7" fmla="*/ 1107034 h 1107033"/>
                  <a:gd name="connsiteX8" fmla="*/ 1033881 w 1107033"/>
                  <a:gd name="connsiteY8" fmla="*/ 1107034 h 1107033"/>
                  <a:gd name="connsiteX9" fmla="*/ 1107034 w 1107033"/>
                  <a:gd name="connsiteY9" fmla="*/ 1033882 h 1107033"/>
                  <a:gd name="connsiteX10" fmla="*/ 1107034 w 1107033"/>
                  <a:gd name="connsiteY10" fmla="*/ 73152 h 1107033"/>
                  <a:gd name="connsiteX11" fmla="*/ 1033881 w 1107033"/>
                  <a:gd name="connsiteY11" fmla="*/ 0 h 1107033"/>
                  <a:gd name="connsiteX12" fmla="*/ 960729 w 1107033"/>
                  <a:gd name="connsiteY12" fmla="*/ 960730 h 1107033"/>
                  <a:gd name="connsiteX13" fmla="*/ 146304 w 1107033"/>
                  <a:gd name="connsiteY13" fmla="*/ 960730 h 1107033"/>
                  <a:gd name="connsiteX14" fmla="*/ 146304 w 1107033"/>
                  <a:gd name="connsiteY14" fmla="*/ 746151 h 1107033"/>
                  <a:gd name="connsiteX15" fmla="*/ 672998 w 1107033"/>
                  <a:gd name="connsiteY15" fmla="*/ 746151 h 1107033"/>
                  <a:gd name="connsiteX16" fmla="*/ 746150 w 1107033"/>
                  <a:gd name="connsiteY16" fmla="*/ 672999 h 1107033"/>
                  <a:gd name="connsiteX17" fmla="*/ 746150 w 1107033"/>
                  <a:gd name="connsiteY17" fmla="*/ 146304 h 1107033"/>
                  <a:gd name="connsiteX18" fmla="*/ 960729 w 1107033"/>
                  <a:gd name="connsiteY18" fmla="*/ 146304 h 11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033" h="1107033">
                    <a:moveTo>
                      <a:pt x="1033881" y="0"/>
                    </a:moveTo>
                    <a:lnTo>
                      <a:pt x="672998" y="0"/>
                    </a:lnTo>
                    <a:cubicBezTo>
                      <a:pt x="633984" y="0"/>
                      <a:pt x="599846" y="34138"/>
                      <a:pt x="599846" y="73152"/>
                    </a:cubicBezTo>
                    <a:lnTo>
                      <a:pt x="599846" y="599847"/>
                    </a:lnTo>
                    <a:lnTo>
                      <a:pt x="73152" y="599847"/>
                    </a:lnTo>
                    <a:cubicBezTo>
                      <a:pt x="34137" y="599847"/>
                      <a:pt x="0" y="633984"/>
                      <a:pt x="0" y="672999"/>
                    </a:cubicBezTo>
                    <a:lnTo>
                      <a:pt x="0" y="1033882"/>
                    </a:lnTo>
                    <a:cubicBezTo>
                      <a:pt x="0" y="1072896"/>
                      <a:pt x="34137" y="1107034"/>
                      <a:pt x="73152" y="1107034"/>
                    </a:cubicBezTo>
                    <a:lnTo>
                      <a:pt x="1033881" y="1107034"/>
                    </a:lnTo>
                    <a:cubicBezTo>
                      <a:pt x="1072896" y="1107034"/>
                      <a:pt x="1107034" y="1072896"/>
                      <a:pt x="1107034" y="1033882"/>
                    </a:cubicBezTo>
                    <a:lnTo>
                      <a:pt x="1107034" y="73152"/>
                    </a:lnTo>
                    <a:cubicBezTo>
                      <a:pt x="1107034" y="34138"/>
                      <a:pt x="1072896" y="0"/>
                      <a:pt x="1033881" y="0"/>
                    </a:cubicBezTo>
                    <a:close/>
                    <a:moveTo>
                      <a:pt x="960729" y="960730"/>
                    </a:moveTo>
                    <a:lnTo>
                      <a:pt x="146304" y="960730"/>
                    </a:lnTo>
                    <a:lnTo>
                      <a:pt x="146304" y="746151"/>
                    </a:lnTo>
                    <a:lnTo>
                      <a:pt x="672998" y="746151"/>
                    </a:lnTo>
                    <a:cubicBezTo>
                      <a:pt x="712013" y="746151"/>
                      <a:pt x="746150" y="712013"/>
                      <a:pt x="746150" y="672999"/>
                    </a:cubicBezTo>
                    <a:lnTo>
                      <a:pt x="746150" y="146304"/>
                    </a:lnTo>
                    <a:lnTo>
                      <a:pt x="960729" y="146304"/>
                    </a:lnTo>
                    <a:close/>
                  </a:path>
                </a:pathLst>
              </a:custGeom>
              <a:solidFill>
                <a:srgbClr val="000000"/>
              </a:solidFill>
              <a:ln w="48768" cap="flat">
                <a:noFill/>
                <a:prstDash val="solid"/>
                <a:miter/>
              </a:ln>
            </p:spPr>
            <p:txBody>
              <a:bodyPr rtlCol="0" anchor="ctr"/>
              <a:lstStyle/>
              <a:p>
                <a:endParaRPr lang="en-US"/>
              </a:p>
            </p:txBody>
          </p:sp>
        </p:grpSp>
      </p:grpSp>
      <p:cxnSp>
        <p:nvCxnSpPr>
          <p:cNvPr id="67" name="Straight Connector 66">
            <a:extLst>
              <a:ext uri="{FF2B5EF4-FFF2-40B4-BE49-F238E27FC236}">
                <a16:creationId xmlns:a16="http://schemas.microsoft.com/office/drawing/2014/main" id="{7EB0A26E-FED1-2453-08B4-1D838796CB12}"/>
              </a:ext>
            </a:extLst>
          </p:cNvPr>
          <p:cNvCxnSpPr/>
          <p:nvPr userDrawn="1"/>
        </p:nvCxnSpPr>
        <p:spPr>
          <a:xfrm>
            <a:off x="2130392" y="4364254"/>
            <a:ext cx="792800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5506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D34B095-A56C-0451-B17A-5FC8FFDA423A}"/>
              </a:ext>
            </a:extLst>
          </p:cNvPr>
          <p:cNvSpPr/>
          <p:nvPr userDrawn="1"/>
        </p:nvSpPr>
        <p:spPr>
          <a:xfrm>
            <a:off x="0" y="6190411"/>
            <a:ext cx="12192000" cy="1450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Rectangle 6">
            <a:extLst>
              <a:ext uri="{FF2B5EF4-FFF2-40B4-BE49-F238E27FC236}">
                <a16:creationId xmlns:a16="http://schemas.microsoft.com/office/drawing/2014/main" id="{BA7EC5AB-43B3-2E77-9B33-AAF2EB303B2B}"/>
              </a:ext>
            </a:extLst>
          </p:cNvPr>
          <p:cNvSpPr>
            <a:spLocks noChangeArrowheads="1"/>
          </p:cNvSpPr>
          <p:nvPr userDrawn="1"/>
        </p:nvSpPr>
        <p:spPr bwMode="auto">
          <a:xfrm>
            <a:off x="0" y="1739072"/>
            <a:ext cx="12192000" cy="4507992"/>
          </a:xfrm>
          <a:prstGeom prst="rect">
            <a:avLst/>
          </a:prstGeom>
          <a:solidFill>
            <a:srgbClr val="0057B8"/>
          </a:solidFill>
          <a:ln>
            <a:noFill/>
          </a:ln>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grpSp>
        <p:nvGrpSpPr>
          <p:cNvPr id="3" name="Group 2">
            <a:extLst>
              <a:ext uri="{FF2B5EF4-FFF2-40B4-BE49-F238E27FC236}">
                <a16:creationId xmlns:a16="http://schemas.microsoft.com/office/drawing/2014/main" id="{381073EA-8E92-16DA-EDA1-5FF88FC67A80}"/>
              </a:ext>
            </a:extLst>
          </p:cNvPr>
          <p:cNvGrpSpPr/>
          <p:nvPr userDrawn="1"/>
        </p:nvGrpSpPr>
        <p:grpSpPr>
          <a:xfrm>
            <a:off x="6158100" y="520050"/>
            <a:ext cx="4051300" cy="5565774"/>
            <a:chOff x="7559675" y="979488"/>
            <a:chExt cx="4051300" cy="5565774"/>
          </a:xfrm>
        </p:grpSpPr>
        <p:sp>
          <p:nvSpPr>
            <p:cNvPr id="5" name="Freeform 10">
              <a:extLst>
                <a:ext uri="{FF2B5EF4-FFF2-40B4-BE49-F238E27FC236}">
                  <a16:creationId xmlns:a16="http://schemas.microsoft.com/office/drawing/2014/main" id="{F02B89E3-7D3A-A241-0E3B-54A10EFC8AEC}"/>
                </a:ext>
              </a:extLst>
            </p:cNvPr>
            <p:cNvSpPr>
              <a:spLocks/>
            </p:cNvSpPr>
            <p:nvPr/>
          </p:nvSpPr>
          <p:spPr bwMode="auto">
            <a:xfrm>
              <a:off x="8347075" y="5689600"/>
              <a:ext cx="2879725" cy="855662"/>
            </a:xfrm>
            <a:custGeom>
              <a:avLst/>
              <a:gdLst>
                <a:gd name="T0" fmla="*/ 179 w 1814"/>
                <a:gd name="T1" fmla="*/ 105 h 539"/>
                <a:gd name="T2" fmla="*/ 501 w 1814"/>
                <a:gd name="T3" fmla="*/ 201 h 539"/>
                <a:gd name="T4" fmla="*/ 1059 w 1814"/>
                <a:gd name="T5" fmla="*/ 499 h 539"/>
                <a:gd name="T6" fmla="*/ 1483 w 1814"/>
                <a:gd name="T7" fmla="*/ 539 h 539"/>
                <a:gd name="T8" fmla="*/ 1649 w 1814"/>
                <a:gd name="T9" fmla="*/ 141 h 539"/>
                <a:gd name="T10" fmla="*/ 1814 w 1814"/>
                <a:gd name="T11" fmla="*/ 0 h 539"/>
                <a:gd name="T12" fmla="*/ 0 w 1814"/>
                <a:gd name="T13" fmla="*/ 0 h 539"/>
                <a:gd name="T14" fmla="*/ 179 w 1814"/>
                <a:gd name="T15" fmla="*/ 105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4" h="539">
                  <a:moveTo>
                    <a:pt x="179" y="105"/>
                  </a:moveTo>
                  <a:lnTo>
                    <a:pt x="501" y="201"/>
                  </a:lnTo>
                  <a:lnTo>
                    <a:pt x="1059" y="499"/>
                  </a:lnTo>
                  <a:lnTo>
                    <a:pt x="1483" y="539"/>
                  </a:lnTo>
                  <a:lnTo>
                    <a:pt x="1649" y="141"/>
                  </a:lnTo>
                  <a:lnTo>
                    <a:pt x="1814" y="0"/>
                  </a:lnTo>
                  <a:lnTo>
                    <a:pt x="0" y="0"/>
                  </a:lnTo>
                  <a:lnTo>
                    <a:pt x="179" y="105"/>
                  </a:lnTo>
                  <a:close/>
                </a:path>
              </a:pathLst>
            </a:custGeom>
            <a:solidFill>
              <a:srgbClr val="00B0F0">
                <a:alpha val="64000"/>
              </a:srgbClr>
            </a:solidFill>
            <a:ln>
              <a:noFill/>
            </a:ln>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grpSp>
          <p:nvGrpSpPr>
            <p:cNvPr id="6" name="Group 5">
              <a:extLst>
                <a:ext uri="{FF2B5EF4-FFF2-40B4-BE49-F238E27FC236}">
                  <a16:creationId xmlns:a16="http://schemas.microsoft.com/office/drawing/2014/main" id="{458F2581-2E29-08DA-6CEB-C900C378C3A1}"/>
                </a:ext>
              </a:extLst>
            </p:cNvPr>
            <p:cNvGrpSpPr/>
            <p:nvPr/>
          </p:nvGrpSpPr>
          <p:grpSpPr>
            <a:xfrm>
              <a:off x="8742363" y="979488"/>
              <a:ext cx="2173288" cy="1203325"/>
              <a:chOff x="8742363" y="979488"/>
              <a:chExt cx="2173288" cy="1203325"/>
            </a:xfrm>
          </p:grpSpPr>
          <p:sp>
            <p:nvSpPr>
              <p:cNvPr id="10" name="Freeform 11">
                <a:extLst>
                  <a:ext uri="{FF2B5EF4-FFF2-40B4-BE49-F238E27FC236}">
                    <a16:creationId xmlns:a16="http://schemas.microsoft.com/office/drawing/2014/main" id="{A968627E-49B9-1BD7-1EB9-9C074EA4C391}"/>
                  </a:ext>
                </a:extLst>
              </p:cNvPr>
              <p:cNvSpPr>
                <a:spLocks/>
              </p:cNvSpPr>
              <p:nvPr/>
            </p:nvSpPr>
            <p:spPr bwMode="auto">
              <a:xfrm>
                <a:off x="8742363" y="979488"/>
                <a:ext cx="2173288" cy="1203325"/>
              </a:xfrm>
              <a:custGeom>
                <a:avLst/>
                <a:gdLst>
                  <a:gd name="T0" fmla="*/ 1311 w 1369"/>
                  <a:gd name="T1" fmla="*/ 638 h 758"/>
                  <a:gd name="T2" fmla="*/ 1119 w 1369"/>
                  <a:gd name="T3" fmla="*/ 405 h 758"/>
                  <a:gd name="T4" fmla="*/ 868 w 1369"/>
                  <a:gd name="T5" fmla="*/ 319 h 758"/>
                  <a:gd name="T6" fmla="*/ 647 w 1369"/>
                  <a:gd name="T7" fmla="*/ 96 h 758"/>
                  <a:gd name="T8" fmla="*/ 592 w 1369"/>
                  <a:gd name="T9" fmla="*/ 0 h 758"/>
                  <a:gd name="T10" fmla="*/ 441 w 1369"/>
                  <a:gd name="T11" fmla="*/ 302 h 758"/>
                  <a:gd name="T12" fmla="*/ 383 w 1369"/>
                  <a:gd name="T13" fmla="*/ 281 h 758"/>
                  <a:gd name="T14" fmla="*/ 266 w 1369"/>
                  <a:gd name="T15" fmla="*/ 463 h 758"/>
                  <a:gd name="T16" fmla="*/ 161 w 1369"/>
                  <a:gd name="T17" fmla="*/ 408 h 758"/>
                  <a:gd name="T18" fmla="*/ 0 w 1369"/>
                  <a:gd name="T19" fmla="*/ 758 h 758"/>
                  <a:gd name="T20" fmla="*/ 1369 w 1369"/>
                  <a:gd name="T21" fmla="*/ 758 h 758"/>
                  <a:gd name="T22" fmla="*/ 1311 w 1369"/>
                  <a:gd name="T23" fmla="*/ 63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9" h="758">
                    <a:moveTo>
                      <a:pt x="1311" y="638"/>
                    </a:moveTo>
                    <a:lnTo>
                      <a:pt x="1119" y="405"/>
                    </a:lnTo>
                    <a:lnTo>
                      <a:pt x="868" y="319"/>
                    </a:lnTo>
                    <a:lnTo>
                      <a:pt x="647" y="96"/>
                    </a:lnTo>
                    <a:lnTo>
                      <a:pt x="592" y="0"/>
                    </a:lnTo>
                    <a:lnTo>
                      <a:pt x="441" y="302"/>
                    </a:lnTo>
                    <a:lnTo>
                      <a:pt x="383" y="281"/>
                    </a:lnTo>
                    <a:lnTo>
                      <a:pt x="266" y="463"/>
                    </a:lnTo>
                    <a:lnTo>
                      <a:pt x="161" y="408"/>
                    </a:lnTo>
                    <a:lnTo>
                      <a:pt x="0" y="758"/>
                    </a:lnTo>
                    <a:lnTo>
                      <a:pt x="1369" y="758"/>
                    </a:lnTo>
                    <a:lnTo>
                      <a:pt x="1311" y="638"/>
                    </a:lnTo>
                    <a:close/>
                  </a:path>
                </a:pathLst>
              </a:custGeom>
              <a:solidFill>
                <a:srgbClr val="CF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11" name="Freeform 12">
                <a:extLst>
                  <a:ext uri="{FF2B5EF4-FFF2-40B4-BE49-F238E27FC236}">
                    <a16:creationId xmlns:a16="http://schemas.microsoft.com/office/drawing/2014/main" id="{DEC2F27C-3707-F5D0-2056-C73E5AFB4625}"/>
                  </a:ext>
                </a:extLst>
              </p:cNvPr>
              <p:cNvSpPr>
                <a:spLocks/>
              </p:cNvSpPr>
              <p:nvPr/>
            </p:nvSpPr>
            <p:spPr bwMode="auto">
              <a:xfrm>
                <a:off x="9164638" y="1425575"/>
                <a:ext cx="247650" cy="757237"/>
              </a:xfrm>
              <a:custGeom>
                <a:avLst/>
                <a:gdLst>
                  <a:gd name="T0" fmla="*/ 117 w 156"/>
                  <a:gd name="T1" fmla="*/ 0 h 477"/>
                  <a:gd name="T2" fmla="*/ 156 w 156"/>
                  <a:gd name="T3" fmla="*/ 477 h 477"/>
                  <a:gd name="T4" fmla="*/ 0 w 156"/>
                  <a:gd name="T5" fmla="*/ 182 h 477"/>
                  <a:gd name="T6" fmla="*/ 117 w 156"/>
                  <a:gd name="T7" fmla="*/ 0 h 477"/>
                </a:gdLst>
                <a:ahLst/>
                <a:cxnLst>
                  <a:cxn ang="0">
                    <a:pos x="T0" y="T1"/>
                  </a:cxn>
                  <a:cxn ang="0">
                    <a:pos x="T2" y="T3"/>
                  </a:cxn>
                  <a:cxn ang="0">
                    <a:pos x="T4" y="T5"/>
                  </a:cxn>
                  <a:cxn ang="0">
                    <a:pos x="T6" y="T7"/>
                  </a:cxn>
                </a:cxnLst>
                <a:rect l="0" t="0" r="r" b="b"/>
                <a:pathLst>
                  <a:path w="156" h="477">
                    <a:moveTo>
                      <a:pt x="117" y="0"/>
                    </a:moveTo>
                    <a:lnTo>
                      <a:pt x="156" y="477"/>
                    </a:lnTo>
                    <a:lnTo>
                      <a:pt x="0" y="182"/>
                    </a:lnTo>
                    <a:lnTo>
                      <a:pt x="117" y="0"/>
                    </a:lnTo>
                    <a:close/>
                  </a:path>
                </a:pathLst>
              </a:custGeom>
              <a:solidFill>
                <a:srgbClr val="9C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12" name="Freeform 13">
                <a:extLst>
                  <a:ext uri="{FF2B5EF4-FFF2-40B4-BE49-F238E27FC236}">
                    <a16:creationId xmlns:a16="http://schemas.microsoft.com/office/drawing/2014/main" id="{C6479862-8014-93FD-7D8D-426F65C9629F}"/>
                  </a:ext>
                </a:extLst>
              </p:cNvPr>
              <p:cNvSpPr>
                <a:spLocks/>
              </p:cNvSpPr>
              <p:nvPr/>
            </p:nvSpPr>
            <p:spPr bwMode="auto">
              <a:xfrm>
                <a:off x="10556875" y="1992313"/>
                <a:ext cx="358775" cy="190500"/>
              </a:xfrm>
              <a:custGeom>
                <a:avLst/>
                <a:gdLst>
                  <a:gd name="T0" fmla="*/ 168 w 226"/>
                  <a:gd name="T1" fmla="*/ 0 h 120"/>
                  <a:gd name="T2" fmla="*/ 0 w 226"/>
                  <a:gd name="T3" fmla="*/ 120 h 120"/>
                  <a:gd name="T4" fmla="*/ 226 w 226"/>
                  <a:gd name="T5" fmla="*/ 120 h 120"/>
                  <a:gd name="T6" fmla="*/ 168 w 226"/>
                  <a:gd name="T7" fmla="*/ 0 h 120"/>
                </a:gdLst>
                <a:ahLst/>
                <a:cxnLst>
                  <a:cxn ang="0">
                    <a:pos x="T0" y="T1"/>
                  </a:cxn>
                  <a:cxn ang="0">
                    <a:pos x="T2" y="T3"/>
                  </a:cxn>
                  <a:cxn ang="0">
                    <a:pos x="T4" y="T5"/>
                  </a:cxn>
                  <a:cxn ang="0">
                    <a:pos x="T6" y="T7"/>
                  </a:cxn>
                </a:cxnLst>
                <a:rect l="0" t="0" r="r" b="b"/>
                <a:pathLst>
                  <a:path w="226" h="120">
                    <a:moveTo>
                      <a:pt x="168" y="0"/>
                    </a:moveTo>
                    <a:lnTo>
                      <a:pt x="0" y="120"/>
                    </a:lnTo>
                    <a:lnTo>
                      <a:pt x="226" y="120"/>
                    </a:lnTo>
                    <a:lnTo>
                      <a:pt x="168" y="0"/>
                    </a:lnTo>
                    <a:close/>
                  </a:path>
                </a:pathLst>
              </a:custGeom>
              <a:solidFill>
                <a:srgbClr val="9C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13" name="Freeform 14">
                <a:extLst>
                  <a:ext uri="{FF2B5EF4-FFF2-40B4-BE49-F238E27FC236}">
                    <a16:creationId xmlns:a16="http://schemas.microsoft.com/office/drawing/2014/main" id="{475BA3ED-06BD-1332-6F5B-FD5731AEE480}"/>
                  </a:ext>
                </a:extLst>
              </p:cNvPr>
              <p:cNvSpPr>
                <a:spLocks/>
              </p:cNvSpPr>
              <p:nvPr/>
            </p:nvSpPr>
            <p:spPr bwMode="auto">
              <a:xfrm>
                <a:off x="10036175" y="1485900"/>
                <a:ext cx="234950" cy="696912"/>
              </a:xfrm>
              <a:custGeom>
                <a:avLst/>
                <a:gdLst>
                  <a:gd name="T0" fmla="*/ 53 w 148"/>
                  <a:gd name="T1" fmla="*/ 0 h 439"/>
                  <a:gd name="T2" fmla="*/ 0 w 148"/>
                  <a:gd name="T3" fmla="*/ 439 h 439"/>
                  <a:gd name="T4" fmla="*/ 148 w 148"/>
                  <a:gd name="T5" fmla="*/ 34 h 439"/>
                  <a:gd name="T6" fmla="*/ 53 w 148"/>
                  <a:gd name="T7" fmla="*/ 0 h 439"/>
                </a:gdLst>
                <a:ahLst/>
                <a:cxnLst>
                  <a:cxn ang="0">
                    <a:pos x="T0" y="T1"/>
                  </a:cxn>
                  <a:cxn ang="0">
                    <a:pos x="T2" y="T3"/>
                  </a:cxn>
                  <a:cxn ang="0">
                    <a:pos x="T4" y="T5"/>
                  </a:cxn>
                  <a:cxn ang="0">
                    <a:pos x="T6" y="T7"/>
                  </a:cxn>
                </a:cxnLst>
                <a:rect l="0" t="0" r="r" b="b"/>
                <a:pathLst>
                  <a:path w="148" h="439">
                    <a:moveTo>
                      <a:pt x="53" y="0"/>
                    </a:moveTo>
                    <a:lnTo>
                      <a:pt x="0" y="439"/>
                    </a:lnTo>
                    <a:lnTo>
                      <a:pt x="148" y="34"/>
                    </a:lnTo>
                    <a:lnTo>
                      <a:pt x="53" y="0"/>
                    </a:lnTo>
                    <a:close/>
                  </a:path>
                </a:pathLst>
              </a:custGeom>
              <a:solidFill>
                <a:srgbClr val="82C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14" name="Freeform 15">
                <a:extLst>
                  <a:ext uri="{FF2B5EF4-FFF2-40B4-BE49-F238E27FC236}">
                    <a16:creationId xmlns:a16="http://schemas.microsoft.com/office/drawing/2014/main" id="{67116E78-1C5D-350E-2A54-0A262BD82AE8}"/>
                  </a:ext>
                </a:extLst>
              </p:cNvPr>
              <p:cNvSpPr>
                <a:spLocks/>
              </p:cNvSpPr>
              <p:nvPr/>
            </p:nvSpPr>
            <p:spPr bwMode="auto">
              <a:xfrm>
                <a:off x="9632950" y="979488"/>
                <a:ext cx="136525" cy="879475"/>
              </a:xfrm>
              <a:custGeom>
                <a:avLst/>
                <a:gdLst>
                  <a:gd name="T0" fmla="*/ 86 w 86"/>
                  <a:gd name="T1" fmla="*/ 96 h 554"/>
                  <a:gd name="T2" fmla="*/ 65 w 86"/>
                  <a:gd name="T3" fmla="*/ 261 h 554"/>
                  <a:gd name="T4" fmla="*/ 65 w 86"/>
                  <a:gd name="T5" fmla="*/ 554 h 554"/>
                  <a:gd name="T6" fmla="*/ 0 w 86"/>
                  <a:gd name="T7" fmla="*/ 235 h 554"/>
                  <a:gd name="T8" fmla="*/ 31 w 86"/>
                  <a:gd name="T9" fmla="*/ 0 h 554"/>
                  <a:gd name="T10" fmla="*/ 86 w 86"/>
                  <a:gd name="T11" fmla="*/ 96 h 554"/>
                </a:gdLst>
                <a:ahLst/>
                <a:cxnLst>
                  <a:cxn ang="0">
                    <a:pos x="T0" y="T1"/>
                  </a:cxn>
                  <a:cxn ang="0">
                    <a:pos x="T2" y="T3"/>
                  </a:cxn>
                  <a:cxn ang="0">
                    <a:pos x="T4" y="T5"/>
                  </a:cxn>
                  <a:cxn ang="0">
                    <a:pos x="T6" y="T7"/>
                  </a:cxn>
                  <a:cxn ang="0">
                    <a:pos x="T8" y="T9"/>
                  </a:cxn>
                  <a:cxn ang="0">
                    <a:pos x="T10" y="T11"/>
                  </a:cxn>
                </a:cxnLst>
                <a:rect l="0" t="0" r="r" b="b"/>
                <a:pathLst>
                  <a:path w="86" h="554">
                    <a:moveTo>
                      <a:pt x="86" y="96"/>
                    </a:moveTo>
                    <a:lnTo>
                      <a:pt x="65" y="261"/>
                    </a:lnTo>
                    <a:lnTo>
                      <a:pt x="65" y="554"/>
                    </a:lnTo>
                    <a:lnTo>
                      <a:pt x="0" y="235"/>
                    </a:lnTo>
                    <a:lnTo>
                      <a:pt x="31" y="0"/>
                    </a:lnTo>
                    <a:lnTo>
                      <a:pt x="86" y="96"/>
                    </a:lnTo>
                    <a:close/>
                  </a:path>
                </a:pathLst>
              </a:custGeom>
              <a:solidFill>
                <a:srgbClr val="82C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15" name="Freeform 16">
                <a:extLst>
                  <a:ext uri="{FF2B5EF4-FFF2-40B4-BE49-F238E27FC236}">
                    <a16:creationId xmlns:a16="http://schemas.microsoft.com/office/drawing/2014/main" id="{3E7F6291-7340-C2B2-D513-B488341149E5}"/>
                  </a:ext>
                </a:extLst>
              </p:cNvPr>
              <p:cNvSpPr>
                <a:spLocks/>
              </p:cNvSpPr>
              <p:nvPr/>
            </p:nvSpPr>
            <p:spPr bwMode="auto">
              <a:xfrm>
                <a:off x="9925050" y="1287463"/>
                <a:ext cx="195263" cy="625475"/>
              </a:xfrm>
              <a:custGeom>
                <a:avLst/>
                <a:gdLst>
                  <a:gd name="T0" fmla="*/ 0 w 123"/>
                  <a:gd name="T1" fmla="*/ 0 h 394"/>
                  <a:gd name="T2" fmla="*/ 91 w 123"/>
                  <a:gd name="T3" fmla="*/ 394 h 394"/>
                  <a:gd name="T4" fmla="*/ 123 w 123"/>
                  <a:gd name="T5" fmla="*/ 125 h 394"/>
                  <a:gd name="T6" fmla="*/ 0 w 123"/>
                  <a:gd name="T7" fmla="*/ 0 h 394"/>
                </a:gdLst>
                <a:ahLst/>
                <a:cxnLst>
                  <a:cxn ang="0">
                    <a:pos x="T0" y="T1"/>
                  </a:cxn>
                  <a:cxn ang="0">
                    <a:pos x="T2" y="T3"/>
                  </a:cxn>
                  <a:cxn ang="0">
                    <a:pos x="T4" y="T5"/>
                  </a:cxn>
                  <a:cxn ang="0">
                    <a:pos x="T6" y="T7"/>
                  </a:cxn>
                </a:cxnLst>
                <a:rect l="0" t="0" r="r" b="b"/>
                <a:pathLst>
                  <a:path w="123" h="394">
                    <a:moveTo>
                      <a:pt x="0" y="0"/>
                    </a:moveTo>
                    <a:lnTo>
                      <a:pt x="91" y="394"/>
                    </a:lnTo>
                    <a:lnTo>
                      <a:pt x="123" y="125"/>
                    </a:lnTo>
                    <a:lnTo>
                      <a:pt x="0" y="0"/>
                    </a:lnTo>
                    <a:close/>
                  </a:path>
                </a:pathLst>
              </a:custGeom>
              <a:solidFill>
                <a:srgbClr val="9C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grpSp>
        <p:sp>
          <p:nvSpPr>
            <p:cNvPr id="7" name="Freeform 17">
              <a:extLst>
                <a:ext uri="{FF2B5EF4-FFF2-40B4-BE49-F238E27FC236}">
                  <a16:creationId xmlns:a16="http://schemas.microsoft.com/office/drawing/2014/main" id="{6675DE88-BA9C-B7F8-905B-DABDFDD259FE}"/>
                </a:ext>
              </a:extLst>
            </p:cNvPr>
            <p:cNvSpPr>
              <a:spLocks/>
            </p:cNvSpPr>
            <p:nvPr/>
          </p:nvSpPr>
          <p:spPr bwMode="auto">
            <a:xfrm>
              <a:off x="8121650" y="2182813"/>
              <a:ext cx="3409950" cy="1168400"/>
            </a:xfrm>
            <a:custGeom>
              <a:avLst/>
              <a:gdLst>
                <a:gd name="T0" fmla="*/ 2148 w 2148"/>
                <a:gd name="T1" fmla="*/ 448 h 736"/>
                <a:gd name="T2" fmla="*/ 1783 w 2148"/>
                <a:gd name="T3" fmla="*/ 55 h 736"/>
                <a:gd name="T4" fmla="*/ 1760 w 2148"/>
                <a:gd name="T5" fmla="*/ 0 h 736"/>
                <a:gd name="T6" fmla="*/ 391 w 2148"/>
                <a:gd name="T7" fmla="*/ 0 h 736"/>
                <a:gd name="T8" fmla="*/ 367 w 2148"/>
                <a:gd name="T9" fmla="*/ 55 h 736"/>
                <a:gd name="T10" fmla="*/ 77 w 2148"/>
                <a:gd name="T11" fmla="*/ 350 h 736"/>
                <a:gd name="T12" fmla="*/ 55 w 2148"/>
                <a:gd name="T13" fmla="*/ 655 h 736"/>
                <a:gd name="T14" fmla="*/ 0 w 2148"/>
                <a:gd name="T15" fmla="*/ 736 h 736"/>
                <a:gd name="T16" fmla="*/ 2100 w 2148"/>
                <a:gd name="T17" fmla="*/ 736 h 736"/>
                <a:gd name="T18" fmla="*/ 2148 w 2148"/>
                <a:gd name="T19" fmla="*/ 44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8" h="736">
                  <a:moveTo>
                    <a:pt x="2148" y="448"/>
                  </a:moveTo>
                  <a:lnTo>
                    <a:pt x="1783" y="55"/>
                  </a:lnTo>
                  <a:lnTo>
                    <a:pt x="1760" y="0"/>
                  </a:lnTo>
                  <a:lnTo>
                    <a:pt x="391" y="0"/>
                  </a:lnTo>
                  <a:lnTo>
                    <a:pt x="367" y="55"/>
                  </a:lnTo>
                  <a:lnTo>
                    <a:pt x="77" y="350"/>
                  </a:lnTo>
                  <a:lnTo>
                    <a:pt x="55" y="655"/>
                  </a:lnTo>
                  <a:lnTo>
                    <a:pt x="0" y="736"/>
                  </a:lnTo>
                  <a:lnTo>
                    <a:pt x="2100" y="736"/>
                  </a:lnTo>
                  <a:lnTo>
                    <a:pt x="2148" y="448"/>
                  </a:lnTo>
                  <a:close/>
                </a:path>
              </a:pathLst>
            </a:custGeom>
            <a:solidFill>
              <a:srgbClr val="00B0F0">
                <a:alpha val="64000"/>
              </a:srgbClr>
            </a:solidFill>
            <a:ln>
              <a:noFill/>
            </a:ln>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8" name="Freeform 18">
              <a:extLst>
                <a:ext uri="{FF2B5EF4-FFF2-40B4-BE49-F238E27FC236}">
                  <a16:creationId xmlns:a16="http://schemas.microsoft.com/office/drawing/2014/main" id="{4CB68048-7876-86D6-42F7-9B674BC741EC}"/>
                </a:ext>
              </a:extLst>
            </p:cNvPr>
            <p:cNvSpPr>
              <a:spLocks/>
            </p:cNvSpPr>
            <p:nvPr/>
          </p:nvSpPr>
          <p:spPr bwMode="auto">
            <a:xfrm>
              <a:off x="7559675" y="4519613"/>
              <a:ext cx="4051300" cy="1169987"/>
            </a:xfrm>
            <a:custGeom>
              <a:avLst/>
              <a:gdLst>
                <a:gd name="T0" fmla="*/ 2408 w 2552"/>
                <a:gd name="T1" fmla="*/ 351 h 737"/>
                <a:gd name="T2" fmla="*/ 2552 w 2552"/>
                <a:gd name="T3" fmla="*/ 0 h 737"/>
                <a:gd name="T4" fmla="*/ 16 w 2552"/>
                <a:gd name="T5" fmla="*/ 0 h 737"/>
                <a:gd name="T6" fmla="*/ 0 w 2552"/>
                <a:gd name="T7" fmla="*/ 101 h 737"/>
                <a:gd name="T8" fmla="*/ 251 w 2552"/>
                <a:gd name="T9" fmla="*/ 595 h 737"/>
                <a:gd name="T10" fmla="*/ 496 w 2552"/>
                <a:gd name="T11" fmla="*/ 737 h 737"/>
                <a:gd name="T12" fmla="*/ 2310 w 2552"/>
                <a:gd name="T13" fmla="*/ 737 h 737"/>
                <a:gd name="T14" fmla="*/ 2293 w 2552"/>
                <a:gd name="T15" fmla="*/ 564 h 737"/>
                <a:gd name="T16" fmla="*/ 2408 w 2552"/>
                <a:gd name="T17" fmla="*/ 35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2" h="737">
                  <a:moveTo>
                    <a:pt x="2408" y="351"/>
                  </a:moveTo>
                  <a:lnTo>
                    <a:pt x="2552" y="0"/>
                  </a:lnTo>
                  <a:lnTo>
                    <a:pt x="16" y="0"/>
                  </a:lnTo>
                  <a:lnTo>
                    <a:pt x="0" y="101"/>
                  </a:lnTo>
                  <a:lnTo>
                    <a:pt x="251" y="595"/>
                  </a:lnTo>
                  <a:lnTo>
                    <a:pt x="496" y="737"/>
                  </a:lnTo>
                  <a:lnTo>
                    <a:pt x="2310" y="737"/>
                  </a:lnTo>
                  <a:lnTo>
                    <a:pt x="2293" y="564"/>
                  </a:lnTo>
                  <a:lnTo>
                    <a:pt x="2408" y="351"/>
                  </a:lnTo>
                  <a:close/>
                </a:path>
              </a:pathLst>
            </a:custGeom>
            <a:solidFill>
              <a:srgbClr val="00B0F0">
                <a:alpha val="64000"/>
              </a:srgbClr>
            </a:solidFill>
            <a:ln>
              <a:noFill/>
            </a:ln>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9" name="Freeform 19">
              <a:extLst>
                <a:ext uri="{FF2B5EF4-FFF2-40B4-BE49-F238E27FC236}">
                  <a16:creationId xmlns:a16="http://schemas.microsoft.com/office/drawing/2014/main" id="{A9BA3F48-5746-204F-33CE-0A0F3ADE81ED}"/>
                </a:ext>
              </a:extLst>
            </p:cNvPr>
            <p:cNvSpPr>
              <a:spLocks/>
            </p:cNvSpPr>
            <p:nvPr/>
          </p:nvSpPr>
          <p:spPr bwMode="auto">
            <a:xfrm>
              <a:off x="7585075" y="3351213"/>
              <a:ext cx="4025900" cy="1168400"/>
            </a:xfrm>
            <a:custGeom>
              <a:avLst/>
              <a:gdLst>
                <a:gd name="T0" fmla="*/ 2414 w 2536"/>
                <a:gd name="T1" fmla="*/ 317 h 736"/>
                <a:gd name="T2" fmla="*/ 2450 w 2536"/>
                <a:gd name="T3" fmla="*/ 39 h 736"/>
                <a:gd name="T4" fmla="*/ 2438 w 2536"/>
                <a:gd name="T5" fmla="*/ 0 h 736"/>
                <a:gd name="T6" fmla="*/ 338 w 2536"/>
                <a:gd name="T7" fmla="*/ 0 h 736"/>
                <a:gd name="T8" fmla="*/ 55 w 2536"/>
                <a:gd name="T9" fmla="*/ 413 h 736"/>
                <a:gd name="T10" fmla="*/ 0 w 2536"/>
                <a:gd name="T11" fmla="*/ 736 h 736"/>
                <a:gd name="T12" fmla="*/ 2536 w 2536"/>
                <a:gd name="T13" fmla="*/ 736 h 736"/>
                <a:gd name="T14" fmla="*/ 2414 w 2536"/>
                <a:gd name="T15" fmla="*/ 317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6" h="736">
                  <a:moveTo>
                    <a:pt x="2414" y="317"/>
                  </a:moveTo>
                  <a:lnTo>
                    <a:pt x="2450" y="39"/>
                  </a:lnTo>
                  <a:lnTo>
                    <a:pt x="2438" y="0"/>
                  </a:lnTo>
                  <a:lnTo>
                    <a:pt x="338" y="0"/>
                  </a:lnTo>
                  <a:lnTo>
                    <a:pt x="55" y="413"/>
                  </a:lnTo>
                  <a:lnTo>
                    <a:pt x="0" y="736"/>
                  </a:lnTo>
                  <a:lnTo>
                    <a:pt x="2536" y="736"/>
                  </a:lnTo>
                  <a:lnTo>
                    <a:pt x="2414" y="317"/>
                  </a:lnTo>
                  <a:close/>
                </a:path>
              </a:pathLst>
            </a:custGeom>
            <a:solidFill>
              <a:srgbClr val="00B0F0">
                <a:alpha val="64000"/>
              </a:srgbClr>
            </a:solidFill>
            <a:ln>
              <a:noFill/>
            </a:ln>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grpSp>
      <p:sp>
        <p:nvSpPr>
          <p:cNvPr id="16" name="Rectangle 20">
            <a:extLst>
              <a:ext uri="{FF2B5EF4-FFF2-40B4-BE49-F238E27FC236}">
                <a16:creationId xmlns:a16="http://schemas.microsoft.com/office/drawing/2014/main" id="{C3F44919-ED50-3C1D-215E-3CF79BCD9685}"/>
              </a:ext>
            </a:extLst>
          </p:cNvPr>
          <p:cNvSpPr>
            <a:spLocks noChangeArrowheads="1"/>
          </p:cNvSpPr>
          <p:nvPr userDrawn="1"/>
        </p:nvSpPr>
        <p:spPr bwMode="auto">
          <a:xfrm>
            <a:off x="2576923" y="2165871"/>
            <a:ext cx="7489602" cy="677108"/>
          </a:xfrm>
          <a:prstGeom prst="rect">
            <a:avLst/>
          </a:prstGeom>
        </p:spPr>
        <p:txBody>
          <a:bodyPr vert="horz" lIns="91440" tIns="45720" rIns="91440" bIns="45720" rtlCol="0" anchor="ctr">
            <a:normAutofit fontScale="90000" lnSpcReduction="10000"/>
          </a:bodyPr>
          <a:lstStyle/>
          <a:p>
            <a:pPr>
              <a:spcBef>
                <a:spcPct val="0"/>
              </a:spcBef>
            </a:pPr>
            <a:r>
              <a:rPr lang="en-US" altLang="ru-RU" sz="4400" dirty="0">
                <a:solidFill>
                  <a:schemeClr val="bg1"/>
                </a:solidFill>
                <a:latin typeface="Domine" panose="02040503040403060204" pitchFamily="18" charset="0"/>
                <a:ea typeface="+mj-ea"/>
                <a:cs typeface="+mj-cs"/>
              </a:rPr>
              <a:t>97.6 million have prediabetes</a:t>
            </a:r>
            <a:endParaRPr lang="ru-RU" altLang="ru-RU" sz="4400" dirty="0">
              <a:solidFill>
                <a:schemeClr val="bg1"/>
              </a:solidFill>
              <a:latin typeface="Domine" panose="02040503040403060204" pitchFamily="18" charset="0"/>
              <a:ea typeface="+mj-ea"/>
              <a:cs typeface="+mj-cs"/>
            </a:endParaRPr>
          </a:p>
        </p:txBody>
      </p:sp>
      <p:sp>
        <p:nvSpPr>
          <p:cNvPr id="17" name="TextBox 16">
            <a:extLst>
              <a:ext uri="{FF2B5EF4-FFF2-40B4-BE49-F238E27FC236}">
                <a16:creationId xmlns:a16="http://schemas.microsoft.com/office/drawing/2014/main" id="{C8ABDF8E-74BD-BC4D-1D21-27B2DD31EC16}"/>
              </a:ext>
            </a:extLst>
          </p:cNvPr>
          <p:cNvSpPr txBox="1"/>
          <p:nvPr userDrawn="1"/>
        </p:nvSpPr>
        <p:spPr>
          <a:xfrm>
            <a:off x="2635743" y="2818035"/>
            <a:ext cx="4284358" cy="430887"/>
          </a:xfrm>
          <a:prstGeom prst="rect">
            <a:avLst/>
          </a:prstGeom>
          <a:noFill/>
        </p:spPr>
        <p:txBody>
          <a:bodyPr wrap="square" rtlCol="0">
            <a:spAutoFit/>
          </a:bodyPr>
          <a:lstStyle/>
          <a:p>
            <a:pPr defTabSz="979488" fontAlgn="base">
              <a:spcBef>
                <a:spcPct val="50000"/>
              </a:spcBef>
              <a:spcAft>
                <a:spcPct val="0"/>
              </a:spcAft>
              <a:defRPr/>
            </a:pPr>
            <a:r>
              <a:rPr lang="en-US" sz="1100" b="0" i="0" dirty="0">
                <a:solidFill>
                  <a:srgbClr val="FFFFFF"/>
                </a:solidFill>
                <a:latin typeface="Work Sans Medium" pitchFamily="2" charset="77"/>
                <a:ea typeface="Open Sans" panose="020B0606030504020204" pitchFamily="34" charset="0"/>
                <a:cs typeface="Open Sans" panose="020B0606030504020204" pitchFamily="34" charset="0"/>
              </a:rPr>
              <a:t>According to CDC’s Division of Diabetes Translation, National Diabetes Statistics Report, 2021</a:t>
            </a:r>
            <a:endParaRPr lang="en-US" sz="1100" b="0" i="0" dirty="0">
              <a:solidFill>
                <a:srgbClr val="FFFFFF"/>
              </a:solidFill>
              <a:highlight>
                <a:srgbClr val="FFFF00"/>
              </a:highlight>
              <a:latin typeface="Work Sans Medium" pitchFamily="2" charset="77"/>
              <a:ea typeface="Open Sans" panose="020B0606030504020204" pitchFamily="34" charset="0"/>
              <a:cs typeface="Open Sans" panose="020B0606030504020204" pitchFamily="34" charset="0"/>
            </a:endParaRPr>
          </a:p>
        </p:txBody>
      </p:sp>
      <p:pic>
        <p:nvPicPr>
          <p:cNvPr id="21" name="Graphic 20" descr="Cruise ship outline">
            <a:extLst>
              <a:ext uri="{FF2B5EF4-FFF2-40B4-BE49-F238E27FC236}">
                <a16:creationId xmlns:a16="http://schemas.microsoft.com/office/drawing/2014/main" id="{45376A7E-9405-9107-8743-26E7C0DE86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6318576" y="1209159"/>
            <a:ext cx="677109" cy="677109"/>
          </a:xfrm>
          <a:prstGeom prst="rect">
            <a:avLst/>
          </a:prstGeom>
        </p:spPr>
      </p:pic>
      <p:sp>
        <p:nvSpPr>
          <p:cNvPr id="24" name="TextBox 23">
            <a:extLst>
              <a:ext uri="{FF2B5EF4-FFF2-40B4-BE49-F238E27FC236}">
                <a16:creationId xmlns:a16="http://schemas.microsoft.com/office/drawing/2014/main" id="{4BDCED31-F3BB-2499-B88D-E3FD2FE812E0}"/>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38.4 Million People Have Diabetes</a:t>
            </a:r>
            <a:endParaRPr lang="en-US" sz="2000" dirty="0">
              <a:solidFill>
                <a:srgbClr val="002855"/>
              </a:solidFill>
              <a:latin typeface="Domine" panose="02040503040403060204" pitchFamily="18" charset="0"/>
            </a:endParaRPr>
          </a:p>
        </p:txBody>
      </p:sp>
      <p:pic>
        <p:nvPicPr>
          <p:cNvPr id="25" name="Picture 24">
            <a:extLst>
              <a:ext uri="{FF2B5EF4-FFF2-40B4-BE49-F238E27FC236}">
                <a16:creationId xmlns:a16="http://schemas.microsoft.com/office/drawing/2014/main" id="{3C64AFB6-B7F5-E3AA-B859-41EB863120A6}"/>
              </a:ext>
            </a:extLst>
          </p:cNvPr>
          <p:cNvPicPr>
            <a:picLocks noChangeAspect="1"/>
          </p:cNvPicPr>
          <p:nvPr userDrawn="1"/>
        </p:nvPicPr>
        <p:blipFill>
          <a:blip r:embed="rId4"/>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4174672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C4A4FE4-17AE-B812-817A-15FD1C05C1A0}"/>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Prediabetes</a:t>
            </a:r>
            <a:endParaRPr lang="en-US" sz="2000" dirty="0">
              <a:solidFill>
                <a:srgbClr val="002855"/>
              </a:solidFill>
              <a:latin typeface="Domine" panose="02040503040403060204" pitchFamily="18" charset="0"/>
            </a:endParaRPr>
          </a:p>
        </p:txBody>
      </p:sp>
      <p:sp>
        <p:nvSpPr>
          <p:cNvPr id="2" name="Round Same Side Corner Rectangle 1">
            <a:extLst>
              <a:ext uri="{FF2B5EF4-FFF2-40B4-BE49-F238E27FC236}">
                <a16:creationId xmlns:a16="http://schemas.microsoft.com/office/drawing/2014/main" id="{9E35CB42-E884-1B64-B945-CF65C9D3FFC5}"/>
              </a:ext>
            </a:extLst>
          </p:cNvPr>
          <p:cNvSpPr/>
          <p:nvPr userDrawn="1"/>
        </p:nvSpPr>
        <p:spPr>
          <a:xfrm rot="5400000">
            <a:off x="3034442" y="220374"/>
            <a:ext cx="4297680" cy="6917842"/>
          </a:xfrm>
          <a:prstGeom prst="round2SameRect">
            <a:avLst/>
          </a:prstGeom>
          <a:solidFill>
            <a:srgbClr val="EFF4F1"/>
          </a:solidFill>
          <a:ln>
            <a:solidFill>
              <a:srgbClr val="F7795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24DB200-1779-9836-2864-CBAB1C90716D}"/>
              </a:ext>
            </a:extLst>
          </p:cNvPr>
          <p:cNvGrpSpPr/>
          <p:nvPr userDrawn="1"/>
        </p:nvGrpSpPr>
        <p:grpSpPr>
          <a:xfrm>
            <a:off x="6267399" y="1884892"/>
            <a:ext cx="4124324" cy="3690726"/>
            <a:chOff x="6051499" y="1671756"/>
            <a:chExt cx="4124324" cy="3690726"/>
          </a:xfrm>
        </p:grpSpPr>
        <p:sp>
          <p:nvSpPr>
            <p:cNvPr id="7" name="Right Arrow 6">
              <a:extLst>
                <a:ext uri="{FF2B5EF4-FFF2-40B4-BE49-F238E27FC236}">
                  <a16:creationId xmlns:a16="http://schemas.microsoft.com/office/drawing/2014/main" id="{EB98477A-AB64-CB5C-A090-15E658AE8082}"/>
                </a:ext>
              </a:extLst>
            </p:cNvPr>
            <p:cNvSpPr/>
            <p:nvPr/>
          </p:nvSpPr>
          <p:spPr>
            <a:xfrm flipH="1">
              <a:off x="6051499" y="4599145"/>
              <a:ext cx="2375654" cy="763337"/>
            </a:xfrm>
            <a:prstGeom prst="rightArrow">
              <a:avLst>
                <a:gd name="adj1" fmla="val 50000"/>
                <a:gd name="adj2" fmla="val 87754"/>
              </a:avLst>
            </a:prstGeom>
            <a:solidFill>
              <a:srgbClr val="F77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8E389EE-9A20-F236-4ACC-A2ED99171382}"/>
                </a:ext>
              </a:extLst>
            </p:cNvPr>
            <p:cNvSpPr>
              <a:spLocks noChangeAspect="1"/>
            </p:cNvSpPr>
            <p:nvPr/>
          </p:nvSpPr>
          <p:spPr>
            <a:xfrm flipH="1">
              <a:off x="6676784" y="1671756"/>
              <a:ext cx="3499039" cy="3499043"/>
            </a:xfrm>
            <a:prstGeom prst="ellipse">
              <a:avLst/>
            </a:prstGeom>
            <a:solidFill>
              <a:srgbClr val="F77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21B30E9-BFD9-9834-D825-F801089D277D}"/>
                </a:ext>
              </a:extLst>
            </p:cNvPr>
            <p:cNvSpPr>
              <a:spLocks noChangeAspect="1"/>
            </p:cNvSpPr>
            <p:nvPr/>
          </p:nvSpPr>
          <p:spPr>
            <a:xfrm flipH="1">
              <a:off x="7067840" y="2043419"/>
              <a:ext cx="2716927" cy="2716930"/>
            </a:xfrm>
            <a:prstGeom prst="ellipse">
              <a:avLst/>
            </a:prstGeom>
            <a:solidFill>
              <a:srgbClr val="EBEEE7"/>
            </a:solidFill>
            <a:ln>
              <a:noFill/>
            </a:ln>
            <a:effectLst/>
            <a:scene3d>
              <a:camera prst="orthographicFront"/>
              <a:lightRig rig="twoPt" dir="t">
                <a:rot lat="0" lon="0" rev="5400000"/>
              </a:lightRig>
            </a:scene3d>
            <a:sp3d prstMaterial="dkEdge">
              <a:bevelT w="38100" h="6350" prst="coolSlant"/>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1">
              <a:extLst>
                <a:ext uri="{FF2B5EF4-FFF2-40B4-BE49-F238E27FC236}">
                  <a16:creationId xmlns:a16="http://schemas.microsoft.com/office/drawing/2014/main" id="{9AA10323-868C-54EF-5F63-D14D27594D41}"/>
                </a:ext>
              </a:extLst>
            </p:cNvPr>
            <p:cNvSpPr>
              <a:spLocks noChangeArrowheads="1"/>
            </p:cNvSpPr>
            <p:nvPr/>
          </p:nvSpPr>
          <p:spPr bwMode="auto">
            <a:xfrm flipH="1">
              <a:off x="7489763" y="2812384"/>
              <a:ext cx="19187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ru-RU" sz="5400" b="1" i="0" dirty="0">
                  <a:solidFill>
                    <a:srgbClr val="002855"/>
                  </a:solidFill>
                  <a:latin typeface="Work Sans SemiBold" pitchFamily="2" charset="77"/>
                </a:rPr>
                <a:t>&gt;80%</a:t>
              </a:r>
              <a:endParaRPr lang="ru-RU" altLang="ru-RU" sz="2000" b="1" i="0" dirty="0">
                <a:solidFill>
                  <a:srgbClr val="002855"/>
                </a:solidFill>
              </a:endParaRPr>
            </a:p>
          </p:txBody>
        </p:sp>
      </p:gr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pSp>
        <p:nvGrpSpPr>
          <p:cNvPr id="24" name="Group 23">
            <a:extLst>
              <a:ext uri="{FF2B5EF4-FFF2-40B4-BE49-F238E27FC236}">
                <a16:creationId xmlns:a16="http://schemas.microsoft.com/office/drawing/2014/main" id="{4552B769-9D05-7E0C-0DFF-B8C7AFCF9029}"/>
              </a:ext>
            </a:extLst>
          </p:cNvPr>
          <p:cNvGrpSpPr/>
          <p:nvPr userDrawn="1"/>
        </p:nvGrpSpPr>
        <p:grpSpPr>
          <a:xfrm>
            <a:off x="1811062" y="1616499"/>
            <a:ext cx="8018968" cy="4125913"/>
            <a:chOff x="1811062" y="1377963"/>
            <a:chExt cx="8018968" cy="4125913"/>
          </a:xfrm>
        </p:grpSpPr>
        <p:sp>
          <p:nvSpPr>
            <p:cNvPr id="12" name="Rectangle 11">
              <a:extLst>
                <a:ext uri="{FF2B5EF4-FFF2-40B4-BE49-F238E27FC236}">
                  <a16:creationId xmlns:a16="http://schemas.microsoft.com/office/drawing/2014/main" id="{321C9AF0-C227-3124-6E11-3B54737F4B2E}"/>
                </a:ext>
              </a:extLst>
            </p:cNvPr>
            <p:cNvSpPr/>
            <p:nvPr userDrawn="1"/>
          </p:nvSpPr>
          <p:spPr>
            <a:xfrm>
              <a:off x="1811062" y="1377963"/>
              <a:ext cx="4124325" cy="4125913"/>
            </a:xfrm>
            <a:prstGeom prst="rect">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3C79BB4F-BF34-9DA7-E132-F59D7CCB50D0}"/>
                </a:ext>
              </a:extLst>
            </p:cNvPr>
            <p:cNvSpPr txBox="1"/>
            <p:nvPr userDrawn="1"/>
          </p:nvSpPr>
          <p:spPr>
            <a:xfrm>
              <a:off x="1967989" y="3654725"/>
              <a:ext cx="3747315" cy="1384995"/>
            </a:xfrm>
            <a:prstGeom prst="rect">
              <a:avLst/>
            </a:prstGeom>
            <a:noFill/>
          </p:spPr>
          <p:txBody>
            <a:bodyPr wrap="square" rtlCol="0">
              <a:spAutoFit/>
            </a:bodyPr>
            <a:lstStyle/>
            <a:p>
              <a:pPr defTabSz="979488" fontAlgn="base">
                <a:spcBef>
                  <a:spcPct val="50000"/>
                </a:spcBef>
                <a:spcAft>
                  <a:spcPct val="0"/>
                </a:spcAft>
                <a:defRPr/>
              </a:pPr>
              <a:r>
                <a:rPr lang="en-US" sz="1400" b="0" i="0" dirty="0">
                  <a:solidFill>
                    <a:srgbClr val="FFFFFF"/>
                  </a:solidFill>
                  <a:latin typeface="Work Sans Medium" pitchFamily="2" charset="77"/>
                  <a:ea typeface="Open Sans" panose="020B0606030504020204" pitchFamily="34" charset="0"/>
                  <a:cs typeface="Open Sans" panose="020B0606030504020204" pitchFamily="34" charset="0"/>
                </a:rPr>
                <a:t>About</a:t>
              </a:r>
              <a:r>
                <a:rPr lang="en-US" sz="1400" b="0" i="0" baseline="0" dirty="0">
                  <a:solidFill>
                    <a:srgbClr val="FFFFFF"/>
                  </a:solidFill>
                  <a:latin typeface="Work Sans Medium" pitchFamily="2" charset="77"/>
                  <a:ea typeface="Open Sans" panose="020B0606030504020204" pitchFamily="34" charset="0"/>
                  <a:cs typeface="Open Sans" panose="020B0606030504020204" pitchFamily="34" charset="0"/>
                </a:rPr>
                <a:t> 97.6 million U.S. adults </a:t>
              </a:r>
              <a:br>
                <a:rPr lang="en-US" sz="1400" b="0" i="0" baseline="0" dirty="0">
                  <a:solidFill>
                    <a:srgbClr val="FFFFFF"/>
                  </a:solidFill>
                  <a:latin typeface="Work Sans Medium" pitchFamily="2" charset="77"/>
                  <a:ea typeface="Open Sans" panose="020B0606030504020204" pitchFamily="34" charset="0"/>
                  <a:cs typeface="Open Sans" panose="020B0606030504020204" pitchFamily="34" charset="0"/>
                </a:rPr>
              </a:br>
              <a:r>
                <a:rPr lang="en-US" sz="1400" b="0" i="0" baseline="0" dirty="0">
                  <a:solidFill>
                    <a:srgbClr val="FFFFFF"/>
                  </a:solidFill>
                  <a:latin typeface="Work Sans Medium" pitchFamily="2" charset="77"/>
                  <a:ea typeface="Open Sans" panose="020B0606030504020204" pitchFamily="34" charset="0"/>
                  <a:cs typeface="Open Sans" panose="020B0606030504020204" pitchFamily="34" charset="0"/>
                </a:rPr>
                <a:t>(more than 1 in 3) have prediabetes. Prediabetes is defined as blood sugar levels that are higher than normal but not high enough yet to be classified as type 2 diabetes.</a:t>
              </a:r>
              <a:endParaRPr lang="en-US" sz="1400" b="0" i="0" dirty="0">
                <a:solidFill>
                  <a:srgbClr val="FFFFFF"/>
                </a:solidFill>
                <a:highlight>
                  <a:srgbClr val="FFFF00"/>
                </a:highlight>
                <a:latin typeface="Work Sans Medium" pitchFamily="2" charset="77"/>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D79B525D-191D-BB96-C0AF-ED275B1501CB}"/>
                </a:ext>
              </a:extLst>
            </p:cNvPr>
            <p:cNvSpPr txBox="1"/>
            <p:nvPr userDrawn="1"/>
          </p:nvSpPr>
          <p:spPr>
            <a:xfrm>
              <a:off x="1967989" y="2732801"/>
              <a:ext cx="3747315" cy="584775"/>
            </a:xfrm>
            <a:prstGeom prst="rect">
              <a:avLst/>
            </a:prstGeom>
            <a:noFill/>
          </p:spPr>
          <p:txBody>
            <a:bodyPr wrap="square" rtlCol="0">
              <a:spAutoFit/>
            </a:bodyPr>
            <a:lstStyle/>
            <a:p>
              <a:pPr algn="ctr" defTabSz="979488" fontAlgn="base">
                <a:spcBef>
                  <a:spcPct val="50000"/>
                </a:spcBef>
                <a:spcAft>
                  <a:spcPct val="0"/>
                </a:spcAft>
                <a:defRPr/>
              </a:pPr>
              <a:r>
                <a:rPr lang="en-US" sz="3200" b="0" i="0" dirty="0">
                  <a:solidFill>
                    <a:srgbClr val="FFFFFF"/>
                  </a:solidFill>
                  <a:latin typeface="Work Sans Medium" pitchFamily="2" charset="77"/>
                  <a:ea typeface="Open Sans" panose="020B0606030504020204" pitchFamily="34" charset="0"/>
                  <a:cs typeface="Open Sans" panose="020B0606030504020204" pitchFamily="34" charset="0"/>
                </a:rPr>
                <a:t>More than 1 in 3</a:t>
              </a:r>
              <a:endParaRPr lang="en-US" sz="3200" b="0" i="0" dirty="0">
                <a:solidFill>
                  <a:srgbClr val="FFFFFF"/>
                </a:solidFill>
                <a:highlight>
                  <a:srgbClr val="FFFF00"/>
                </a:highlight>
                <a:latin typeface="Work Sans Medium" pitchFamily="2" charset="77"/>
                <a:ea typeface="Open Sans" panose="020B0606030504020204" pitchFamily="34" charset="0"/>
                <a:cs typeface="Open Sans" panose="020B0606030504020204" pitchFamily="34" charset="0"/>
              </a:endParaRPr>
            </a:p>
          </p:txBody>
        </p:sp>
        <p:cxnSp>
          <p:nvCxnSpPr>
            <p:cNvPr id="15" name="Straight Connector 14">
              <a:extLst>
                <a:ext uri="{FF2B5EF4-FFF2-40B4-BE49-F238E27FC236}">
                  <a16:creationId xmlns:a16="http://schemas.microsoft.com/office/drawing/2014/main" id="{C52FBB4D-41FA-CEC0-B929-A71E7DBA9B6B}"/>
                </a:ext>
              </a:extLst>
            </p:cNvPr>
            <p:cNvCxnSpPr/>
            <p:nvPr userDrawn="1"/>
          </p:nvCxnSpPr>
          <p:spPr>
            <a:xfrm>
              <a:off x="2917668" y="3486150"/>
              <a:ext cx="1817370" cy="0"/>
            </a:xfrm>
            <a:prstGeom prst="line">
              <a:avLst/>
            </a:prstGeom>
            <a:ln w="38100">
              <a:solidFill>
                <a:srgbClr val="F77955"/>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777447B-28AE-27CD-C906-A34997B86C86}"/>
                </a:ext>
              </a:extLst>
            </p:cNvPr>
            <p:cNvSpPr txBox="1"/>
            <p:nvPr userDrawn="1"/>
          </p:nvSpPr>
          <p:spPr>
            <a:xfrm>
              <a:off x="1967989" y="5035072"/>
              <a:ext cx="3747315" cy="375487"/>
            </a:xfrm>
            <a:prstGeom prst="rect">
              <a:avLst/>
            </a:prstGeom>
            <a:noFill/>
          </p:spPr>
          <p:txBody>
            <a:bodyPr wrap="square" rtlCol="0">
              <a:spAutoFit/>
            </a:bodyPr>
            <a:lstStyle/>
            <a:p>
              <a:pPr defTabSz="979488" fontAlgn="base">
                <a:lnSpc>
                  <a:spcPct val="90000"/>
                </a:lnSpc>
                <a:spcBef>
                  <a:spcPct val="50000"/>
                </a:spcBef>
                <a:spcAft>
                  <a:spcPct val="0"/>
                </a:spcAft>
                <a:defRPr/>
              </a:pPr>
              <a:r>
                <a:rPr lang="en-US" sz="800" b="0" i="0" dirty="0">
                  <a:solidFill>
                    <a:srgbClr val="FFFFFF"/>
                  </a:solidFill>
                  <a:latin typeface="Work Sans Medium" pitchFamily="2" charset="77"/>
                  <a:ea typeface="Open Sans" panose="020B0606030504020204" pitchFamily="34" charset="0"/>
                  <a:cs typeface="Open Sans" panose="020B0606030504020204" pitchFamily="34" charset="0"/>
                </a:rPr>
                <a:t>CDC 2023</a:t>
              </a:r>
            </a:p>
            <a:p>
              <a:pPr defTabSz="979488" fontAlgn="base">
                <a:lnSpc>
                  <a:spcPct val="90000"/>
                </a:lnSpc>
                <a:spcBef>
                  <a:spcPct val="50000"/>
                </a:spcBef>
                <a:spcAft>
                  <a:spcPct val="0"/>
                </a:spcAft>
                <a:defRPr/>
              </a:pPr>
              <a:r>
                <a:rPr lang="en-US" sz="800" b="0" i="0" dirty="0">
                  <a:solidFill>
                    <a:srgbClr val="FFFFFF"/>
                  </a:solidFill>
                  <a:latin typeface="Work Sans Medium" pitchFamily="2" charset="77"/>
                  <a:ea typeface="Open Sans" panose="020B0606030504020204" pitchFamily="34" charset="0"/>
                  <a:cs typeface="Open Sans" panose="020B0606030504020204" pitchFamily="34" charset="0"/>
                </a:rPr>
                <a:t>U.S. Department of Health and Human Services</a:t>
              </a:r>
            </a:p>
          </p:txBody>
        </p:sp>
        <p:grpSp>
          <p:nvGrpSpPr>
            <p:cNvPr id="23" name="Group 22">
              <a:extLst>
                <a:ext uri="{FF2B5EF4-FFF2-40B4-BE49-F238E27FC236}">
                  <a16:creationId xmlns:a16="http://schemas.microsoft.com/office/drawing/2014/main" id="{F8E1FDDB-EB20-4F51-82C1-0181DF5C2E0A}"/>
                </a:ext>
              </a:extLst>
            </p:cNvPr>
            <p:cNvGrpSpPr/>
            <p:nvPr userDrawn="1"/>
          </p:nvGrpSpPr>
          <p:grpSpPr>
            <a:xfrm>
              <a:off x="2917668" y="1788124"/>
              <a:ext cx="1892390" cy="781018"/>
              <a:chOff x="2917668" y="1788124"/>
              <a:chExt cx="1892390" cy="781018"/>
            </a:xfrm>
          </p:grpSpPr>
          <p:pic>
            <p:nvPicPr>
              <p:cNvPr id="20" name="Graphic 19">
                <a:extLst>
                  <a:ext uri="{FF2B5EF4-FFF2-40B4-BE49-F238E27FC236}">
                    <a16:creationId xmlns:a16="http://schemas.microsoft.com/office/drawing/2014/main" id="{C12E3174-E18E-330B-75AA-20CD7A80D7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17668" y="1788124"/>
                <a:ext cx="768017" cy="781018"/>
              </a:xfrm>
              <a:prstGeom prst="rect">
                <a:avLst/>
              </a:prstGeom>
            </p:spPr>
          </p:pic>
          <p:pic>
            <p:nvPicPr>
              <p:cNvPr id="21" name="Graphic 20">
                <a:extLst>
                  <a:ext uri="{FF2B5EF4-FFF2-40B4-BE49-F238E27FC236}">
                    <a16:creationId xmlns:a16="http://schemas.microsoft.com/office/drawing/2014/main" id="{67740522-0864-8A8D-3027-4DA12FB68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79854" y="1788124"/>
                <a:ext cx="768017" cy="781018"/>
              </a:xfrm>
              <a:prstGeom prst="rect">
                <a:avLst/>
              </a:prstGeom>
            </p:spPr>
          </p:pic>
          <p:pic>
            <p:nvPicPr>
              <p:cNvPr id="22" name="Graphic 21">
                <a:extLst>
                  <a:ext uri="{FF2B5EF4-FFF2-40B4-BE49-F238E27FC236}">
                    <a16:creationId xmlns:a16="http://schemas.microsoft.com/office/drawing/2014/main" id="{64D4A013-5D8E-46A5-C6EA-7674761494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42041" y="1788124"/>
                <a:ext cx="768017" cy="781018"/>
              </a:xfrm>
              <a:prstGeom prst="rect">
                <a:avLst/>
              </a:prstGeom>
            </p:spPr>
          </p:pic>
        </p:grpSp>
        <p:sp>
          <p:nvSpPr>
            <p:cNvPr id="3" name="TextBox 2">
              <a:extLst>
                <a:ext uri="{FF2B5EF4-FFF2-40B4-BE49-F238E27FC236}">
                  <a16:creationId xmlns:a16="http://schemas.microsoft.com/office/drawing/2014/main" id="{B7075BB8-2718-B665-0329-6B18BE8C025E}"/>
                </a:ext>
              </a:extLst>
            </p:cNvPr>
            <p:cNvSpPr txBox="1"/>
            <p:nvPr userDrawn="1"/>
          </p:nvSpPr>
          <p:spPr>
            <a:xfrm>
              <a:off x="7454376" y="3533607"/>
              <a:ext cx="2375654" cy="523220"/>
            </a:xfrm>
            <a:prstGeom prst="rect">
              <a:avLst/>
            </a:prstGeom>
            <a:noFill/>
          </p:spPr>
          <p:txBody>
            <a:bodyPr wrap="square" rtlCol="0">
              <a:spAutoFit/>
            </a:bodyPr>
            <a:lstStyle/>
            <a:p>
              <a:pPr algn="ctr" defTabSz="979488" fontAlgn="base">
                <a:spcBef>
                  <a:spcPct val="50000"/>
                </a:spcBef>
                <a:spcAft>
                  <a:spcPct val="0"/>
                </a:spcAft>
                <a:defRPr/>
              </a:pPr>
              <a:r>
                <a:rPr lang="en-US" sz="1400" b="0" i="0" dirty="0">
                  <a:solidFill>
                    <a:srgbClr val="002060"/>
                  </a:solidFill>
                  <a:latin typeface="Work Sans Medium" pitchFamily="2" charset="77"/>
                  <a:ea typeface="Open Sans" panose="020B0606030504020204" pitchFamily="34" charset="0"/>
                  <a:cs typeface="Open Sans" panose="020B0606030504020204" pitchFamily="34" charset="0"/>
                </a:rPr>
                <a:t>Don’t know they</a:t>
              </a:r>
              <a:br>
                <a:rPr lang="en-US" sz="1400" b="0" i="0" dirty="0">
                  <a:solidFill>
                    <a:srgbClr val="002060"/>
                  </a:solidFill>
                  <a:latin typeface="Work Sans Medium" pitchFamily="2" charset="77"/>
                  <a:ea typeface="Open Sans" panose="020B0606030504020204" pitchFamily="34" charset="0"/>
                  <a:cs typeface="Open Sans" panose="020B0606030504020204" pitchFamily="34" charset="0"/>
                </a:rPr>
              </a:br>
              <a:r>
                <a:rPr lang="en-US" sz="1400" b="0" i="0" dirty="0">
                  <a:solidFill>
                    <a:srgbClr val="002060"/>
                  </a:solidFill>
                  <a:latin typeface="Work Sans Medium" pitchFamily="2" charset="77"/>
                  <a:ea typeface="Open Sans" panose="020B0606030504020204" pitchFamily="34" charset="0"/>
                  <a:cs typeface="Open Sans" panose="020B0606030504020204" pitchFamily="34" charset="0"/>
                </a:rPr>
                <a:t>have prediabetes.</a:t>
              </a:r>
              <a:endParaRPr lang="en-US" sz="1400" b="0" i="0" dirty="0">
                <a:solidFill>
                  <a:srgbClr val="002060"/>
                </a:solidFill>
                <a:highlight>
                  <a:srgbClr val="FFFF00"/>
                </a:highlight>
                <a:latin typeface="Work Sans Medium" pitchFamily="2" charset="77"/>
                <a:ea typeface="Open Sans" panose="020B0606030504020204" pitchFamily="34" charset="0"/>
                <a:cs typeface="Open Sans" panose="020B0606030504020204" pitchFamily="34" charset="0"/>
              </a:endParaRPr>
            </a:p>
          </p:txBody>
        </p:sp>
      </p:grpSp>
      <p:pic>
        <p:nvPicPr>
          <p:cNvPr id="26" name="Picture 25">
            <a:extLst>
              <a:ext uri="{FF2B5EF4-FFF2-40B4-BE49-F238E27FC236}">
                <a16:creationId xmlns:a16="http://schemas.microsoft.com/office/drawing/2014/main" id="{A2FE5E7D-5182-B82B-88DB-199EBE78EE5C}"/>
              </a:ext>
            </a:extLst>
          </p:cNvPr>
          <p:cNvPicPr>
            <a:picLocks noChangeAspect="1"/>
          </p:cNvPicPr>
          <p:nvPr userDrawn="1"/>
        </p:nvPicPr>
        <p:blipFill>
          <a:blip r:embed="rId6"/>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812795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BBC1DA-52CB-F57B-EDB1-069EB2143C2C}"/>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Prediabetes Risk Test</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5" name="Picture 4">
            <a:extLst>
              <a:ext uri="{FF2B5EF4-FFF2-40B4-BE49-F238E27FC236}">
                <a16:creationId xmlns:a16="http://schemas.microsoft.com/office/drawing/2014/main" id="{4C9837C9-27A4-0716-125A-9F55798F125A}"/>
              </a:ext>
            </a:extLst>
          </p:cNvPr>
          <p:cNvPicPr>
            <a:picLocks noChangeAspect="1"/>
          </p:cNvPicPr>
          <p:nvPr userDrawn="1"/>
        </p:nvPicPr>
        <p:blipFill>
          <a:blip r:embed="rId2"/>
          <a:stretch>
            <a:fillRect/>
          </a:stretch>
        </p:blipFill>
        <p:spPr>
          <a:xfrm>
            <a:off x="261038" y="1720347"/>
            <a:ext cx="4191779" cy="4191779"/>
          </a:xfrm>
          <a:prstGeom prst="rect">
            <a:avLst/>
          </a:prstGeom>
        </p:spPr>
      </p:pic>
      <p:pic>
        <p:nvPicPr>
          <p:cNvPr id="6" name="Picture 5" descr="A blue line art of a test tube with a drop of water&#10;&#10;Description automatically generated">
            <a:extLst>
              <a:ext uri="{FF2B5EF4-FFF2-40B4-BE49-F238E27FC236}">
                <a16:creationId xmlns:a16="http://schemas.microsoft.com/office/drawing/2014/main" id="{A2442B7D-718D-494F-1F19-B805A0D00F33}"/>
              </a:ext>
            </a:extLst>
          </p:cNvPr>
          <p:cNvPicPr>
            <a:picLocks noChangeAspect="1"/>
          </p:cNvPicPr>
          <p:nvPr userDrawn="1"/>
        </p:nvPicPr>
        <p:blipFill>
          <a:blip r:embed="rId3"/>
          <a:stretch>
            <a:fillRect/>
          </a:stretch>
        </p:blipFill>
        <p:spPr>
          <a:xfrm>
            <a:off x="5938908" y="502783"/>
            <a:ext cx="983943" cy="983943"/>
          </a:xfrm>
          <a:prstGeom prst="rect">
            <a:avLst/>
          </a:prstGeom>
        </p:spPr>
      </p:pic>
      <p:pic>
        <p:nvPicPr>
          <p:cNvPr id="7" name="Picture 6" descr="A blue line art of a test tube with a drop of water&#10;&#10;Description automatically generated">
            <a:extLst>
              <a:ext uri="{FF2B5EF4-FFF2-40B4-BE49-F238E27FC236}">
                <a16:creationId xmlns:a16="http://schemas.microsoft.com/office/drawing/2014/main" id="{4CC53EE0-59BD-91AC-6840-ACDABF0EDE7F}"/>
              </a:ext>
            </a:extLst>
          </p:cNvPr>
          <p:cNvPicPr>
            <a:picLocks noChangeAspect="1"/>
          </p:cNvPicPr>
          <p:nvPr userDrawn="1"/>
        </p:nvPicPr>
        <p:blipFill>
          <a:blip r:embed="rId3">
            <a:alphaModFix amt="70000"/>
          </a:blip>
          <a:stretch>
            <a:fillRect/>
          </a:stretch>
        </p:blipFill>
        <p:spPr>
          <a:xfrm>
            <a:off x="6922851" y="502783"/>
            <a:ext cx="983943" cy="983943"/>
          </a:xfrm>
          <a:prstGeom prst="rect">
            <a:avLst/>
          </a:prstGeom>
        </p:spPr>
      </p:pic>
      <p:pic>
        <p:nvPicPr>
          <p:cNvPr id="8" name="Picture 7" descr="A blue line art of a test tube with a drop of water&#10;&#10;Description automatically generated">
            <a:extLst>
              <a:ext uri="{FF2B5EF4-FFF2-40B4-BE49-F238E27FC236}">
                <a16:creationId xmlns:a16="http://schemas.microsoft.com/office/drawing/2014/main" id="{CA78E21D-F070-3E3F-E841-E45D6EEAF51E}"/>
              </a:ext>
            </a:extLst>
          </p:cNvPr>
          <p:cNvPicPr>
            <a:picLocks noChangeAspect="1"/>
          </p:cNvPicPr>
          <p:nvPr userDrawn="1"/>
        </p:nvPicPr>
        <p:blipFill>
          <a:blip r:embed="rId3">
            <a:alphaModFix amt="40000"/>
          </a:blip>
          <a:stretch>
            <a:fillRect/>
          </a:stretch>
        </p:blipFill>
        <p:spPr>
          <a:xfrm>
            <a:off x="7891317" y="502783"/>
            <a:ext cx="983943" cy="983943"/>
          </a:xfrm>
          <a:prstGeom prst="rect">
            <a:avLst/>
          </a:prstGeom>
        </p:spPr>
      </p:pic>
      <p:pic>
        <p:nvPicPr>
          <p:cNvPr id="10" name="Picture 9">
            <a:extLst>
              <a:ext uri="{FF2B5EF4-FFF2-40B4-BE49-F238E27FC236}">
                <a16:creationId xmlns:a16="http://schemas.microsoft.com/office/drawing/2014/main" id="{6A0FA798-3933-7F3E-A45D-E1ABC9B1A414}"/>
              </a:ext>
            </a:extLst>
          </p:cNvPr>
          <p:cNvPicPr>
            <a:picLocks noChangeAspect="1"/>
          </p:cNvPicPr>
          <p:nvPr userDrawn="1"/>
        </p:nvPicPr>
        <p:blipFill>
          <a:blip r:embed="rId4"/>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2029714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Rectangle 1">
            <a:extLst>
              <a:ext uri="{FF2B5EF4-FFF2-40B4-BE49-F238E27FC236}">
                <a16:creationId xmlns:a16="http://schemas.microsoft.com/office/drawing/2014/main" id="{074F9F28-17F9-F675-2627-30AEF68B17F4}"/>
              </a:ext>
            </a:extLst>
          </p:cNvPr>
          <p:cNvSpPr/>
          <p:nvPr userDrawn="1"/>
        </p:nvSpPr>
        <p:spPr>
          <a:xfrm>
            <a:off x="0" y="0"/>
            <a:ext cx="12192000" cy="6281928"/>
          </a:xfrm>
          <a:prstGeom prst="rect">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descr="A white octagon on a black background&#10;&#10;Description automatically generated">
            <a:extLst>
              <a:ext uri="{FF2B5EF4-FFF2-40B4-BE49-F238E27FC236}">
                <a16:creationId xmlns:a16="http://schemas.microsoft.com/office/drawing/2014/main" id="{68B1F220-8A4C-B4A9-2D7C-F15F5EAC4B86}"/>
              </a:ext>
            </a:extLst>
          </p:cNvPr>
          <p:cNvPicPr>
            <a:picLocks noChangeAspect="1"/>
          </p:cNvPicPr>
          <p:nvPr userDrawn="1"/>
        </p:nvPicPr>
        <p:blipFill rotWithShape="1">
          <a:blip r:embed="rId2">
            <a:alphaModFix amt="10000"/>
          </a:blip>
          <a:srcRect t="49686" r="31154"/>
          <a:stretch/>
        </p:blipFill>
        <p:spPr>
          <a:xfrm>
            <a:off x="8039100" y="-17929"/>
            <a:ext cx="4170614" cy="3048000"/>
          </a:xfrm>
          <a:prstGeom prst="rect">
            <a:avLst/>
          </a:prstGeom>
          <a:effectLst/>
        </p:spPr>
      </p:pic>
      <p:pic>
        <p:nvPicPr>
          <p:cNvPr id="7" name="Picture 6" descr="A white octagon on a black background&#10;&#10;Description automatically generated">
            <a:extLst>
              <a:ext uri="{FF2B5EF4-FFF2-40B4-BE49-F238E27FC236}">
                <a16:creationId xmlns:a16="http://schemas.microsoft.com/office/drawing/2014/main" id="{FFBDA107-5084-0CF1-3962-BB1AEFBFE3BF}"/>
              </a:ext>
            </a:extLst>
          </p:cNvPr>
          <p:cNvPicPr>
            <a:picLocks noChangeAspect="1"/>
          </p:cNvPicPr>
          <p:nvPr userDrawn="1"/>
        </p:nvPicPr>
        <p:blipFill rotWithShape="1">
          <a:blip r:embed="rId2">
            <a:alphaModFix amt="10000"/>
          </a:blip>
          <a:srcRect l="-1286" t="49793" b="-1333"/>
          <a:stretch/>
        </p:blipFill>
        <p:spPr>
          <a:xfrm>
            <a:off x="914400" y="-17929"/>
            <a:ext cx="2079237" cy="1058008"/>
          </a:xfrm>
          <a:prstGeom prst="rect">
            <a:avLst/>
          </a:prstGeom>
          <a:effectLst/>
        </p:spPr>
      </p:pic>
      <p:sp>
        <p:nvSpPr>
          <p:cNvPr id="8" name="Rectangle 7">
            <a:extLst>
              <a:ext uri="{FF2B5EF4-FFF2-40B4-BE49-F238E27FC236}">
                <a16:creationId xmlns:a16="http://schemas.microsoft.com/office/drawing/2014/main" id="{F31C0B24-45C9-6959-D6A0-F5408BC2AE33}"/>
              </a:ext>
            </a:extLst>
          </p:cNvPr>
          <p:cNvSpPr/>
          <p:nvPr userDrawn="1"/>
        </p:nvSpPr>
        <p:spPr>
          <a:xfrm>
            <a:off x="1923739" y="2270515"/>
            <a:ext cx="966267" cy="96616"/>
          </a:xfrm>
          <a:prstGeom prst="rect">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D7F8AC1-305F-5133-3F6C-8B82374334B8}"/>
              </a:ext>
            </a:extLst>
          </p:cNvPr>
          <p:cNvSpPr txBox="1"/>
          <p:nvPr userDrawn="1"/>
        </p:nvSpPr>
        <p:spPr>
          <a:xfrm>
            <a:off x="1828800" y="2569433"/>
            <a:ext cx="10363200" cy="584775"/>
          </a:xfrm>
          <a:prstGeom prst="rect">
            <a:avLst/>
          </a:prstGeom>
          <a:noFill/>
        </p:spPr>
        <p:txBody>
          <a:bodyPr wrap="square" rtlCol="0">
            <a:spAutoFit/>
          </a:bodyPr>
          <a:lstStyle/>
          <a:p>
            <a:pPr algn="l"/>
            <a:r>
              <a:rPr lang="en-US" sz="3200" dirty="0">
                <a:solidFill>
                  <a:schemeClr val="bg1"/>
                </a:solidFill>
                <a:latin typeface="Domine" panose="02040503040403060204" pitchFamily="18" charset="0"/>
              </a:rPr>
              <a:t>The National Diabetes Prevention Program</a:t>
            </a:r>
            <a:endParaRPr lang="en-US" dirty="0">
              <a:solidFill>
                <a:schemeClr val="bg1"/>
              </a:solidFill>
              <a:latin typeface="Domine" panose="02040503040403060204" pitchFamily="18" charset="0"/>
            </a:endParaRPr>
          </a:p>
        </p:txBody>
      </p:sp>
      <p:pic>
        <p:nvPicPr>
          <p:cNvPr id="3" name="Picture 2" descr="A white octagon on a black background&#10;&#10;Description automatically generated">
            <a:extLst>
              <a:ext uri="{FF2B5EF4-FFF2-40B4-BE49-F238E27FC236}">
                <a16:creationId xmlns:a16="http://schemas.microsoft.com/office/drawing/2014/main" id="{003BDF96-5424-E932-17F7-E768693432DC}"/>
              </a:ext>
            </a:extLst>
          </p:cNvPr>
          <p:cNvPicPr>
            <a:picLocks noChangeAspect="1"/>
          </p:cNvPicPr>
          <p:nvPr userDrawn="1"/>
        </p:nvPicPr>
        <p:blipFill rotWithShape="1">
          <a:blip r:embed="rId2">
            <a:alphaModFix amt="10000"/>
          </a:blip>
          <a:srcRect l="34613" t="1" b="49622"/>
          <a:stretch/>
        </p:blipFill>
        <p:spPr>
          <a:xfrm>
            <a:off x="-17714" y="4326056"/>
            <a:ext cx="2545761" cy="1961347"/>
          </a:xfrm>
          <a:prstGeom prst="rect">
            <a:avLst/>
          </a:prstGeom>
          <a:effectLst/>
        </p:spPr>
      </p:pic>
    </p:spTree>
    <p:extLst>
      <p:ext uri="{BB962C8B-B14F-4D97-AF65-F5344CB8AC3E}">
        <p14:creationId xmlns:p14="http://schemas.microsoft.com/office/powerpoint/2010/main" val="3835040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7" name="Picture 6" descr="A white octagon on a black background&#10;&#10;Description automatically generated">
            <a:extLst>
              <a:ext uri="{FF2B5EF4-FFF2-40B4-BE49-F238E27FC236}">
                <a16:creationId xmlns:a16="http://schemas.microsoft.com/office/drawing/2014/main" id="{FFBDA107-5084-0CF1-3962-BB1AEFBFE3BF}"/>
              </a:ext>
            </a:extLst>
          </p:cNvPr>
          <p:cNvPicPr>
            <a:picLocks noChangeAspect="1"/>
          </p:cNvPicPr>
          <p:nvPr userDrawn="1"/>
        </p:nvPicPr>
        <p:blipFill rotWithShape="1">
          <a:blip r:embed="rId2">
            <a:alphaModFix amt="10000"/>
          </a:blip>
          <a:srcRect l="-1286" t="49793" b="-1333"/>
          <a:stretch/>
        </p:blipFill>
        <p:spPr>
          <a:xfrm>
            <a:off x="914400" y="-17929"/>
            <a:ext cx="2079237" cy="1058008"/>
          </a:xfrm>
          <a:prstGeom prst="rect">
            <a:avLst/>
          </a:prstGeom>
          <a:effectLst/>
        </p:spPr>
      </p:pic>
      <p:sp>
        <p:nvSpPr>
          <p:cNvPr id="10" name="TextBox 9">
            <a:extLst>
              <a:ext uri="{FF2B5EF4-FFF2-40B4-BE49-F238E27FC236}">
                <a16:creationId xmlns:a16="http://schemas.microsoft.com/office/drawing/2014/main" id="{27C26DC6-8BEB-E6E7-2960-8BB98C9887B2}"/>
              </a:ext>
            </a:extLst>
          </p:cNvPr>
          <p:cNvSpPr txBox="1"/>
          <p:nvPr userDrawn="1"/>
        </p:nvSpPr>
        <p:spPr>
          <a:xfrm>
            <a:off x="914398" y="2285977"/>
            <a:ext cx="5254753" cy="646331"/>
          </a:xfrm>
          <a:prstGeom prst="rect">
            <a:avLst/>
          </a:prstGeom>
          <a:noFill/>
        </p:spPr>
        <p:txBody>
          <a:bodyPr wrap="square">
            <a:spAutoFit/>
          </a:bodyPr>
          <a:lstStyle/>
          <a:p>
            <a:r>
              <a:rPr lang="en-US" b="0" i="0" dirty="0">
                <a:solidFill>
                  <a:srgbClr val="000000"/>
                </a:solidFill>
                <a:latin typeface="Work Sans Medium" pitchFamily="2" charset="77"/>
              </a:rPr>
              <a:t>Cut their risk of developing type 2 diabetes by </a:t>
            </a:r>
            <a:r>
              <a:rPr lang="en-US" b="1" i="0" dirty="0">
                <a:solidFill>
                  <a:srgbClr val="F77955"/>
                </a:solidFill>
                <a:latin typeface="Work Sans SemiBold" pitchFamily="2" charset="77"/>
              </a:rPr>
              <a:t>up to 58%</a:t>
            </a:r>
          </a:p>
        </p:txBody>
      </p:sp>
      <p:sp>
        <p:nvSpPr>
          <p:cNvPr id="11" name="TextBox 10">
            <a:extLst>
              <a:ext uri="{FF2B5EF4-FFF2-40B4-BE49-F238E27FC236}">
                <a16:creationId xmlns:a16="http://schemas.microsoft.com/office/drawing/2014/main" id="{D59E7632-7B67-9616-E64C-51B0F82F22CA}"/>
              </a:ext>
            </a:extLst>
          </p:cNvPr>
          <p:cNvSpPr txBox="1"/>
          <p:nvPr userDrawn="1"/>
        </p:nvSpPr>
        <p:spPr>
          <a:xfrm>
            <a:off x="914399" y="4754739"/>
            <a:ext cx="4855029" cy="646331"/>
          </a:xfrm>
          <a:prstGeom prst="rect">
            <a:avLst/>
          </a:prstGeom>
          <a:noFill/>
        </p:spPr>
        <p:txBody>
          <a:bodyPr wrap="square">
            <a:spAutoFit/>
          </a:bodyPr>
          <a:lstStyle/>
          <a:p>
            <a:r>
              <a:rPr lang="en-US" b="0" i="0" dirty="0">
                <a:solidFill>
                  <a:srgbClr val="000000"/>
                </a:solidFill>
                <a:latin typeface="Work Sans Medium" pitchFamily="2" charset="77"/>
              </a:rPr>
              <a:t>Showed </a:t>
            </a:r>
            <a:r>
              <a:rPr lang="en-US" b="1" i="0" dirty="0">
                <a:solidFill>
                  <a:srgbClr val="F77955"/>
                </a:solidFill>
                <a:latin typeface="Work Sans SemiBold" pitchFamily="2" charset="77"/>
              </a:rPr>
              <a:t>improvements</a:t>
            </a:r>
            <a:r>
              <a:rPr lang="en-US" b="0" i="0" dirty="0">
                <a:solidFill>
                  <a:srgbClr val="000000"/>
                </a:solidFill>
                <a:latin typeface="Work Sans Medium" pitchFamily="2" charset="77"/>
              </a:rPr>
              <a:t> in health, energy, and even reversal of prediabetes</a:t>
            </a:r>
            <a:endParaRPr lang="en-US" b="0" i="0" dirty="0">
              <a:latin typeface="Work Sans Medium" pitchFamily="2" charset="77"/>
            </a:endParaRPr>
          </a:p>
        </p:txBody>
      </p:sp>
      <p:sp>
        <p:nvSpPr>
          <p:cNvPr id="12" name="TextBox 11">
            <a:extLst>
              <a:ext uri="{FF2B5EF4-FFF2-40B4-BE49-F238E27FC236}">
                <a16:creationId xmlns:a16="http://schemas.microsoft.com/office/drawing/2014/main" id="{F867B380-F267-243E-CC5C-852632B8DC44}"/>
              </a:ext>
            </a:extLst>
          </p:cNvPr>
          <p:cNvSpPr txBox="1"/>
          <p:nvPr userDrawn="1"/>
        </p:nvSpPr>
        <p:spPr>
          <a:xfrm>
            <a:off x="914400" y="1629220"/>
            <a:ext cx="7727427" cy="369332"/>
          </a:xfrm>
          <a:prstGeom prst="rect">
            <a:avLst/>
          </a:prstGeom>
          <a:noFill/>
        </p:spPr>
        <p:txBody>
          <a:bodyPr wrap="square">
            <a:spAutoFit/>
          </a:bodyPr>
          <a:lstStyle/>
          <a:p>
            <a:r>
              <a:rPr lang="en-US" b="1" i="0" dirty="0">
                <a:solidFill>
                  <a:srgbClr val="000000"/>
                </a:solidFill>
                <a:latin typeface="Work Sans SemiBold" pitchFamily="2" charset="77"/>
              </a:rPr>
              <a:t>Studies show that lifestyle change program participants:</a:t>
            </a:r>
            <a:endParaRPr lang="en-US" b="1" i="0" dirty="0">
              <a:latin typeface="Work Sans SemiBold" pitchFamily="2" charset="77"/>
            </a:endParaRPr>
          </a:p>
        </p:txBody>
      </p:sp>
      <p:sp>
        <p:nvSpPr>
          <p:cNvPr id="13" name="TextBox 12">
            <a:extLst>
              <a:ext uri="{FF2B5EF4-FFF2-40B4-BE49-F238E27FC236}">
                <a16:creationId xmlns:a16="http://schemas.microsoft.com/office/drawing/2014/main" id="{9978F1E1-5515-F429-29FB-0B50D9DDC7A6}"/>
              </a:ext>
            </a:extLst>
          </p:cNvPr>
          <p:cNvSpPr txBox="1"/>
          <p:nvPr userDrawn="1"/>
        </p:nvSpPr>
        <p:spPr>
          <a:xfrm>
            <a:off x="914399" y="3520358"/>
            <a:ext cx="5447212" cy="646331"/>
          </a:xfrm>
          <a:prstGeom prst="rect">
            <a:avLst/>
          </a:prstGeom>
          <a:noFill/>
        </p:spPr>
        <p:txBody>
          <a:bodyPr wrap="square">
            <a:spAutoFit/>
          </a:bodyPr>
          <a:lstStyle/>
          <a:p>
            <a:r>
              <a:rPr lang="en-US" b="0" i="0" dirty="0">
                <a:solidFill>
                  <a:srgbClr val="000000"/>
                </a:solidFill>
                <a:latin typeface="Work Sans Medium" pitchFamily="2" charset="77"/>
              </a:rPr>
              <a:t>Were </a:t>
            </a:r>
            <a:r>
              <a:rPr lang="en-US" b="1" i="0" dirty="0">
                <a:solidFill>
                  <a:srgbClr val="F77955"/>
                </a:solidFill>
                <a:latin typeface="Work Sans SemiBold" pitchFamily="2" charset="77"/>
              </a:rPr>
              <a:t>33% less likely</a:t>
            </a:r>
            <a:r>
              <a:rPr lang="en-US" b="0" i="0" dirty="0">
                <a:solidFill>
                  <a:srgbClr val="F77955"/>
                </a:solidFill>
                <a:latin typeface="Work Sans Medium" pitchFamily="2" charset="77"/>
              </a:rPr>
              <a:t> </a:t>
            </a:r>
            <a:r>
              <a:rPr lang="en-US" b="0" i="0" dirty="0">
                <a:solidFill>
                  <a:srgbClr val="000000"/>
                </a:solidFill>
                <a:latin typeface="Work Sans Medium" pitchFamily="2" charset="77"/>
              </a:rPr>
              <a:t>to develop </a:t>
            </a:r>
            <a:br>
              <a:rPr lang="en-US" b="0" i="0" dirty="0">
                <a:solidFill>
                  <a:srgbClr val="000000"/>
                </a:solidFill>
                <a:latin typeface="Work Sans Medium" pitchFamily="2" charset="77"/>
              </a:rPr>
            </a:br>
            <a:r>
              <a:rPr lang="en-US" b="0" i="0" dirty="0">
                <a:solidFill>
                  <a:srgbClr val="000000"/>
                </a:solidFill>
                <a:latin typeface="Work Sans Medium" pitchFamily="2" charset="77"/>
              </a:rPr>
              <a:t>type 2 diabetes a decade later</a:t>
            </a:r>
            <a:endParaRPr lang="en-US" b="0" i="0" dirty="0">
              <a:latin typeface="Work Sans Medium" pitchFamily="2" charset="77"/>
            </a:endParaRPr>
          </a:p>
        </p:txBody>
      </p:sp>
      <p:cxnSp>
        <p:nvCxnSpPr>
          <p:cNvPr id="14" name="Straight Connector 13">
            <a:extLst>
              <a:ext uri="{FF2B5EF4-FFF2-40B4-BE49-F238E27FC236}">
                <a16:creationId xmlns:a16="http://schemas.microsoft.com/office/drawing/2014/main" id="{55442D4D-D852-4AAD-C8F8-30B8FA53D858}"/>
              </a:ext>
            </a:extLst>
          </p:cNvPr>
          <p:cNvCxnSpPr>
            <a:cxnSpLocks/>
          </p:cNvCxnSpPr>
          <p:nvPr userDrawn="1"/>
        </p:nvCxnSpPr>
        <p:spPr>
          <a:xfrm>
            <a:off x="1000614" y="3177490"/>
            <a:ext cx="5516010" cy="0"/>
          </a:xfrm>
          <a:prstGeom prst="line">
            <a:avLst/>
          </a:prstGeom>
          <a:ln w="28575">
            <a:solidFill>
              <a:srgbClr val="F77955"/>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3270E52-4155-259A-151D-AAD3C7BCA4FD}"/>
              </a:ext>
            </a:extLst>
          </p:cNvPr>
          <p:cNvCxnSpPr>
            <a:cxnSpLocks/>
          </p:cNvCxnSpPr>
          <p:nvPr userDrawn="1"/>
        </p:nvCxnSpPr>
        <p:spPr>
          <a:xfrm>
            <a:off x="1000614" y="4496838"/>
            <a:ext cx="5516010" cy="0"/>
          </a:xfrm>
          <a:prstGeom prst="line">
            <a:avLst/>
          </a:prstGeom>
          <a:ln w="28575">
            <a:solidFill>
              <a:srgbClr val="F77955"/>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05853B4-C393-962B-1920-3879E7CE6825}"/>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The National Diabetes Prevention Program</a:t>
            </a:r>
            <a:endParaRPr lang="en-US" sz="2000" dirty="0">
              <a:solidFill>
                <a:srgbClr val="002855"/>
              </a:solidFill>
              <a:latin typeface="Domine" panose="02040503040403060204" pitchFamily="18" charset="0"/>
            </a:endParaRPr>
          </a:p>
        </p:txBody>
      </p:sp>
      <p:pic>
        <p:nvPicPr>
          <p:cNvPr id="19" name="Picture 18">
            <a:extLst>
              <a:ext uri="{FF2B5EF4-FFF2-40B4-BE49-F238E27FC236}">
                <a16:creationId xmlns:a16="http://schemas.microsoft.com/office/drawing/2014/main" id="{03AC9AA2-918D-B7AB-85D0-74FFBE613009}"/>
              </a:ext>
            </a:extLst>
          </p:cNvPr>
          <p:cNvPicPr>
            <a:picLocks noChangeAspect="1"/>
          </p:cNvPicPr>
          <p:nvPr userDrawn="1"/>
        </p:nvPicPr>
        <p:blipFill>
          <a:blip r:embed="rId3"/>
          <a:stretch>
            <a:fillRect/>
          </a:stretch>
        </p:blipFill>
        <p:spPr>
          <a:xfrm>
            <a:off x="11532084" y="6303717"/>
            <a:ext cx="387350" cy="387350"/>
          </a:xfrm>
          <a:prstGeom prst="rect">
            <a:avLst/>
          </a:prstGeom>
        </p:spPr>
      </p:pic>
      <p:pic>
        <p:nvPicPr>
          <p:cNvPr id="8" name="Picture 7">
            <a:extLst>
              <a:ext uri="{FF2B5EF4-FFF2-40B4-BE49-F238E27FC236}">
                <a16:creationId xmlns:a16="http://schemas.microsoft.com/office/drawing/2014/main" id="{411D561D-C505-8BE2-CA7F-40C04E558E2C}"/>
              </a:ext>
            </a:extLst>
          </p:cNvPr>
          <p:cNvPicPr>
            <a:picLocks noChangeAspect="1"/>
          </p:cNvPicPr>
          <p:nvPr userDrawn="1"/>
        </p:nvPicPr>
        <p:blipFill>
          <a:blip r:embed="rId4"/>
          <a:srcRect/>
          <a:stretch/>
        </p:blipFill>
        <p:spPr>
          <a:xfrm>
            <a:off x="6759189" y="4712631"/>
            <a:ext cx="970043" cy="970043"/>
          </a:xfrm>
          <a:prstGeom prst="rect">
            <a:avLst/>
          </a:prstGeom>
        </p:spPr>
      </p:pic>
      <p:grpSp>
        <p:nvGrpSpPr>
          <p:cNvPr id="20" name="Group 19">
            <a:extLst>
              <a:ext uri="{FF2B5EF4-FFF2-40B4-BE49-F238E27FC236}">
                <a16:creationId xmlns:a16="http://schemas.microsoft.com/office/drawing/2014/main" id="{97087D45-65B5-C9E2-3466-2950A224891A}"/>
              </a:ext>
            </a:extLst>
          </p:cNvPr>
          <p:cNvGrpSpPr>
            <a:grpSpLocks noChangeAspect="1"/>
          </p:cNvGrpSpPr>
          <p:nvPr userDrawn="1"/>
        </p:nvGrpSpPr>
        <p:grpSpPr>
          <a:xfrm>
            <a:off x="6846457" y="2123179"/>
            <a:ext cx="770708" cy="822381"/>
            <a:chOff x="6988630" y="1884643"/>
            <a:chExt cx="770708" cy="822381"/>
          </a:xfrm>
        </p:grpSpPr>
        <p:pic>
          <p:nvPicPr>
            <p:cNvPr id="9" name="Picture 8" descr="A blue line drawing of a graph&#10;&#10;Description automatically generated">
              <a:extLst>
                <a:ext uri="{FF2B5EF4-FFF2-40B4-BE49-F238E27FC236}">
                  <a16:creationId xmlns:a16="http://schemas.microsoft.com/office/drawing/2014/main" id="{B556B804-852F-4FFB-7C9D-74D4B61C55EC}"/>
                </a:ext>
              </a:extLst>
            </p:cNvPr>
            <p:cNvPicPr>
              <a:picLocks noChangeAspect="1"/>
            </p:cNvPicPr>
            <p:nvPr userDrawn="1"/>
          </p:nvPicPr>
          <p:blipFill>
            <a:blip r:embed="rId5"/>
            <a:stretch>
              <a:fillRect/>
            </a:stretch>
          </p:blipFill>
          <p:spPr>
            <a:xfrm>
              <a:off x="6988630" y="1936316"/>
              <a:ext cx="770708" cy="770708"/>
            </a:xfrm>
            <a:prstGeom prst="rect">
              <a:avLst/>
            </a:prstGeom>
          </p:spPr>
        </p:pic>
        <p:pic>
          <p:nvPicPr>
            <p:cNvPr id="17" name="Graphic 16" descr="Water outline">
              <a:extLst>
                <a:ext uri="{FF2B5EF4-FFF2-40B4-BE49-F238E27FC236}">
                  <a16:creationId xmlns:a16="http://schemas.microsoft.com/office/drawing/2014/main" id="{DA1C5823-EE2C-8698-8715-2E590686065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86384" y="1884643"/>
              <a:ext cx="293914" cy="293914"/>
            </a:xfrm>
            <a:prstGeom prst="rect">
              <a:avLst/>
            </a:prstGeom>
          </p:spPr>
        </p:pic>
      </p:grpSp>
      <p:pic>
        <p:nvPicPr>
          <p:cNvPr id="22" name="Picture 21" descr="A blue outline of a person with arms up and a drop of water&#10;&#10;Description automatically generated">
            <a:extLst>
              <a:ext uri="{FF2B5EF4-FFF2-40B4-BE49-F238E27FC236}">
                <a16:creationId xmlns:a16="http://schemas.microsoft.com/office/drawing/2014/main" id="{0C675383-AEBA-B73E-5645-D9A5D6E9868F}"/>
              </a:ext>
            </a:extLst>
          </p:cNvPr>
          <p:cNvPicPr>
            <a:picLocks noChangeAspect="1"/>
          </p:cNvPicPr>
          <p:nvPr userDrawn="1"/>
        </p:nvPicPr>
        <p:blipFill>
          <a:blip r:embed="rId8"/>
          <a:stretch>
            <a:fillRect/>
          </a:stretch>
        </p:blipFill>
        <p:spPr>
          <a:xfrm>
            <a:off x="6880528" y="3475862"/>
            <a:ext cx="736637" cy="736637"/>
          </a:xfrm>
          <a:prstGeom prst="rect">
            <a:avLst/>
          </a:prstGeom>
        </p:spPr>
      </p:pic>
      <p:grpSp>
        <p:nvGrpSpPr>
          <p:cNvPr id="3" name="Group 2">
            <a:extLst>
              <a:ext uri="{FF2B5EF4-FFF2-40B4-BE49-F238E27FC236}">
                <a16:creationId xmlns:a16="http://schemas.microsoft.com/office/drawing/2014/main" id="{AF169875-1EFF-0F36-8EAC-06480A5C22BD}"/>
              </a:ext>
            </a:extLst>
          </p:cNvPr>
          <p:cNvGrpSpPr>
            <a:grpSpLocks noChangeAspect="1"/>
          </p:cNvGrpSpPr>
          <p:nvPr userDrawn="1"/>
        </p:nvGrpSpPr>
        <p:grpSpPr>
          <a:xfrm>
            <a:off x="9068446" y="1714314"/>
            <a:ext cx="2591053" cy="1665279"/>
            <a:chOff x="8975834" y="2480441"/>
            <a:chExt cx="2943600" cy="1891862"/>
          </a:xfrm>
        </p:grpSpPr>
        <p:pic>
          <p:nvPicPr>
            <p:cNvPr id="16" name="Picture 15">
              <a:extLst>
                <a:ext uri="{FF2B5EF4-FFF2-40B4-BE49-F238E27FC236}">
                  <a16:creationId xmlns:a16="http://schemas.microsoft.com/office/drawing/2014/main" id="{2F9AB4F1-877D-3BC7-527F-DFC22DFA63DF}"/>
                </a:ext>
              </a:extLst>
            </p:cNvPr>
            <p:cNvPicPr>
              <a:picLocks noChangeAspect="1"/>
            </p:cNvPicPr>
            <p:nvPr userDrawn="1"/>
          </p:nvPicPr>
          <p:blipFill>
            <a:blip r:embed="rId9"/>
            <a:srcRect/>
            <a:stretch/>
          </p:blipFill>
          <p:spPr>
            <a:xfrm>
              <a:off x="9407138" y="2848915"/>
              <a:ext cx="2048529" cy="1160170"/>
            </a:xfrm>
            <a:prstGeom prst="rect">
              <a:avLst/>
            </a:prstGeom>
          </p:spPr>
        </p:pic>
        <p:sp>
          <p:nvSpPr>
            <p:cNvPr id="2" name="Rectangle 1">
              <a:extLst>
                <a:ext uri="{FF2B5EF4-FFF2-40B4-BE49-F238E27FC236}">
                  <a16:creationId xmlns:a16="http://schemas.microsoft.com/office/drawing/2014/main" id="{36DB9B26-1A6C-EBBA-6169-470DBF37D205}"/>
                </a:ext>
              </a:extLst>
            </p:cNvPr>
            <p:cNvSpPr/>
            <p:nvPr userDrawn="1"/>
          </p:nvSpPr>
          <p:spPr>
            <a:xfrm>
              <a:off x="8975834" y="2480441"/>
              <a:ext cx="2943600" cy="1891862"/>
            </a:xfrm>
            <a:prstGeom prst="rect">
              <a:avLst/>
            </a:prstGeom>
            <a:noFill/>
            <a:ln>
              <a:solidFill>
                <a:srgbClr val="0A5CB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A5CBA"/>
                </a:solidFill>
              </a:endParaRPr>
            </a:p>
          </p:txBody>
        </p:sp>
      </p:grpSp>
    </p:spTree>
    <p:extLst>
      <p:ext uri="{BB962C8B-B14F-4D97-AF65-F5344CB8AC3E}">
        <p14:creationId xmlns:p14="http://schemas.microsoft.com/office/powerpoint/2010/main" val="4221234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5" name="Picture 2" descr="University of Arizona Cooperative Extension National Diabetes Prevention  Program">
            <a:extLst>
              <a:ext uri="{FF2B5EF4-FFF2-40B4-BE49-F238E27FC236}">
                <a16:creationId xmlns:a16="http://schemas.microsoft.com/office/drawing/2014/main" id="{26EC69D8-25B9-BDC0-D3A8-EC7B9355C4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35209" y="3419969"/>
            <a:ext cx="1980652" cy="1980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147F948-2F27-50A8-392D-D1DFA1C89C2C}"/>
              </a:ext>
            </a:extLst>
          </p:cNvPr>
          <p:cNvPicPr>
            <a:picLocks noChangeAspect="1"/>
          </p:cNvPicPr>
          <p:nvPr userDrawn="1"/>
        </p:nvPicPr>
        <p:blipFill>
          <a:blip r:embed="rId3"/>
          <a:srcRect/>
          <a:stretch/>
        </p:blipFill>
        <p:spPr>
          <a:xfrm>
            <a:off x="684131" y="1901838"/>
            <a:ext cx="1430614" cy="1430614"/>
          </a:xfrm>
          <a:prstGeom prst="rect">
            <a:avLst/>
          </a:prstGeom>
        </p:spPr>
      </p:pic>
      <p:cxnSp>
        <p:nvCxnSpPr>
          <p:cNvPr id="7" name="Straight Connector 6">
            <a:extLst>
              <a:ext uri="{FF2B5EF4-FFF2-40B4-BE49-F238E27FC236}">
                <a16:creationId xmlns:a16="http://schemas.microsoft.com/office/drawing/2014/main" id="{97BCD8E4-667C-59AE-377E-351D3F2561A5}"/>
              </a:ext>
            </a:extLst>
          </p:cNvPr>
          <p:cNvCxnSpPr>
            <a:cxnSpLocks/>
          </p:cNvCxnSpPr>
          <p:nvPr userDrawn="1"/>
        </p:nvCxnSpPr>
        <p:spPr>
          <a:xfrm>
            <a:off x="903949" y="4410295"/>
            <a:ext cx="7580175" cy="0"/>
          </a:xfrm>
          <a:prstGeom prst="line">
            <a:avLst/>
          </a:prstGeom>
          <a:ln w="28575">
            <a:solidFill>
              <a:srgbClr val="F77955"/>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152667C9-92DD-E891-6847-F0E844F639A2}"/>
              </a:ext>
            </a:extLst>
          </p:cNvPr>
          <p:cNvSpPr txBox="1"/>
          <p:nvPr userDrawn="1"/>
        </p:nvSpPr>
        <p:spPr>
          <a:xfrm>
            <a:off x="2262432" y="1901838"/>
            <a:ext cx="6711885" cy="2353458"/>
          </a:xfrm>
          <a:prstGeom prst="rect">
            <a:avLst/>
          </a:prstGeom>
          <a:noFill/>
        </p:spPr>
        <p:txBody>
          <a:bodyPr wrap="square">
            <a:noAutofit/>
          </a:bodyPr>
          <a:lstStyle/>
          <a:p>
            <a:pPr marL="228600" marR="0" lvl="0" indent="-228600" algn="l" defTabSz="457200" rtl="0" eaLnBrk="1" fontAlgn="auto" latinLnBrk="0" hangingPunct="1">
              <a:lnSpc>
                <a:spcPct val="100000"/>
              </a:lnSpc>
              <a:spcBef>
                <a:spcPts val="0"/>
              </a:spcBef>
              <a:spcAft>
                <a:spcPts val="1200"/>
              </a:spcAft>
              <a:buClr>
                <a:srgbClr val="0057B8"/>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Work Sans Medium" pitchFamily="2" charset="77"/>
                <a:ea typeface="Open Sans" panose="020B0606030504020204" pitchFamily="34" charset="0"/>
                <a:cs typeface="Open Sans" panose="020B0606030504020204" pitchFamily="34" charset="0"/>
              </a:rPr>
              <a:t>CDC-approved curriculum</a:t>
            </a:r>
          </a:p>
          <a:p>
            <a:pPr marL="228600" marR="0" lvl="0" indent="-228600" algn="l" defTabSz="457200" rtl="0" eaLnBrk="1" fontAlgn="auto" latinLnBrk="0" hangingPunct="1">
              <a:lnSpc>
                <a:spcPct val="100000"/>
              </a:lnSpc>
              <a:spcBef>
                <a:spcPts val="0"/>
              </a:spcBef>
              <a:spcAft>
                <a:spcPts val="1200"/>
              </a:spcAft>
              <a:buClr>
                <a:srgbClr val="0057B8"/>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Work Sans Medium" pitchFamily="2" charset="77"/>
                <a:ea typeface="Open Sans" panose="020B0606030504020204" pitchFamily="34" charset="0"/>
                <a:cs typeface="Open Sans" panose="020B0606030504020204" pitchFamily="34" charset="0"/>
              </a:rPr>
              <a:t>Diabetes Prevention Recognition Program (DPRP)</a:t>
            </a:r>
          </a:p>
          <a:p>
            <a:pPr marL="577850" marR="0" lvl="2" indent="-284163" algn="l" defTabSz="457200" rtl="0" eaLnBrk="1" fontAlgn="auto" latinLnBrk="0" hangingPunct="1">
              <a:lnSpc>
                <a:spcPct val="100000"/>
              </a:lnSpc>
              <a:spcBef>
                <a:spcPts val="0"/>
              </a:spcBef>
              <a:spcAft>
                <a:spcPts val="1200"/>
              </a:spcAft>
              <a:buClr>
                <a:srgbClr val="0057B8"/>
              </a:buClr>
              <a:buSzTx/>
              <a:buFont typeface="Wingdings" pitchFamily="2" charset="2"/>
              <a:buChar char="ü"/>
              <a:tabLst/>
              <a:defRPr/>
            </a:pPr>
            <a:r>
              <a:rPr kumimoji="0" lang="en-US" sz="1800" b="0" i="0" u="none" strike="noStrike" kern="1200" cap="none" spc="0" normalizeH="0" baseline="0" noProof="0" dirty="0">
                <a:ln>
                  <a:noFill/>
                </a:ln>
                <a:solidFill>
                  <a:prstClr val="black"/>
                </a:solidFill>
                <a:effectLst/>
                <a:uLnTx/>
                <a:uFillTx/>
                <a:latin typeface="Work Sans Medium" pitchFamily="2" charset="77"/>
                <a:ea typeface="Open Sans" panose="020B0606030504020204" pitchFamily="34" charset="0"/>
                <a:cs typeface="Open Sans" panose="020B0606030504020204" pitchFamily="34" charset="0"/>
              </a:rPr>
              <a:t>CDC-recognized organizations </a:t>
            </a:r>
          </a:p>
          <a:p>
            <a:pPr marL="577850" marR="0" lvl="2" indent="-284163" algn="l" defTabSz="457200" rtl="0" eaLnBrk="1" fontAlgn="auto" latinLnBrk="0" hangingPunct="1">
              <a:lnSpc>
                <a:spcPct val="100000"/>
              </a:lnSpc>
              <a:spcBef>
                <a:spcPts val="0"/>
              </a:spcBef>
              <a:spcAft>
                <a:spcPts val="1200"/>
              </a:spcAft>
              <a:buClr>
                <a:srgbClr val="0057B8"/>
              </a:buClr>
              <a:buSzTx/>
              <a:buFont typeface="Wingdings" pitchFamily="2" charset="2"/>
              <a:buChar char="ü"/>
              <a:tabLst/>
              <a:defRPr/>
            </a:pPr>
            <a:r>
              <a:rPr kumimoji="0" lang="en-US" sz="1800" b="0" i="0" u="none" strike="noStrike" kern="1200" cap="none" spc="0" normalizeH="0" baseline="0" noProof="0" dirty="0">
                <a:ln>
                  <a:noFill/>
                </a:ln>
                <a:solidFill>
                  <a:prstClr val="black"/>
                </a:solidFill>
                <a:effectLst/>
                <a:uLnTx/>
                <a:uFillTx/>
                <a:latin typeface="Work Sans Medium" pitchFamily="2" charset="77"/>
                <a:ea typeface="Open Sans" panose="020B0606030504020204" pitchFamily="34" charset="0"/>
                <a:cs typeface="Open Sans" panose="020B0606030504020204" pitchFamily="34" charset="0"/>
              </a:rPr>
              <a:t>Trained Lifestyle Coaches</a:t>
            </a:r>
          </a:p>
          <a:p>
            <a:pPr marL="228600" marR="0" lvl="0" indent="-228600" algn="l" defTabSz="457200" rtl="0" eaLnBrk="1" fontAlgn="auto" latinLnBrk="0" hangingPunct="1">
              <a:lnSpc>
                <a:spcPct val="100000"/>
              </a:lnSpc>
              <a:spcBef>
                <a:spcPts val="0"/>
              </a:spcBef>
              <a:spcAft>
                <a:spcPts val="1200"/>
              </a:spcAft>
              <a:buClr>
                <a:srgbClr val="0057B8"/>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Work Sans Medium" pitchFamily="2" charset="77"/>
                <a:ea typeface="Open Sans" panose="020B0606030504020204" pitchFamily="34" charset="0"/>
                <a:cs typeface="Open Sans" panose="020B0606030504020204" pitchFamily="34" charset="0"/>
              </a:rPr>
              <a:t>Group and Lifestyle Coach support for a full year</a:t>
            </a:r>
          </a:p>
        </p:txBody>
      </p:sp>
      <p:sp>
        <p:nvSpPr>
          <p:cNvPr id="9" name="TextBox 8">
            <a:extLst>
              <a:ext uri="{FF2B5EF4-FFF2-40B4-BE49-F238E27FC236}">
                <a16:creationId xmlns:a16="http://schemas.microsoft.com/office/drawing/2014/main" id="{85E67FBE-0373-5659-E0BB-768AAE837F4B}"/>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The National DPP Lifestyle Change Program</a:t>
            </a:r>
            <a:endParaRPr lang="en-US" sz="2000" dirty="0">
              <a:solidFill>
                <a:srgbClr val="002855"/>
              </a:solidFill>
              <a:latin typeface="Domine" panose="02040503040403060204" pitchFamily="18" charset="0"/>
            </a:endParaRPr>
          </a:p>
        </p:txBody>
      </p:sp>
      <p:pic>
        <p:nvPicPr>
          <p:cNvPr id="11" name="Picture 10">
            <a:extLst>
              <a:ext uri="{FF2B5EF4-FFF2-40B4-BE49-F238E27FC236}">
                <a16:creationId xmlns:a16="http://schemas.microsoft.com/office/drawing/2014/main" id="{8F776875-35A7-5431-3256-79999A2290E9}"/>
              </a:ext>
            </a:extLst>
          </p:cNvPr>
          <p:cNvPicPr>
            <a:picLocks noChangeAspect="1"/>
          </p:cNvPicPr>
          <p:nvPr userDrawn="1"/>
        </p:nvPicPr>
        <p:blipFill>
          <a:blip r:embed="rId4"/>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3044329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FD42BBA-034E-5BF0-BD2D-691670498BE6}"/>
              </a:ext>
            </a:extLst>
          </p:cNvPr>
          <p:cNvSpPr/>
          <p:nvPr userDrawn="1"/>
        </p:nvSpPr>
        <p:spPr>
          <a:xfrm>
            <a:off x="0" y="4918297"/>
            <a:ext cx="12192000" cy="138541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466E967A-4D85-E02B-EDA0-3F05EC0838DA}"/>
              </a:ext>
            </a:extLst>
          </p:cNvPr>
          <p:cNvSpPr/>
          <p:nvPr userDrawn="1"/>
        </p:nvSpPr>
        <p:spPr>
          <a:xfrm>
            <a:off x="0" y="4919472"/>
            <a:ext cx="12192000" cy="1350962"/>
          </a:xfrm>
          <a:prstGeom prst="rect">
            <a:avLst/>
          </a:prstGeom>
          <a:solidFill>
            <a:srgbClr val="CBDAD1">
              <a:alpha val="39826"/>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pSp>
        <p:nvGrpSpPr>
          <p:cNvPr id="5" name="Group 4">
            <a:extLst>
              <a:ext uri="{FF2B5EF4-FFF2-40B4-BE49-F238E27FC236}">
                <a16:creationId xmlns:a16="http://schemas.microsoft.com/office/drawing/2014/main" id="{F3805570-831A-238D-70C5-E8735A86E080}"/>
              </a:ext>
            </a:extLst>
          </p:cNvPr>
          <p:cNvGrpSpPr/>
          <p:nvPr userDrawn="1"/>
        </p:nvGrpSpPr>
        <p:grpSpPr>
          <a:xfrm>
            <a:off x="933949" y="1872675"/>
            <a:ext cx="10643100" cy="3112649"/>
            <a:chOff x="933949" y="1796347"/>
            <a:chExt cx="10643100" cy="3112649"/>
          </a:xfrm>
        </p:grpSpPr>
        <p:grpSp>
          <p:nvGrpSpPr>
            <p:cNvPr id="6" name="Group 5">
              <a:extLst>
                <a:ext uri="{FF2B5EF4-FFF2-40B4-BE49-F238E27FC236}">
                  <a16:creationId xmlns:a16="http://schemas.microsoft.com/office/drawing/2014/main" id="{2D9C534B-6B10-15AA-6F1D-4E0A310C2E56}"/>
                </a:ext>
              </a:extLst>
            </p:cNvPr>
            <p:cNvGrpSpPr>
              <a:grpSpLocks noChangeAspect="1"/>
            </p:cNvGrpSpPr>
            <p:nvPr/>
          </p:nvGrpSpPr>
          <p:grpSpPr>
            <a:xfrm>
              <a:off x="1368795" y="2768424"/>
              <a:ext cx="9509002" cy="2140572"/>
              <a:chOff x="497443" y="831338"/>
              <a:chExt cx="11617375" cy="2615189"/>
            </a:xfrm>
          </p:grpSpPr>
          <p:pic>
            <p:nvPicPr>
              <p:cNvPr id="19" name="Picture 18" descr="A building with trees and a door&#10;&#10;Description automatically generated">
                <a:extLst>
                  <a:ext uri="{FF2B5EF4-FFF2-40B4-BE49-F238E27FC236}">
                    <a16:creationId xmlns:a16="http://schemas.microsoft.com/office/drawing/2014/main" id="{1C2E779E-6A3D-7859-7EA3-DBDA818FF283}"/>
                  </a:ext>
                </a:extLst>
              </p:cNvPr>
              <p:cNvPicPr>
                <a:picLocks noChangeAspect="1"/>
              </p:cNvPicPr>
              <p:nvPr/>
            </p:nvPicPr>
            <p:blipFill>
              <a:blip r:embed="rId2"/>
              <a:stretch>
                <a:fillRect/>
              </a:stretch>
            </p:blipFill>
            <p:spPr>
              <a:xfrm>
                <a:off x="4163920" y="831338"/>
                <a:ext cx="2505418" cy="2505419"/>
              </a:xfrm>
              <a:prstGeom prst="rect">
                <a:avLst/>
              </a:prstGeom>
            </p:spPr>
          </p:pic>
          <p:pic>
            <p:nvPicPr>
              <p:cNvPr id="20" name="Picture 19" descr="A building and tree on a black background&#10;&#10;Description automatically generated">
                <a:extLst>
                  <a:ext uri="{FF2B5EF4-FFF2-40B4-BE49-F238E27FC236}">
                    <a16:creationId xmlns:a16="http://schemas.microsoft.com/office/drawing/2014/main" id="{5BD8D9A9-CA50-DBC1-5883-BA5A46F525DA}"/>
                  </a:ext>
                </a:extLst>
              </p:cNvPr>
              <p:cNvPicPr>
                <a:picLocks noChangeAspect="1"/>
              </p:cNvPicPr>
              <p:nvPr/>
            </p:nvPicPr>
            <p:blipFill>
              <a:blip r:embed="rId3"/>
              <a:stretch>
                <a:fillRect/>
              </a:stretch>
            </p:blipFill>
            <p:spPr>
              <a:xfrm>
                <a:off x="2105187" y="1556750"/>
                <a:ext cx="1859813" cy="1859814"/>
              </a:xfrm>
              <a:prstGeom prst="rect">
                <a:avLst/>
              </a:prstGeom>
            </p:spPr>
          </p:pic>
          <p:pic>
            <p:nvPicPr>
              <p:cNvPr id="21" name="Picture 20" descr="A blue line drawing of a house&#10;&#10;Description automatically generated">
                <a:extLst>
                  <a:ext uri="{FF2B5EF4-FFF2-40B4-BE49-F238E27FC236}">
                    <a16:creationId xmlns:a16="http://schemas.microsoft.com/office/drawing/2014/main" id="{D68D3A0D-D140-83D7-727C-BDDDFD8A8B7B}"/>
                  </a:ext>
                </a:extLst>
              </p:cNvPr>
              <p:cNvPicPr>
                <a:picLocks noChangeAspect="1"/>
              </p:cNvPicPr>
              <p:nvPr/>
            </p:nvPicPr>
            <p:blipFill>
              <a:blip r:embed="rId4"/>
              <a:stretch>
                <a:fillRect/>
              </a:stretch>
            </p:blipFill>
            <p:spPr>
              <a:xfrm>
                <a:off x="497443" y="2004460"/>
                <a:ext cx="1442067" cy="1442067"/>
              </a:xfrm>
              <a:prstGeom prst="rect">
                <a:avLst/>
              </a:prstGeom>
            </p:spPr>
          </p:pic>
          <p:pic>
            <p:nvPicPr>
              <p:cNvPr id="22" name="Picture 21" descr="A blue line drawing of a hospital&#10;&#10;Description automatically generated">
                <a:extLst>
                  <a:ext uri="{FF2B5EF4-FFF2-40B4-BE49-F238E27FC236}">
                    <a16:creationId xmlns:a16="http://schemas.microsoft.com/office/drawing/2014/main" id="{1A76C255-B338-4AD7-F31B-71F44E508FC1}"/>
                  </a:ext>
                </a:extLst>
              </p:cNvPr>
              <p:cNvPicPr>
                <a:picLocks noChangeAspect="1"/>
              </p:cNvPicPr>
              <p:nvPr/>
            </p:nvPicPr>
            <p:blipFill>
              <a:blip r:embed="rId5"/>
              <a:stretch>
                <a:fillRect/>
              </a:stretch>
            </p:blipFill>
            <p:spPr>
              <a:xfrm>
                <a:off x="6892706" y="1577906"/>
                <a:ext cx="1786915" cy="1786913"/>
              </a:xfrm>
              <a:prstGeom prst="rect">
                <a:avLst/>
              </a:prstGeom>
            </p:spPr>
          </p:pic>
          <p:pic>
            <p:nvPicPr>
              <p:cNvPr id="23" name="Picture 22" descr="A green and black building&#10;&#10;Description automatically generated">
                <a:extLst>
                  <a:ext uri="{FF2B5EF4-FFF2-40B4-BE49-F238E27FC236}">
                    <a16:creationId xmlns:a16="http://schemas.microsoft.com/office/drawing/2014/main" id="{380B64A5-CD27-8212-B2B6-4BCF3E73A82C}"/>
                  </a:ext>
                </a:extLst>
              </p:cNvPr>
              <p:cNvPicPr>
                <a:picLocks noChangeAspect="1"/>
              </p:cNvPicPr>
              <p:nvPr/>
            </p:nvPicPr>
            <p:blipFill>
              <a:blip r:embed="rId6"/>
              <a:stretch>
                <a:fillRect/>
              </a:stretch>
            </p:blipFill>
            <p:spPr>
              <a:xfrm>
                <a:off x="8787312" y="1632497"/>
                <a:ext cx="1786915" cy="1786913"/>
              </a:xfrm>
              <a:prstGeom prst="rect">
                <a:avLst/>
              </a:prstGeom>
            </p:spPr>
          </p:pic>
          <p:pic>
            <p:nvPicPr>
              <p:cNvPr id="24" name="Picture 23" descr="A blue line drawing of a building&#10;&#10;Description automatically generated">
                <a:extLst>
                  <a:ext uri="{FF2B5EF4-FFF2-40B4-BE49-F238E27FC236}">
                    <a16:creationId xmlns:a16="http://schemas.microsoft.com/office/drawing/2014/main" id="{906470FF-DD19-51B7-4B93-201BF9DE90DC}"/>
                  </a:ext>
                </a:extLst>
              </p:cNvPr>
              <p:cNvPicPr>
                <a:picLocks noChangeAspect="1"/>
              </p:cNvPicPr>
              <p:nvPr/>
            </p:nvPicPr>
            <p:blipFill>
              <a:blip r:embed="rId7"/>
              <a:stretch>
                <a:fillRect/>
              </a:stretch>
            </p:blipFill>
            <p:spPr>
              <a:xfrm>
                <a:off x="10672751" y="1922572"/>
                <a:ext cx="1442067" cy="1442067"/>
              </a:xfrm>
              <a:prstGeom prst="rect">
                <a:avLst/>
              </a:prstGeom>
            </p:spPr>
          </p:pic>
        </p:grpSp>
        <p:sp>
          <p:nvSpPr>
            <p:cNvPr id="7" name="Oval Callout 6">
              <a:extLst>
                <a:ext uri="{FF2B5EF4-FFF2-40B4-BE49-F238E27FC236}">
                  <a16:creationId xmlns:a16="http://schemas.microsoft.com/office/drawing/2014/main" id="{1EDCDBE5-F3D5-94EE-987C-784C606B44B5}"/>
                </a:ext>
              </a:extLst>
            </p:cNvPr>
            <p:cNvSpPr/>
            <p:nvPr/>
          </p:nvSpPr>
          <p:spPr>
            <a:xfrm>
              <a:off x="2618645" y="2094128"/>
              <a:ext cx="1397512" cy="972674"/>
            </a:xfrm>
            <a:prstGeom prst="wedgeEllipseCallout">
              <a:avLst>
                <a:gd name="adj1" fmla="val 715"/>
                <a:gd name="adj2" fmla="val 71215"/>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ular Callout 7">
              <a:extLst>
                <a:ext uri="{FF2B5EF4-FFF2-40B4-BE49-F238E27FC236}">
                  <a16:creationId xmlns:a16="http://schemas.microsoft.com/office/drawing/2014/main" id="{F43AD5CC-FCA0-5841-7B45-192C99B09865}"/>
                </a:ext>
              </a:extLst>
            </p:cNvPr>
            <p:cNvSpPr/>
            <p:nvPr/>
          </p:nvSpPr>
          <p:spPr>
            <a:xfrm>
              <a:off x="6096144" y="2228701"/>
              <a:ext cx="1828758" cy="752173"/>
            </a:xfrm>
            <a:prstGeom prst="wedgeRectCallout">
              <a:avLst>
                <a:gd name="adj1" fmla="val 20589"/>
                <a:gd name="adj2" fmla="val 74465"/>
              </a:avLst>
            </a:prstGeom>
            <a:solidFill>
              <a:srgbClr val="0057B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ounded Rectangular Callout 8">
              <a:extLst>
                <a:ext uri="{FF2B5EF4-FFF2-40B4-BE49-F238E27FC236}">
                  <a16:creationId xmlns:a16="http://schemas.microsoft.com/office/drawing/2014/main" id="{20648320-6F6F-5B9C-EF80-0CBB04FED5F9}"/>
                </a:ext>
              </a:extLst>
            </p:cNvPr>
            <p:cNvSpPr/>
            <p:nvPr/>
          </p:nvSpPr>
          <p:spPr>
            <a:xfrm>
              <a:off x="4284505" y="1796347"/>
              <a:ext cx="1397512" cy="620856"/>
            </a:xfrm>
            <a:prstGeom prst="wedgeRoundRectCallout">
              <a:avLst>
                <a:gd name="adj1" fmla="val 33378"/>
                <a:gd name="adj2" fmla="val 87005"/>
                <a:gd name="adj3" fmla="val 16667"/>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ounded Rectangular Callout 9">
              <a:extLst>
                <a:ext uri="{FF2B5EF4-FFF2-40B4-BE49-F238E27FC236}">
                  <a16:creationId xmlns:a16="http://schemas.microsoft.com/office/drawing/2014/main" id="{9ADBFDC8-FEA2-281E-B9F6-AC740262CCE9}"/>
                </a:ext>
              </a:extLst>
            </p:cNvPr>
            <p:cNvSpPr/>
            <p:nvPr/>
          </p:nvSpPr>
          <p:spPr>
            <a:xfrm>
              <a:off x="933949" y="2774632"/>
              <a:ext cx="1581594" cy="752173"/>
            </a:xfrm>
            <a:prstGeom prst="wedgeRoundRectCallout">
              <a:avLst>
                <a:gd name="adj1" fmla="val -8764"/>
                <a:gd name="adj2" fmla="val 80322"/>
                <a:gd name="adj3" fmla="val 16667"/>
              </a:avLst>
            </a:prstGeom>
            <a:solidFill>
              <a:srgbClr val="0057B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ounded Rectangular Callout 10">
              <a:extLst>
                <a:ext uri="{FF2B5EF4-FFF2-40B4-BE49-F238E27FC236}">
                  <a16:creationId xmlns:a16="http://schemas.microsoft.com/office/drawing/2014/main" id="{CFA5CEAF-C3B7-9EEE-4999-26620A9D9A6D}"/>
                </a:ext>
              </a:extLst>
            </p:cNvPr>
            <p:cNvSpPr/>
            <p:nvPr/>
          </p:nvSpPr>
          <p:spPr>
            <a:xfrm>
              <a:off x="8084511" y="2468308"/>
              <a:ext cx="1828758" cy="752173"/>
            </a:xfrm>
            <a:prstGeom prst="wedgeRoundRectCallout">
              <a:avLst>
                <a:gd name="adj1" fmla="val 8005"/>
                <a:gd name="adj2" fmla="val 75867"/>
                <a:gd name="adj3" fmla="val 16667"/>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Oval Callout 11">
              <a:extLst>
                <a:ext uri="{FF2B5EF4-FFF2-40B4-BE49-F238E27FC236}">
                  <a16:creationId xmlns:a16="http://schemas.microsoft.com/office/drawing/2014/main" id="{C9FF3E8D-43EA-8DC6-C998-FC9B63361CF9}"/>
                </a:ext>
              </a:extLst>
            </p:cNvPr>
            <p:cNvSpPr/>
            <p:nvPr/>
          </p:nvSpPr>
          <p:spPr>
            <a:xfrm>
              <a:off x="10058647" y="2686869"/>
              <a:ext cx="1518402" cy="907211"/>
            </a:xfrm>
            <a:prstGeom prst="wedgeEllipseCallout">
              <a:avLst>
                <a:gd name="adj1" fmla="val -10456"/>
                <a:gd name="adj2" fmla="val 67988"/>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CAC94D-007D-7559-0A95-6FB899B8CD10}"/>
                </a:ext>
              </a:extLst>
            </p:cNvPr>
            <p:cNvSpPr/>
            <p:nvPr/>
          </p:nvSpPr>
          <p:spPr>
            <a:xfrm>
              <a:off x="6117130" y="2371694"/>
              <a:ext cx="1807772" cy="461665"/>
            </a:xfrm>
            <a:prstGeom prst="rect">
              <a:avLst/>
            </a:prstGeom>
          </p:spPr>
          <p:txBody>
            <a:bodyPr wrap="square">
              <a:spAutoFit/>
            </a:bodyPr>
            <a:lstStyle/>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HEALTHCARE</a:t>
              </a:r>
            </a:p>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ORGANIZATIONS</a:t>
              </a:r>
              <a:endParaRPr lang="ru-RU"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7B0EC5AD-0588-BA9B-7E55-67FEC3E7347F}"/>
                </a:ext>
              </a:extLst>
            </p:cNvPr>
            <p:cNvSpPr/>
            <p:nvPr/>
          </p:nvSpPr>
          <p:spPr>
            <a:xfrm>
              <a:off x="933949" y="2884791"/>
              <a:ext cx="1581594" cy="461665"/>
            </a:xfrm>
            <a:prstGeom prst="rect">
              <a:avLst/>
            </a:prstGeom>
          </p:spPr>
          <p:txBody>
            <a:bodyPr wrap="square">
              <a:spAutoFit/>
            </a:bodyPr>
            <a:lstStyle/>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COMMUNITY</a:t>
              </a:r>
              <a:b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b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ORGANIZATIONS</a:t>
              </a:r>
              <a:endParaRPr lang="ru-RU"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7B7FF4F3-A259-4367-45D1-509D88F0B116}"/>
                </a:ext>
              </a:extLst>
            </p:cNvPr>
            <p:cNvSpPr/>
            <p:nvPr/>
          </p:nvSpPr>
          <p:spPr>
            <a:xfrm>
              <a:off x="2633762" y="2325230"/>
              <a:ext cx="1343605" cy="461665"/>
            </a:xfrm>
            <a:prstGeom prst="rect">
              <a:avLst/>
            </a:prstGeom>
          </p:spPr>
          <p:txBody>
            <a:bodyPr wrap="square">
              <a:spAutoFit/>
            </a:bodyPr>
            <a:lstStyle/>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PRIVATE</a:t>
              </a:r>
              <a:b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b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INSURERS</a:t>
              </a:r>
              <a:endParaRPr lang="ru-RU"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71244C46-09B4-5681-B14E-2BBC01C5134F}"/>
                </a:ext>
              </a:extLst>
            </p:cNvPr>
            <p:cNvSpPr/>
            <p:nvPr/>
          </p:nvSpPr>
          <p:spPr>
            <a:xfrm>
              <a:off x="4312437" y="1981295"/>
              <a:ext cx="1343605" cy="276999"/>
            </a:xfrm>
            <a:prstGeom prst="rect">
              <a:avLst/>
            </a:prstGeom>
          </p:spPr>
          <p:txBody>
            <a:bodyPr wrap="square">
              <a:spAutoFit/>
            </a:bodyPr>
            <a:lstStyle/>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EMPLOYERS</a:t>
              </a:r>
              <a:endParaRPr lang="ru-RU"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33C4BE97-9223-89A7-3357-9E5965153DFF}"/>
                </a:ext>
              </a:extLst>
            </p:cNvPr>
            <p:cNvSpPr/>
            <p:nvPr/>
          </p:nvSpPr>
          <p:spPr>
            <a:xfrm>
              <a:off x="8113486" y="2601274"/>
              <a:ext cx="1767892" cy="461665"/>
            </a:xfrm>
            <a:prstGeom prst="rect">
              <a:avLst/>
            </a:prstGeom>
          </p:spPr>
          <p:txBody>
            <a:bodyPr wrap="square">
              <a:spAutoFit/>
            </a:bodyPr>
            <a:lstStyle/>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FAITH-BASED</a:t>
              </a:r>
            </a:p>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ORGANIZATIONS</a:t>
              </a:r>
              <a:endParaRPr lang="ru-RU"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3C4C985F-06D2-664F-4822-0EEA9E57A24D}"/>
                </a:ext>
              </a:extLst>
            </p:cNvPr>
            <p:cNvSpPr/>
            <p:nvPr/>
          </p:nvSpPr>
          <p:spPr>
            <a:xfrm>
              <a:off x="10058647" y="2912087"/>
              <a:ext cx="1483768" cy="461665"/>
            </a:xfrm>
            <a:prstGeom prst="rect">
              <a:avLst/>
            </a:prstGeom>
          </p:spPr>
          <p:txBody>
            <a:bodyPr wrap="square">
              <a:spAutoFit/>
            </a:bodyPr>
            <a:lstStyle/>
            <a:p>
              <a:pPr lvl="0" algn="ct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GOVERNMENT</a:t>
              </a:r>
              <a:b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br>
              <a:r>
                <a:rPr lang="en-US" sz="1200" b="0" i="0" dirty="0">
                  <a:solidFill>
                    <a:schemeClr val="bg1"/>
                  </a:solidFill>
                  <a:latin typeface="Work Sans Medium" pitchFamily="2" charset="77"/>
                  <a:ea typeface="Open Sans" panose="020B0606030504020204" pitchFamily="34" charset="0"/>
                  <a:cs typeface="Open Sans" panose="020B0606030504020204" pitchFamily="34" charset="0"/>
                </a:rPr>
                <a:t>AGENCIES</a:t>
              </a:r>
              <a:endParaRPr lang="ru-RU" sz="12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TextBox 24">
            <a:extLst>
              <a:ext uri="{FF2B5EF4-FFF2-40B4-BE49-F238E27FC236}">
                <a16:creationId xmlns:a16="http://schemas.microsoft.com/office/drawing/2014/main" id="{5DC38A83-28BE-0856-1BD2-DAB50A8D9C6B}"/>
              </a:ext>
            </a:extLst>
          </p:cNvPr>
          <p:cNvSpPr txBox="1"/>
          <p:nvPr userDrawn="1"/>
        </p:nvSpPr>
        <p:spPr>
          <a:xfrm>
            <a:off x="866648" y="1306553"/>
            <a:ext cx="6502079" cy="461665"/>
          </a:xfrm>
          <a:prstGeom prst="rect">
            <a:avLst/>
          </a:prstGeom>
          <a:noFill/>
        </p:spPr>
        <p:txBody>
          <a:bodyPr wrap="square">
            <a:spAutoFit/>
          </a:bodyPr>
          <a:lstStyle/>
          <a:p>
            <a:pPr algn="l"/>
            <a:r>
              <a:rPr lang="en-US" sz="2400" b="1" i="0" dirty="0">
                <a:solidFill>
                  <a:srgbClr val="F77955"/>
                </a:solidFill>
                <a:latin typeface="Work Sans SemiBold" pitchFamily="2" charset="77"/>
                <a:ea typeface="Open Sans" panose="020B0606030504020204" pitchFamily="34" charset="0"/>
                <a:cs typeface="Open Sans" panose="020B0606030504020204" pitchFamily="34" charset="0"/>
              </a:rPr>
              <a:t>It brings together:</a:t>
            </a:r>
          </a:p>
        </p:txBody>
      </p:sp>
      <p:sp>
        <p:nvSpPr>
          <p:cNvPr id="26" name="TextBox 25">
            <a:extLst>
              <a:ext uri="{FF2B5EF4-FFF2-40B4-BE49-F238E27FC236}">
                <a16:creationId xmlns:a16="http://schemas.microsoft.com/office/drawing/2014/main" id="{BC022B8D-3DEB-7BF0-02A0-DB0FA67A64C5}"/>
              </a:ext>
            </a:extLst>
          </p:cNvPr>
          <p:cNvSpPr txBox="1"/>
          <p:nvPr userDrawn="1"/>
        </p:nvSpPr>
        <p:spPr>
          <a:xfrm>
            <a:off x="1037232" y="5358726"/>
            <a:ext cx="10148264" cy="461665"/>
          </a:xfrm>
          <a:prstGeom prst="rect">
            <a:avLst/>
          </a:prstGeom>
          <a:noFill/>
        </p:spPr>
        <p:txBody>
          <a:bodyPr wrap="square">
            <a:spAutoFit/>
          </a:bodyPr>
          <a:lstStyle/>
          <a:p>
            <a:pPr algn="ctr"/>
            <a:r>
              <a:rPr lang="en-US" sz="2400" b="1" i="0" dirty="0">
                <a:solidFill>
                  <a:srgbClr val="002855"/>
                </a:solidFill>
                <a:latin typeface="Work Sans SemiBold" pitchFamily="2" charset="77"/>
                <a:ea typeface="Open Sans" panose="020B0606030504020204" pitchFamily="34" charset="0"/>
                <a:cs typeface="Open Sans" panose="020B0606030504020204" pitchFamily="34" charset="0"/>
              </a:rPr>
              <a:t>To achieve a greater impact on reducing type 2 diabetes</a:t>
            </a:r>
          </a:p>
        </p:txBody>
      </p:sp>
      <p:sp>
        <p:nvSpPr>
          <p:cNvPr id="29" name="TextBox 28">
            <a:extLst>
              <a:ext uri="{FF2B5EF4-FFF2-40B4-BE49-F238E27FC236}">
                <a16:creationId xmlns:a16="http://schemas.microsoft.com/office/drawing/2014/main" id="{7CD80178-633F-509C-896E-3EA7859F6CB4}"/>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Public-Private Partnership</a:t>
            </a:r>
            <a:endParaRPr lang="en-US" sz="2000" dirty="0">
              <a:solidFill>
                <a:srgbClr val="002855"/>
              </a:solidFill>
              <a:latin typeface="Domine" panose="02040503040403060204" pitchFamily="18" charset="0"/>
            </a:endParaRPr>
          </a:p>
        </p:txBody>
      </p:sp>
      <p:pic>
        <p:nvPicPr>
          <p:cNvPr id="30" name="Picture 29">
            <a:extLst>
              <a:ext uri="{FF2B5EF4-FFF2-40B4-BE49-F238E27FC236}">
                <a16:creationId xmlns:a16="http://schemas.microsoft.com/office/drawing/2014/main" id="{2D1B5652-8FD2-CDAA-D13E-4E7A066313FE}"/>
              </a:ext>
            </a:extLst>
          </p:cNvPr>
          <p:cNvPicPr>
            <a:picLocks noChangeAspect="1"/>
          </p:cNvPicPr>
          <p:nvPr userDrawn="1"/>
        </p:nvPicPr>
        <p:blipFill>
          <a:blip r:embed="rId8"/>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1538307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pSp>
        <p:nvGrpSpPr>
          <p:cNvPr id="3" name="Group 2">
            <a:extLst>
              <a:ext uri="{FF2B5EF4-FFF2-40B4-BE49-F238E27FC236}">
                <a16:creationId xmlns:a16="http://schemas.microsoft.com/office/drawing/2014/main" id="{D9AD9F35-E832-3A90-392F-89B79E5348E0}"/>
              </a:ext>
            </a:extLst>
          </p:cNvPr>
          <p:cNvGrpSpPr/>
          <p:nvPr userDrawn="1"/>
        </p:nvGrpSpPr>
        <p:grpSpPr>
          <a:xfrm>
            <a:off x="4360857" y="1244822"/>
            <a:ext cx="6844322" cy="2138947"/>
            <a:chOff x="4506430" y="914242"/>
            <a:chExt cx="6844322" cy="2138947"/>
          </a:xfrm>
        </p:grpSpPr>
        <p:sp>
          <p:nvSpPr>
            <p:cNvPr id="5" name="Rounded Rectangle 4">
              <a:extLst>
                <a:ext uri="{FF2B5EF4-FFF2-40B4-BE49-F238E27FC236}">
                  <a16:creationId xmlns:a16="http://schemas.microsoft.com/office/drawing/2014/main" id="{957FD657-BB19-78FC-BB12-8077897029EF}"/>
                </a:ext>
              </a:extLst>
            </p:cNvPr>
            <p:cNvSpPr>
              <a:spLocks noChangeAspect="1"/>
            </p:cNvSpPr>
            <p:nvPr/>
          </p:nvSpPr>
          <p:spPr>
            <a:xfrm>
              <a:off x="4506430" y="914242"/>
              <a:ext cx="6844322" cy="2138947"/>
            </a:xfrm>
            <a:prstGeom prst="roundRect">
              <a:avLst>
                <a:gd name="adj" fmla="val 50000"/>
              </a:avLst>
            </a:prstGeom>
            <a:solidFill>
              <a:srgbClr val="EBEEE7"/>
            </a:solidFill>
            <a:ln>
              <a:solidFill>
                <a:srgbClr val="F7795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6EB240EE-30BB-A7E9-A456-9D1163179F8C}"/>
                </a:ext>
              </a:extLst>
            </p:cNvPr>
            <p:cNvPicPr>
              <a:picLocks noChangeAspect="1"/>
            </p:cNvPicPr>
            <p:nvPr/>
          </p:nvPicPr>
          <p:blipFill rotWithShape="1">
            <a:blip r:embed="rId2"/>
            <a:srcRect l="5850" r="14150"/>
            <a:stretch/>
          </p:blipFill>
          <p:spPr>
            <a:xfrm>
              <a:off x="9282594" y="993116"/>
              <a:ext cx="1981200" cy="1981200"/>
            </a:xfrm>
            <a:prstGeom prst="ellipse">
              <a:avLst/>
            </a:prstGeom>
            <a:ln>
              <a:noFill/>
            </a:ln>
            <a:effectLst/>
          </p:spPr>
        </p:pic>
        <p:sp>
          <p:nvSpPr>
            <p:cNvPr id="7" name="TextBox 6">
              <a:extLst>
                <a:ext uri="{FF2B5EF4-FFF2-40B4-BE49-F238E27FC236}">
                  <a16:creationId xmlns:a16="http://schemas.microsoft.com/office/drawing/2014/main" id="{2202E8FF-BD58-AE20-4CBE-FBF0EAA5ECEE}"/>
                </a:ext>
              </a:extLst>
            </p:cNvPr>
            <p:cNvSpPr txBox="1"/>
            <p:nvPr/>
          </p:nvSpPr>
          <p:spPr>
            <a:xfrm>
              <a:off x="4972886" y="1250767"/>
              <a:ext cx="4460536" cy="1754326"/>
            </a:xfrm>
            <a:prstGeom prst="rect">
              <a:avLst/>
            </a:prstGeom>
            <a:noFill/>
          </p:spPr>
          <p:txBody>
            <a:bodyPr wrap="square">
              <a:spAutoFit/>
            </a:bodyPr>
            <a:lstStyle/>
            <a:p>
              <a:r>
                <a:rPr lang="en-US" sz="1800" dirty="0">
                  <a:solidFill>
                    <a:srgbClr val="002855"/>
                  </a:solidFill>
                  <a:latin typeface="Domine" panose="02040503040403060204" pitchFamily="18" charset="0"/>
                </a:rPr>
                <a:t>“You do receive actual data and you can really assess the outcomes of the program through that data.”</a:t>
              </a:r>
            </a:p>
            <a:p>
              <a:pPr algn="r"/>
              <a:endParaRPr lang="en-US" sz="1600" cap="all" dirty="0">
                <a:solidFill>
                  <a:srgbClr val="0057B8"/>
                </a:solidFill>
                <a:latin typeface="Work Sans Medium" pitchFamily="2" charset="0"/>
              </a:endParaRPr>
            </a:p>
            <a:p>
              <a:r>
                <a:rPr lang="en-US" sz="1200" b="1" i="0" cap="all" dirty="0">
                  <a:solidFill>
                    <a:srgbClr val="0057B8"/>
                  </a:solidFill>
                  <a:latin typeface="Work Sans SemiBold" pitchFamily="2" charset="77"/>
                  <a:ea typeface="Open Sans" panose="020B0606030504020204" pitchFamily="34" charset="0"/>
                  <a:cs typeface="Open Sans" panose="020B0606030504020204" pitchFamily="34" charset="0"/>
                </a:rPr>
                <a:t>Gail GROZALIS</a:t>
              </a:r>
              <a:r>
                <a:rPr lang="en-US" sz="1200" cap="all" dirty="0">
                  <a:solidFill>
                    <a:srgbClr val="0057B8"/>
                  </a:solidFill>
                  <a:latin typeface="Work Sans Medium" pitchFamily="2" charset="77"/>
                  <a:ea typeface="Open Sans" panose="020B0606030504020204" pitchFamily="34" charset="0"/>
                  <a:cs typeface="Open Sans" panose="020B0606030504020204" pitchFamily="34" charset="0"/>
                </a:rPr>
                <a:t>, </a:t>
              </a:r>
              <a:r>
                <a:rPr lang="en-US" sz="1200" b="0" i="0" cap="all" dirty="0">
                  <a:solidFill>
                    <a:srgbClr val="0057B8"/>
                  </a:solidFill>
                  <a:latin typeface="Work Sans Medium" pitchFamily="2" charset="77"/>
                  <a:ea typeface="Open Sans" panose="020B0606030504020204" pitchFamily="34" charset="0"/>
                  <a:cs typeface="Open Sans" panose="020B0606030504020204" pitchFamily="34" charset="0"/>
                </a:rPr>
                <a:t>EXECUTIVE DIRECTOR, FACULTY </a:t>
              </a:r>
              <a:br>
                <a:rPr lang="en-US" sz="1200" b="0" i="0" cap="all" dirty="0">
                  <a:solidFill>
                    <a:srgbClr val="0057B8"/>
                  </a:solidFill>
                  <a:latin typeface="Work Sans Medium" pitchFamily="2" charset="77"/>
                  <a:ea typeface="Open Sans" panose="020B0606030504020204" pitchFamily="34" charset="0"/>
                  <a:cs typeface="Open Sans" panose="020B0606030504020204" pitchFamily="34" charset="0"/>
                </a:rPr>
              </a:br>
              <a:r>
                <a:rPr lang="en-US" sz="1200" b="0" i="0" cap="all" dirty="0">
                  <a:solidFill>
                    <a:srgbClr val="0057B8"/>
                  </a:solidFill>
                  <a:latin typeface="Work Sans Medium" pitchFamily="2" charset="77"/>
                  <a:ea typeface="Open Sans" panose="020B0606030504020204" pitchFamily="34" charset="0"/>
                  <a:cs typeface="Open Sans" panose="020B0606030504020204" pitchFamily="34" charset="0"/>
                </a:rPr>
                <a:t>AND STAFF WELLNESS, SYRACUSE UNIVERSITY</a:t>
              </a:r>
            </a:p>
            <a:p>
              <a:pPr algn="r"/>
              <a:endParaRPr lang="en-US" sz="1400" dirty="0">
                <a:solidFill>
                  <a:srgbClr val="002855"/>
                </a:solidFill>
                <a:latin typeface="Domine" panose="02040503040403060204" pitchFamily="18" charset="0"/>
              </a:endParaRPr>
            </a:p>
          </p:txBody>
        </p:sp>
      </p:grpSp>
      <p:grpSp>
        <p:nvGrpSpPr>
          <p:cNvPr id="8" name="Group 7">
            <a:extLst>
              <a:ext uri="{FF2B5EF4-FFF2-40B4-BE49-F238E27FC236}">
                <a16:creationId xmlns:a16="http://schemas.microsoft.com/office/drawing/2014/main" id="{2CA8B1CF-D5F1-654D-7EB7-3A806D1AEC74}"/>
              </a:ext>
            </a:extLst>
          </p:cNvPr>
          <p:cNvGrpSpPr/>
          <p:nvPr userDrawn="1"/>
        </p:nvGrpSpPr>
        <p:grpSpPr>
          <a:xfrm>
            <a:off x="938696" y="3916766"/>
            <a:ext cx="6844322" cy="2270906"/>
            <a:chOff x="583096" y="3333809"/>
            <a:chExt cx="6844322" cy="2270906"/>
          </a:xfrm>
        </p:grpSpPr>
        <p:sp>
          <p:nvSpPr>
            <p:cNvPr id="9" name="Rounded Rectangle 8">
              <a:extLst>
                <a:ext uri="{FF2B5EF4-FFF2-40B4-BE49-F238E27FC236}">
                  <a16:creationId xmlns:a16="http://schemas.microsoft.com/office/drawing/2014/main" id="{3ECE7E7E-F9FE-9F88-E5E3-5CB810B6AA47}"/>
                </a:ext>
              </a:extLst>
            </p:cNvPr>
            <p:cNvSpPr>
              <a:spLocks noChangeAspect="1"/>
            </p:cNvSpPr>
            <p:nvPr/>
          </p:nvSpPr>
          <p:spPr>
            <a:xfrm>
              <a:off x="583096" y="3333809"/>
              <a:ext cx="6844322" cy="2138947"/>
            </a:xfrm>
            <a:prstGeom prst="roundRect">
              <a:avLst>
                <a:gd name="adj" fmla="val 50000"/>
              </a:avLst>
            </a:prstGeom>
            <a:solidFill>
              <a:srgbClr val="EBEEE7"/>
            </a:solidFill>
            <a:ln>
              <a:solidFill>
                <a:srgbClr val="F7795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96660B0A-2593-23B7-B028-4829D4E65D61}"/>
                </a:ext>
              </a:extLst>
            </p:cNvPr>
            <p:cNvSpPr txBox="1"/>
            <p:nvPr/>
          </p:nvSpPr>
          <p:spPr>
            <a:xfrm>
              <a:off x="2715952" y="3604167"/>
              <a:ext cx="4269048" cy="2000548"/>
            </a:xfrm>
            <a:prstGeom prst="rect">
              <a:avLst/>
            </a:prstGeom>
            <a:noFill/>
          </p:spPr>
          <p:txBody>
            <a:bodyPr wrap="square">
              <a:spAutoFit/>
            </a:bodyPr>
            <a:lstStyle/>
            <a:p>
              <a:r>
                <a:rPr lang="en-US" sz="1800" dirty="0">
                  <a:solidFill>
                    <a:srgbClr val="002855"/>
                  </a:solidFill>
                  <a:latin typeface="Domine" panose="02040503040403060204" pitchFamily="18" charset="0"/>
                </a:rPr>
                <a:t>“We went from hoping to have one class on-site to realizing that we needed to actually have three classes on-site…”</a:t>
              </a:r>
            </a:p>
            <a:p>
              <a:endParaRPr lang="en-US" sz="1400" b="0" i="0" cap="all" dirty="0">
                <a:solidFill>
                  <a:srgbClr val="0057B8"/>
                </a:solidFill>
                <a:latin typeface="Work Sans Medium" pitchFamily="2" charset="77"/>
              </a:endParaRPr>
            </a:p>
            <a:p>
              <a:r>
                <a:rPr lang="en-US" sz="1200" b="1" i="0" cap="all" dirty="0">
                  <a:solidFill>
                    <a:srgbClr val="0057B8"/>
                  </a:solidFill>
                  <a:latin typeface="Work Sans SemiBold" pitchFamily="2" charset="77"/>
                  <a:ea typeface="Open Sans" panose="020B0606030504020204" pitchFamily="34" charset="0"/>
                  <a:cs typeface="Open Sans" panose="020B0606030504020204" pitchFamily="34" charset="0"/>
                </a:rPr>
                <a:t>DANY BOURJOLLY SMITH</a:t>
              </a:r>
              <a:r>
                <a:rPr lang="en-US" sz="1200" b="0" i="0" cap="all" dirty="0">
                  <a:solidFill>
                    <a:srgbClr val="0057B8"/>
                  </a:solidFill>
                  <a:latin typeface="Work Sans Medium" pitchFamily="2" charset="77"/>
                  <a:ea typeface="Open Sans" panose="020B0606030504020204" pitchFamily="34" charset="0"/>
                  <a:cs typeface="Open Sans" panose="020B0606030504020204" pitchFamily="34" charset="0"/>
                </a:rPr>
                <a:t>, DIRECTOR OF EMPLOYEE</a:t>
              </a:r>
              <a:br>
                <a:rPr lang="en-US" sz="1200" b="0" i="0" cap="all" dirty="0">
                  <a:solidFill>
                    <a:srgbClr val="0057B8"/>
                  </a:solidFill>
                  <a:latin typeface="Work Sans Medium" pitchFamily="2" charset="77"/>
                  <a:ea typeface="Open Sans" panose="020B0606030504020204" pitchFamily="34" charset="0"/>
                  <a:cs typeface="Open Sans" panose="020B0606030504020204" pitchFamily="34" charset="0"/>
                </a:rPr>
              </a:br>
              <a:r>
                <a:rPr lang="en-US" sz="1200" b="0" i="0" cap="all" dirty="0">
                  <a:solidFill>
                    <a:srgbClr val="0057B8"/>
                  </a:solidFill>
                  <a:latin typeface="Work Sans Medium" pitchFamily="2" charset="77"/>
                  <a:ea typeface="Open Sans" panose="020B0606030504020204" pitchFamily="34" charset="0"/>
                  <a:cs typeface="Open Sans" panose="020B0606030504020204" pitchFamily="34" charset="0"/>
                </a:rPr>
                <a:t>BENEFITS, CITY OF WILMINGTON DE</a:t>
              </a:r>
            </a:p>
            <a:p>
              <a:pPr algn="r"/>
              <a:endParaRPr lang="en-US" sz="1400" dirty="0">
                <a:solidFill>
                  <a:srgbClr val="002855"/>
                </a:solidFill>
                <a:latin typeface="Domine" panose="02040503040403060204" pitchFamily="18" charset="0"/>
              </a:endParaRPr>
            </a:p>
          </p:txBody>
        </p:sp>
        <p:pic>
          <p:nvPicPr>
            <p:cNvPr id="11" name="Picture 10">
              <a:extLst>
                <a:ext uri="{FF2B5EF4-FFF2-40B4-BE49-F238E27FC236}">
                  <a16:creationId xmlns:a16="http://schemas.microsoft.com/office/drawing/2014/main" id="{BE313829-48DB-407C-984C-C3E79616B5F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contrast="1000"/>
                      </a14:imgEffect>
                    </a14:imgLayer>
                  </a14:imgProps>
                </a:ext>
              </a:extLst>
            </a:blip>
            <a:srcRect l="7635" r="10838"/>
            <a:stretch/>
          </p:blipFill>
          <p:spPr>
            <a:xfrm>
              <a:off x="675044" y="3412682"/>
              <a:ext cx="1981200" cy="1981200"/>
            </a:xfrm>
            <a:prstGeom prst="ellipse">
              <a:avLst/>
            </a:prstGeom>
            <a:ln>
              <a:noFill/>
            </a:ln>
            <a:effectLst/>
          </p:spPr>
        </p:pic>
      </p:grpSp>
      <p:pic>
        <p:nvPicPr>
          <p:cNvPr id="12" name="Picture 11" descr="A blue and black logo&#10;&#10;Description automatically generated">
            <a:extLst>
              <a:ext uri="{FF2B5EF4-FFF2-40B4-BE49-F238E27FC236}">
                <a16:creationId xmlns:a16="http://schemas.microsoft.com/office/drawing/2014/main" id="{8AB8F7B5-623C-8E11-65DD-5E17A363D8C3}"/>
              </a:ext>
            </a:extLst>
          </p:cNvPr>
          <p:cNvPicPr>
            <a:picLocks noChangeAspect="1"/>
          </p:cNvPicPr>
          <p:nvPr userDrawn="1"/>
        </p:nvPicPr>
        <p:blipFill>
          <a:blip r:embed="rId5"/>
          <a:stretch>
            <a:fillRect/>
          </a:stretch>
        </p:blipFill>
        <p:spPr>
          <a:xfrm>
            <a:off x="8038434" y="3635374"/>
            <a:ext cx="1098587" cy="1098587"/>
          </a:xfrm>
          <a:prstGeom prst="rect">
            <a:avLst/>
          </a:prstGeom>
        </p:spPr>
      </p:pic>
      <p:sp>
        <p:nvSpPr>
          <p:cNvPr id="16" name="TextBox 15">
            <a:extLst>
              <a:ext uri="{FF2B5EF4-FFF2-40B4-BE49-F238E27FC236}">
                <a16:creationId xmlns:a16="http://schemas.microsoft.com/office/drawing/2014/main" id="{681D2021-3239-B15B-430D-FAD65135849C}"/>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Case Studies</a:t>
            </a:r>
            <a:endParaRPr lang="en-US" sz="2000" dirty="0">
              <a:solidFill>
                <a:srgbClr val="002855"/>
              </a:solidFill>
              <a:latin typeface="Domine" panose="02040503040403060204" pitchFamily="18" charset="0"/>
            </a:endParaRPr>
          </a:p>
        </p:txBody>
      </p:sp>
    </p:spTree>
    <p:extLst>
      <p:ext uri="{BB962C8B-B14F-4D97-AF65-F5344CB8AC3E}">
        <p14:creationId xmlns:p14="http://schemas.microsoft.com/office/powerpoint/2010/main" val="2590124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12" name="TextBox 11">
            <a:extLst>
              <a:ext uri="{FF2B5EF4-FFF2-40B4-BE49-F238E27FC236}">
                <a16:creationId xmlns:a16="http://schemas.microsoft.com/office/drawing/2014/main" id="{8833E7BF-0E36-AD4D-42E7-E5473D3834C8}"/>
              </a:ext>
            </a:extLst>
          </p:cNvPr>
          <p:cNvSpPr txBox="1"/>
          <p:nvPr userDrawn="1"/>
        </p:nvSpPr>
        <p:spPr>
          <a:xfrm>
            <a:off x="840675" y="640080"/>
            <a:ext cx="10617200" cy="584775"/>
          </a:xfrm>
          <a:prstGeom prst="rect">
            <a:avLst/>
          </a:prstGeom>
          <a:noFill/>
        </p:spPr>
        <p:txBody>
          <a:bodyPr wrap="square" rtlCol="0">
            <a:spAutoFit/>
          </a:bodyPr>
          <a:lstStyle/>
          <a:p>
            <a:pPr algn="l"/>
            <a:r>
              <a:rPr lang="en-US" sz="3200" dirty="0">
                <a:solidFill>
                  <a:srgbClr val="002855"/>
                </a:solidFill>
                <a:latin typeface="Domine" panose="02040503040403060204" pitchFamily="18" charset="0"/>
              </a:rPr>
              <a:t>Examples of How You Might Customize This Library</a:t>
            </a:r>
            <a:endParaRPr lang="en-US" dirty="0">
              <a:solidFill>
                <a:srgbClr val="002855"/>
              </a:solidFill>
              <a:latin typeface="Domine" panose="02040503040403060204" pitchFamily="18" charset="0"/>
            </a:endParaRPr>
          </a:p>
        </p:txBody>
      </p:sp>
      <p:sp>
        <p:nvSpPr>
          <p:cNvPr id="5" name="Rectangle 4">
            <a:extLst>
              <a:ext uri="{FF2B5EF4-FFF2-40B4-BE49-F238E27FC236}">
                <a16:creationId xmlns:a16="http://schemas.microsoft.com/office/drawing/2014/main" id="{8E39BDF1-B3A5-0FC5-42B7-83D811BC6277}"/>
              </a:ext>
            </a:extLst>
          </p:cNvPr>
          <p:cNvSpPr/>
          <p:nvPr userDrawn="1"/>
        </p:nvSpPr>
        <p:spPr>
          <a:xfrm>
            <a:off x="972128" y="1827034"/>
            <a:ext cx="3175000" cy="3538728"/>
          </a:xfrm>
          <a:prstGeom prst="rect">
            <a:avLst/>
          </a:prstGeom>
          <a:solidFill>
            <a:srgbClr val="CBDAD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18B06B2-D0E9-E824-FF36-4FA31A4614D0}"/>
              </a:ext>
            </a:extLst>
          </p:cNvPr>
          <p:cNvSpPr txBox="1"/>
          <p:nvPr userDrawn="1"/>
        </p:nvSpPr>
        <p:spPr>
          <a:xfrm>
            <a:off x="1040850" y="1996276"/>
            <a:ext cx="2997750" cy="2893100"/>
          </a:xfrm>
          <a:prstGeom prst="rect">
            <a:avLst/>
          </a:prstGeom>
          <a:noFill/>
        </p:spPr>
        <p:txBody>
          <a:bodyPr wrap="square" rtlCol="0">
            <a:spAutoFit/>
          </a:bodyPr>
          <a:lstStyle/>
          <a:p>
            <a:r>
              <a:rPr lang="en-US" sz="1400" b="1" i="0" dirty="0">
                <a:latin typeface="Work Sans SemiBold" pitchFamily="2" charset="77"/>
                <a:ea typeface="Open Sans" panose="020B0606030504020204" pitchFamily="34" charset="0"/>
                <a:cs typeface="Open Sans" panose="020B0606030504020204" pitchFamily="34" charset="0"/>
              </a:rPr>
              <a:t>Employer:</a:t>
            </a:r>
          </a:p>
          <a:p>
            <a:r>
              <a:rPr lang="en-US" sz="1400" b="0" i="0" dirty="0">
                <a:latin typeface="Work Sans Medium" pitchFamily="2" charset="77"/>
                <a:ea typeface="Open Sans" panose="020B0606030504020204" pitchFamily="34" charset="0"/>
                <a:cs typeface="Open Sans" panose="020B0606030504020204" pitchFamily="34" charset="0"/>
              </a:rPr>
              <a:t>The employer is familiar with diabetes prevention, but not the National DPP lifestyle change program.</a:t>
            </a:r>
          </a:p>
          <a:p>
            <a:endParaRPr lang="en-US" sz="1400" b="0" i="0" dirty="0">
              <a:latin typeface="Work Sans Medium" pitchFamily="2" charset="77"/>
              <a:ea typeface="Open Sans" panose="020B0606030504020204" pitchFamily="34" charset="0"/>
              <a:cs typeface="Open Sans" panose="020B0606030504020204" pitchFamily="34" charset="0"/>
            </a:endParaRPr>
          </a:p>
          <a:p>
            <a:r>
              <a:rPr lang="en-US" sz="1400" b="1" i="0" dirty="0">
                <a:latin typeface="Work Sans SemiBold" pitchFamily="2" charset="77"/>
                <a:ea typeface="Open Sans" panose="020B0606030504020204" pitchFamily="34" charset="0"/>
                <a:cs typeface="Open Sans" panose="020B0606030504020204" pitchFamily="34" charset="0"/>
              </a:rPr>
              <a:t>Customization Option:</a:t>
            </a:r>
          </a:p>
          <a:p>
            <a:r>
              <a:rPr lang="en-US" sz="1400" b="0" i="0" dirty="0">
                <a:latin typeface="Work Sans Medium" pitchFamily="2" charset="77"/>
                <a:ea typeface="Open Sans" panose="020B0606030504020204" pitchFamily="34" charset="0"/>
                <a:cs typeface="Open Sans" panose="020B0606030504020204" pitchFamily="34" charset="0"/>
              </a:rPr>
              <a:t>You may want to:</a:t>
            </a:r>
          </a:p>
          <a:p>
            <a:pPr marL="182880" indent="-182880">
              <a:buFont typeface="Arial" panose="020B0604020202020204" pitchFamily="34" charset="0"/>
              <a:buChar char="•"/>
            </a:pPr>
            <a:r>
              <a:rPr lang="en-US" sz="1400" b="0" i="0" dirty="0">
                <a:latin typeface="Work Sans Medium" pitchFamily="2" charset="77"/>
                <a:ea typeface="Open Sans" panose="020B0606030504020204" pitchFamily="34" charset="0"/>
                <a:cs typeface="Open Sans" panose="020B0606030504020204" pitchFamily="34" charset="0"/>
              </a:rPr>
              <a:t>Spend less time on slides about the importance of prevention and more time </a:t>
            </a:r>
            <a:br>
              <a:rPr lang="en-US" sz="1400" b="0" i="0" dirty="0">
                <a:latin typeface="Work Sans Medium" pitchFamily="2" charset="77"/>
                <a:ea typeface="Open Sans" panose="020B0606030504020204" pitchFamily="34" charset="0"/>
                <a:cs typeface="Open Sans" panose="020B0606030504020204" pitchFamily="34" charset="0"/>
              </a:rPr>
            </a:br>
            <a:r>
              <a:rPr lang="en-US" sz="1400" b="0" i="0" dirty="0">
                <a:latin typeface="Work Sans Medium" pitchFamily="2" charset="77"/>
                <a:ea typeface="Open Sans" panose="020B0606030504020204" pitchFamily="34" charset="0"/>
                <a:cs typeface="Open Sans" panose="020B0606030504020204" pitchFamily="34" charset="0"/>
              </a:rPr>
              <a:t>on the slides about program details.</a:t>
            </a:r>
          </a:p>
        </p:txBody>
      </p:sp>
      <p:sp>
        <p:nvSpPr>
          <p:cNvPr id="13" name="Round Single Corner Rectangle 12">
            <a:extLst>
              <a:ext uri="{FF2B5EF4-FFF2-40B4-BE49-F238E27FC236}">
                <a16:creationId xmlns:a16="http://schemas.microsoft.com/office/drawing/2014/main" id="{CA70B1E1-3D0C-4A18-3308-CEF8F1721EC8}"/>
              </a:ext>
            </a:extLst>
          </p:cNvPr>
          <p:cNvSpPr/>
          <p:nvPr userDrawn="1"/>
        </p:nvSpPr>
        <p:spPr>
          <a:xfrm>
            <a:off x="972128" y="1491155"/>
            <a:ext cx="3175000" cy="335878"/>
          </a:xfrm>
          <a:prstGeom prst="round1Rect">
            <a:avLst>
              <a:gd name="adj" fmla="val 46762"/>
            </a:avLst>
          </a:prstGeom>
          <a:solidFill>
            <a:srgbClr val="F77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latin typeface="Open Sans" panose="020B0606030504020204" pitchFamily="34" charset="0"/>
                <a:ea typeface="Open Sans" panose="020B0606030504020204" pitchFamily="34" charset="0"/>
                <a:cs typeface="Open Sans" panose="020B0606030504020204" pitchFamily="34" charset="0"/>
              </a:rPr>
              <a:t>EXAMPLE 1</a:t>
            </a:r>
          </a:p>
        </p:txBody>
      </p:sp>
      <p:sp>
        <p:nvSpPr>
          <p:cNvPr id="15" name="Rectangle 14">
            <a:extLst>
              <a:ext uri="{FF2B5EF4-FFF2-40B4-BE49-F238E27FC236}">
                <a16:creationId xmlns:a16="http://schemas.microsoft.com/office/drawing/2014/main" id="{E6AD8418-0B1B-D5BA-FC52-18A29ADADD6E}"/>
              </a:ext>
            </a:extLst>
          </p:cNvPr>
          <p:cNvSpPr/>
          <p:nvPr userDrawn="1"/>
        </p:nvSpPr>
        <p:spPr>
          <a:xfrm>
            <a:off x="4528128" y="1827034"/>
            <a:ext cx="3175000" cy="3538728"/>
          </a:xfrm>
          <a:prstGeom prst="rect">
            <a:avLst/>
          </a:prstGeom>
          <a:solidFill>
            <a:srgbClr val="CBDAD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4577EFC-96E1-15BB-5E23-F011AC528278}"/>
              </a:ext>
            </a:extLst>
          </p:cNvPr>
          <p:cNvSpPr txBox="1"/>
          <p:nvPr userDrawn="1"/>
        </p:nvSpPr>
        <p:spPr>
          <a:xfrm>
            <a:off x="4596849" y="1996276"/>
            <a:ext cx="2960397" cy="2462213"/>
          </a:xfrm>
          <a:prstGeom prst="rect">
            <a:avLst/>
          </a:prstGeom>
          <a:noFill/>
        </p:spPr>
        <p:txBody>
          <a:bodyPr wrap="square" rtlCol="0">
            <a:spAutoFit/>
          </a:bodyPr>
          <a:lstStyle/>
          <a:p>
            <a:r>
              <a:rPr lang="en-US" sz="1400" b="1" i="0" dirty="0">
                <a:latin typeface="Work Sans SemiBold" pitchFamily="2" charset="77"/>
                <a:ea typeface="Open Sans" panose="020B0606030504020204" pitchFamily="34" charset="0"/>
                <a:cs typeface="Open Sans" panose="020B0606030504020204" pitchFamily="34" charset="0"/>
              </a:rPr>
              <a:t>Employer:</a:t>
            </a:r>
          </a:p>
          <a:p>
            <a:r>
              <a:rPr lang="en-US" sz="1400" b="0" i="0" dirty="0">
                <a:latin typeface="Work Sans Medium" pitchFamily="2" charset="77"/>
                <a:ea typeface="Open Sans" panose="020B0606030504020204" pitchFamily="34" charset="0"/>
                <a:cs typeface="Open Sans" panose="020B0606030504020204" pitchFamily="34" charset="0"/>
              </a:rPr>
              <a:t>The employer is not familiar with diabetes or the National DPP lifestyle change program. </a:t>
            </a:r>
          </a:p>
          <a:p>
            <a:endParaRPr lang="en-US" sz="1400" b="0" i="0" dirty="0">
              <a:latin typeface="Work Sans Medium" pitchFamily="2" charset="77"/>
              <a:ea typeface="Open Sans" panose="020B0606030504020204" pitchFamily="34" charset="0"/>
              <a:cs typeface="Open Sans" panose="020B0606030504020204" pitchFamily="34" charset="0"/>
            </a:endParaRPr>
          </a:p>
          <a:p>
            <a:r>
              <a:rPr lang="en-US" sz="1400" b="1" i="0" dirty="0">
                <a:latin typeface="Work Sans SemiBold" pitchFamily="2" charset="77"/>
                <a:ea typeface="Open Sans" panose="020B0606030504020204" pitchFamily="34" charset="0"/>
                <a:cs typeface="Open Sans" panose="020B0606030504020204" pitchFamily="34" charset="0"/>
              </a:rPr>
              <a:t>Customization Option:</a:t>
            </a:r>
          </a:p>
          <a:p>
            <a:r>
              <a:rPr lang="en-US" sz="1400" b="0" i="0" dirty="0">
                <a:latin typeface="Work Sans Medium" pitchFamily="2" charset="77"/>
                <a:ea typeface="Open Sans" panose="020B0606030504020204" pitchFamily="34" charset="0"/>
                <a:cs typeface="Open Sans" panose="020B0606030504020204" pitchFamily="34" charset="0"/>
              </a:rPr>
              <a:t>You may want to:</a:t>
            </a:r>
          </a:p>
          <a:p>
            <a:pPr marL="182880" indent="-182880">
              <a:buFont typeface="Arial" panose="020B0604020202020204" pitchFamily="34" charset="0"/>
              <a:buChar char="•"/>
            </a:pPr>
            <a:r>
              <a:rPr lang="en-US" sz="1400" b="0" i="0" dirty="0">
                <a:latin typeface="Work Sans Medium" pitchFamily="2" charset="77"/>
                <a:ea typeface="Open Sans" panose="020B0606030504020204" pitchFamily="34" charset="0"/>
                <a:cs typeface="Open Sans" panose="020B0606030504020204" pitchFamily="34" charset="0"/>
              </a:rPr>
              <a:t>Set up a series of meetings to present different sections of the slide library. You will likely use most of the slides. </a:t>
            </a:r>
          </a:p>
        </p:txBody>
      </p:sp>
      <p:sp>
        <p:nvSpPr>
          <p:cNvPr id="17" name="Round Single Corner Rectangle 16">
            <a:extLst>
              <a:ext uri="{FF2B5EF4-FFF2-40B4-BE49-F238E27FC236}">
                <a16:creationId xmlns:a16="http://schemas.microsoft.com/office/drawing/2014/main" id="{CD9B5391-258B-0F71-EE63-8235CC121E1A}"/>
              </a:ext>
            </a:extLst>
          </p:cNvPr>
          <p:cNvSpPr/>
          <p:nvPr userDrawn="1"/>
        </p:nvSpPr>
        <p:spPr>
          <a:xfrm>
            <a:off x="4528128" y="1491155"/>
            <a:ext cx="3175000" cy="335878"/>
          </a:xfrm>
          <a:prstGeom prst="round1Rect">
            <a:avLst>
              <a:gd name="adj" fmla="val 46762"/>
            </a:avLst>
          </a:prstGeom>
          <a:solidFill>
            <a:srgbClr val="F77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latin typeface="Open Sans" panose="020B0606030504020204" pitchFamily="34" charset="0"/>
                <a:ea typeface="Open Sans" panose="020B0606030504020204" pitchFamily="34" charset="0"/>
                <a:cs typeface="Open Sans" panose="020B0606030504020204" pitchFamily="34" charset="0"/>
              </a:rPr>
              <a:t>EXAMPLE 2</a:t>
            </a:r>
          </a:p>
        </p:txBody>
      </p:sp>
      <p:sp>
        <p:nvSpPr>
          <p:cNvPr id="18" name="Rectangle 17">
            <a:extLst>
              <a:ext uri="{FF2B5EF4-FFF2-40B4-BE49-F238E27FC236}">
                <a16:creationId xmlns:a16="http://schemas.microsoft.com/office/drawing/2014/main" id="{93E18BDC-32BF-F3AA-2768-2AC49E47158B}"/>
              </a:ext>
            </a:extLst>
          </p:cNvPr>
          <p:cNvSpPr/>
          <p:nvPr userDrawn="1"/>
        </p:nvSpPr>
        <p:spPr>
          <a:xfrm>
            <a:off x="8058728" y="1827033"/>
            <a:ext cx="3175000" cy="3539811"/>
          </a:xfrm>
          <a:prstGeom prst="rect">
            <a:avLst/>
          </a:prstGeom>
          <a:solidFill>
            <a:srgbClr val="CBDAD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2D24BB-5778-C02C-8030-C05ADB186574}"/>
              </a:ext>
            </a:extLst>
          </p:cNvPr>
          <p:cNvSpPr txBox="1"/>
          <p:nvPr userDrawn="1"/>
        </p:nvSpPr>
        <p:spPr>
          <a:xfrm>
            <a:off x="8127450" y="1996276"/>
            <a:ext cx="2818456" cy="3323987"/>
          </a:xfrm>
          <a:prstGeom prst="rect">
            <a:avLst/>
          </a:prstGeom>
          <a:noFill/>
        </p:spPr>
        <p:txBody>
          <a:bodyPr wrap="square" rtlCol="0">
            <a:spAutoFit/>
          </a:bodyPr>
          <a:lstStyle/>
          <a:p>
            <a:r>
              <a:rPr lang="en-US" sz="1400" b="1" i="0" dirty="0">
                <a:latin typeface="Work Sans SemiBold" pitchFamily="2" charset="77"/>
                <a:ea typeface="Open Sans" panose="020B0606030504020204" pitchFamily="34" charset="0"/>
                <a:cs typeface="Open Sans" panose="020B0606030504020204" pitchFamily="34" charset="0"/>
              </a:rPr>
              <a:t>Employer:</a:t>
            </a:r>
          </a:p>
          <a:p>
            <a:r>
              <a:rPr lang="en-US" sz="1400" b="0" i="0" dirty="0">
                <a:latin typeface="Work Sans Medium" pitchFamily="2" charset="77"/>
                <a:ea typeface="Open Sans" panose="020B0606030504020204" pitchFamily="34" charset="0"/>
                <a:cs typeface="Open Sans" panose="020B0606030504020204" pitchFamily="34" charset="0"/>
              </a:rPr>
              <a:t>The employer is familiar with both diabetes prevention and the National DPP lifestyle change program.</a:t>
            </a:r>
          </a:p>
          <a:p>
            <a:endParaRPr lang="en-US" sz="1400" b="0" i="0" dirty="0">
              <a:latin typeface="Work Sans Medium" pitchFamily="2" charset="77"/>
              <a:ea typeface="Open Sans" panose="020B0606030504020204" pitchFamily="34" charset="0"/>
              <a:cs typeface="Open Sans" panose="020B0606030504020204" pitchFamily="34" charset="0"/>
            </a:endParaRPr>
          </a:p>
          <a:p>
            <a:r>
              <a:rPr lang="en-US" sz="1400" b="1" i="0" dirty="0">
                <a:latin typeface="Work Sans SemiBold" pitchFamily="2" charset="77"/>
                <a:ea typeface="Open Sans" panose="020B0606030504020204" pitchFamily="34" charset="0"/>
                <a:cs typeface="Open Sans" panose="020B0606030504020204" pitchFamily="34" charset="0"/>
              </a:rPr>
              <a:t>Customization Option:</a:t>
            </a:r>
          </a:p>
          <a:p>
            <a:r>
              <a:rPr lang="en-US" sz="1400" b="0" i="0" dirty="0">
                <a:latin typeface="Work Sans Medium" pitchFamily="2" charset="77"/>
                <a:ea typeface="Open Sans" panose="020B0606030504020204" pitchFamily="34" charset="0"/>
                <a:cs typeface="Open Sans" panose="020B0606030504020204" pitchFamily="34" charset="0"/>
              </a:rPr>
              <a:t>You may want to:</a:t>
            </a:r>
          </a:p>
          <a:p>
            <a:pPr marL="182880" indent="-182880">
              <a:buFont typeface="Arial" panose="020B0604020202020204" pitchFamily="34" charset="0"/>
              <a:buChar char="•"/>
            </a:pPr>
            <a:r>
              <a:rPr lang="en-US" sz="1400" b="0" i="0" dirty="0">
                <a:latin typeface="Work Sans Medium" pitchFamily="2" charset="77"/>
                <a:ea typeface="Open Sans" panose="020B0606030504020204" pitchFamily="34" charset="0"/>
                <a:cs typeface="Open Sans" panose="020B0606030504020204" pitchFamily="34" charset="0"/>
              </a:rPr>
              <a:t>Confirm that the employer has a strong business case and leadership support support for the program, then move quickly to program participation and eligibility.</a:t>
            </a:r>
          </a:p>
        </p:txBody>
      </p:sp>
      <p:sp>
        <p:nvSpPr>
          <p:cNvPr id="20" name="Round Single Corner Rectangle 19">
            <a:extLst>
              <a:ext uri="{FF2B5EF4-FFF2-40B4-BE49-F238E27FC236}">
                <a16:creationId xmlns:a16="http://schemas.microsoft.com/office/drawing/2014/main" id="{27A96EBE-E623-23C8-338D-E6215CE8CD1C}"/>
              </a:ext>
            </a:extLst>
          </p:cNvPr>
          <p:cNvSpPr/>
          <p:nvPr userDrawn="1"/>
        </p:nvSpPr>
        <p:spPr>
          <a:xfrm>
            <a:off x="8058728" y="1491155"/>
            <a:ext cx="3175000" cy="335878"/>
          </a:xfrm>
          <a:prstGeom prst="round1Rect">
            <a:avLst>
              <a:gd name="adj" fmla="val 46762"/>
            </a:avLst>
          </a:prstGeom>
          <a:solidFill>
            <a:srgbClr val="F77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latin typeface="Open Sans" panose="020B0606030504020204" pitchFamily="34" charset="0"/>
                <a:ea typeface="Open Sans" panose="020B0606030504020204" pitchFamily="34" charset="0"/>
                <a:cs typeface="Open Sans" panose="020B0606030504020204" pitchFamily="34" charset="0"/>
              </a:rPr>
              <a:t>EXAMPLE 3</a:t>
            </a:r>
          </a:p>
        </p:txBody>
      </p:sp>
      <p:sp>
        <p:nvSpPr>
          <p:cNvPr id="2" name="TextBox 1">
            <a:extLst>
              <a:ext uri="{FF2B5EF4-FFF2-40B4-BE49-F238E27FC236}">
                <a16:creationId xmlns:a16="http://schemas.microsoft.com/office/drawing/2014/main" id="{F5B36D81-B4F2-5B09-2829-F1F6049DD410}"/>
              </a:ext>
            </a:extLst>
          </p:cNvPr>
          <p:cNvSpPr txBox="1"/>
          <p:nvPr userDrawn="1"/>
        </p:nvSpPr>
        <p:spPr>
          <a:xfrm>
            <a:off x="2961441" y="5804993"/>
            <a:ext cx="6269118" cy="292388"/>
          </a:xfrm>
          <a:prstGeom prst="rect">
            <a:avLst/>
          </a:prstGeom>
          <a:noFill/>
        </p:spPr>
        <p:txBody>
          <a:bodyPr wrap="square" rtlCol="0">
            <a:spAutoFit/>
          </a:bodyPr>
          <a:lstStyle>
            <a:defPPr>
              <a:defRPr lang="en-US"/>
            </a:defPPr>
            <a:lvl1pPr>
              <a:defRPr sz="1400">
                <a:latin typeface="Work Sans Medium" pitchFamily="2" charset="0"/>
              </a:defRPr>
            </a:lvl1pPr>
          </a:lstStyle>
          <a:p>
            <a:pPr algn="ctr"/>
            <a:r>
              <a:rPr lang="en-US" sz="1300" b="1" i="1" dirty="0">
                <a:solidFill>
                  <a:srgbClr val="F77955"/>
                </a:solidFill>
                <a:latin typeface="Work Sans SemiBold" pitchFamily="2" charset="77"/>
                <a:ea typeface="Open Sans" panose="020B0606030504020204" pitchFamily="34" charset="0"/>
                <a:cs typeface="Open Sans" panose="020B0606030504020204" pitchFamily="34" charset="0"/>
              </a:rPr>
              <a:t>Delete this slide for the final presentation</a:t>
            </a:r>
          </a:p>
        </p:txBody>
      </p:sp>
    </p:spTree>
    <p:extLst>
      <p:ext uri="{BB962C8B-B14F-4D97-AF65-F5344CB8AC3E}">
        <p14:creationId xmlns:p14="http://schemas.microsoft.com/office/powerpoint/2010/main" val="414703525"/>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CB2FE-4581-6030-A1FE-F1557BB87636}"/>
              </a:ext>
            </a:extLst>
          </p:cNvPr>
          <p:cNvPicPr>
            <a:picLocks noChangeAspect="1"/>
          </p:cNvPicPr>
          <p:nvPr userDrawn="1"/>
        </p:nvPicPr>
        <p:blipFill>
          <a:blip r:embed="rId2"/>
          <a:srcRect/>
          <a:stretch/>
        </p:blipFill>
        <p:spPr>
          <a:xfrm>
            <a:off x="8574156" y="2126376"/>
            <a:ext cx="2526316" cy="2526316"/>
          </a:xfrm>
          <a:prstGeom prst="rect">
            <a:avLst/>
          </a:prstGeom>
        </p:spPr>
      </p:pic>
      <p:sp>
        <p:nvSpPr>
          <p:cNvPr id="8" name="TextBox 7">
            <a:extLst>
              <a:ext uri="{FF2B5EF4-FFF2-40B4-BE49-F238E27FC236}">
                <a16:creationId xmlns:a16="http://schemas.microsoft.com/office/drawing/2014/main" id="{2C11A7E7-3BFC-72D0-BBEB-917BEA525191}"/>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Curriculum Topics</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5" name="TextBox 4">
            <a:extLst>
              <a:ext uri="{FF2B5EF4-FFF2-40B4-BE49-F238E27FC236}">
                <a16:creationId xmlns:a16="http://schemas.microsoft.com/office/drawing/2014/main" id="{8BA9A195-9023-A9AB-8D3B-7A88A9649493}"/>
              </a:ext>
            </a:extLst>
          </p:cNvPr>
          <p:cNvSpPr txBox="1"/>
          <p:nvPr userDrawn="1"/>
        </p:nvSpPr>
        <p:spPr>
          <a:xfrm>
            <a:off x="967409" y="1811955"/>
            <a:ext cx="5804451" cy="435200"/>
          </a:xfrm>
          <a:prstGeom prst="rect">
            <a:avLst/>
          </a:prstGeom>
          <a:solidFill>
            <a:srgbClr val="CBDAD1">
              <a:alpha val="19741"/>
            </a:srgbClr>
          </a:solidFill>
          <a:ln>
            <a:solidFill>
              <a:srgbClr val="0057B8"/>
            </a:solidFill>
          </a:ln>
        </p:spPr>
        <p:txBody>
          <a:bodyPr wrap="square" rtlCol="0">
            <a:noAutofit/>
          </a:bodyPr>
          <a:lstStyle/>
          <a:p>
            <a:endParaRPr lang="en-US" sz="1400" dirty="0">
              <a:latin typeface="Work Sans Medium" pitchFamily="2" charset="77"/>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D3F719E-05D7-01E4-A9AD-15F0AB64008B}"/>
              </a:ext>
            </a:extLst>
          </p:cNvPr>
          <p:cNvSpPr txBox="1"/>
          <p:nvPr userDrawn="1"/>
        </p:nvSpPr>
        <p:spPr>
          <a:xfrm>
            <a:off x="967411" y="2754765"/>
            <a:ext cx="5804451" cy="435200"/>
          </a:xfrm>
          <a:prstGeom prst="rect">
            <a:avLst/>
          </a:prstGeom>
          <a:solidFill>
            <a:srgbClr val="CBDAD1">
              <a:alpha val="19741"/>
            </a:srgbClr>
          </a:solidFill>
          <a:ln>
            <a:solidFill>
              <a:srgbClr val="0057B8"/>
            </a:solidFill>
          </a:ln>
        </p:spPr>
        <p:txBody>
          <a:bodyPr wrap="square" rtlCol="0">
            <a:noAutofit/>
          </a:bodyPr>
          <a:lstStyle/>
          <a:p>
            <a:endParaRPr lang="en-US" sz="1400" dirty="0">
              <a:latin typeface="Work Sans Medium" pitchFamily="2" charset="77"/>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56A7C77-BF1A-4CF4-A06F-30687E308CD6}"/>
              </a:ext>
            </a:extLst>
          </p:cNvPr>
          <p:cNvSpPr txBox="1"/>
          <p:nvPr userDrawn="1"/>
        </p:nvSpPr>
        <p:spPr>
          <a:xfrm>
            <a:off x="967412" y="3697575"/>
            <a:ext cx="5804451" cy="435200"/>
          </a:xfrm>
          <a:prstGeom prst="rect">
            <a:avLst/>
          </a:prstGeom>
          <a:solidFill>
            <a:srgbClr val="CBDAD1">
              <a:alpha val="19741"/>
            </a:srgbClr>
          </a:solidFill>
          <a:ln>
            <a:solidFill>
              <a:srgbClr val="0057B8"/>
            </a:solidFill>
          </a:ln>
        </p:spPr>
        <p:txBody>
          <a:bodyPr wrap="square" rtlCol="0">
            <a:noAutofit/>
          </a:bodyPr>
          <a:lstStyle/>
          <a:p>
            <a:endParaRPr lang="en-US" sz="1400" dirty="0">
              <a:latin typeface="Work Sans Medium" pitchFamily="2" charset="77"/>
            </a:endParaRPr>
          </a:p>
        </p:txBody>
      </p:sp>
      <p:sp>
        <p:nvSpPr>
          <p:cNvPr id="9" name="TextBox 8">
            <a:extLst>
              <a:ext uri="{FF2B5EF4-FFF2-40B4-BE49-F238E27FC236}">
                <a16:creationId xmlns:a16="http://schemas.microsoft.com/office/drawing/2014/main" id="{48439559-F71D-FE0E-6D9B-950A5B77366D}"/>
              </a:ext>
            </a:extLst>
          </p:cNvPr>
          <p:cNvSpPr txBox="1"/>
          <p:nvPr userDrawn="1"/>
        </p:nvSpPr>
        <p:spPr>
          <a:xfrm>
            <a:off x="967410" y="4772905"/>
            <a:ext cx="5804451" cy="435200"/>
          </a:xfrm>
          <a:prstGeom prst="rect">
            <a:avLst/>
          </a:prstGeom>
          <a:solidFill>
            <a:srgbClr val="CBDAD1">
              <a:alpha val="19741"/>
            </a:srgbClr>
          </a:solidFill>
          <a:ln>
            <a:solidFill>
              <a:srgbClr val="0057B8"/>
            </a:solidFill>
          </a:ln>
        </p:spPr>
        <p:txBody>
          <a:bodyPr wrap="square" rtlCol="0">
            <a:noAutofit/>
          </a:bodyPr>
          <a:lstStyle/>
          <a:p>
            <a:endParaRPr lang="en-US" sz="1400" dirty="0">
              <a:latin typeface="Work Sans Medium" pitchFamily="2" charset="77"/>
              <a:ea typeface="Open Sans" panose="020B0606030504020204" pitchFamily="34" charset="0"/>
              <a:cs typeface="Open Sans" panose="020B0606030504020204" pitchFamily="34" charset="0"/>
            </a:endParaRPr>
          </a:p>
        </p:txBody>
      </p:sp>
      <p:sp>
        <p:nvSpPr>
          <p:cNvPr id="2" name="Text Placeholder 6">
            <a:extLst>
              <a:ext uri="{FF2B5EF4-FFF2-40B4-BE49-F238E27FC236}">
                <a16:creationId xmlns:a16="http://schemas.microsoft.com/office/drawing/2014/main" id="{D4BFC639-4757-4719-9E46-B0D1D8C35710}"/>
              </a:ext>
            </a:extLst>
          </p:cNvPr>
          <p:cNvSpPr>
            <a:spLocks noGrp="1"/>
          </p:cNvSpPr>
          <p:nvPr>
            <p:ph type="body" sz="quarter" idx="13" hasCustomPrompt="1"/>
          </p:nvPr>
        </p:nvSpPr>
        <p:spPr>
          <a:xfrm>
            <a:off x="1046922" y="1808225"/>
            <a:ext cx="5605671" cy="435200"/>
          </a:xfrm>
          <a:prstGeom prst="rect">
            <a:avLst/>
          </a:prstGeom>
          <a:noFill/>
          <a:ln>
            <a:noFill/>
          </a:ln>
        </p:spPr>
        <p:txBody>
          <a:bodyPr/>
          <a:lstStyle>
            <a:lvl1pPr marL="11113" indent="0">
              <a:buNone/>
              <a:defRPr lang="en-US" sz="1400" dirty="0"/>
            </a:lvl1pPr>
          </a:lstStyle>
          <a:p>
            <a:r>
              <a:rPr lang="en-US" sz="1400" dirty="0">
                <a:latin typeface="Work Sans Medium" pitchFamily="2" charset="77"/>
                <a:ea typeface="Open Sans" panose="020B0606030504020204" pitchFamily="34" charset="0"/>
                <a:cs typeface="Open Sans" panose="020B0606030504020204" pitchFamily="34" charset="0"/>
              </a:rPr>
              <a:t>Topic 1</a:t>
            </a:r>
          </a:p>
        </p:txBody>
      </p:sp>
      <p:sp>
        <p:nvSpPr>
          <p:cNvPr id="10" name="Text Placeholder 6">
            <a:extLst>
              <a:ext uri="{FF2B5EF4-FFF2-40B4-BE49-F238E27FC236}">
                <a16:creationId xmlns:a16="http://schemas.microsoft.com/office/drawing/2014/main" id="{83F2C8C3-DBD3-6661-F8DF-D1B14034F6E4}"/>
              </a:ext>
            </a:extLst>
          </p:cNvPr>
          <p:cNvSpPr>
            <a:spLocks noGrp="1"/>
          </p:cNvSpPr>
          <p:nvPr>
            <p:ph type="body" sz="quarter" idx="14" hasCustomPrompt="1"/>
          </p:nvPr>
        </p:nvSpPr>
        <p:spPr>
          <a:xfrm>
            <a:off x="1046922" y="2749133"/>
            <a:ext cx="5605671" cy="435200"/>
          </a:xfrm>
          <a:prstGeom prst="rect">
            <a:avLst/>
          </a:prstGeom>
          <a:noFill/>
          <a:ln>
            <a:noFill/>
          </a:ln>
        </p:spPr>
        <p:txBody>
          <a:bodyPr/>
          <a:lstStyle>
            <a:lvl1pPr marL="11113" indent="0">
              <a:buNone/>
              <a:defRPr lang="en-US" sz="1400" dirty="0"/>
            </a:lvl1pPr>
          </a:lstStyle>
          <a:p>
            <a:r>
              <a:rPr lang="en-US" sz="1400" dirty="0">
                <a:latin typeface="Work Sans Medium" pitchFamily="2" charset="77"/>
                <a:ea typeface="Open Sans" panose="020B0606030504020204" pitchFamily="34" charset="0"/>
                <a:cs typeface="Open Sans" panose="020B0606030504020204" pitchFamily="34" charset="0"/>
              </a:rPr>
              <a:t>Topic 2</a:t>
            </a:r>
          </a:p>
        </p:txBody>
      </p:sp>
      <p:sp>
        <p:nvSpPr>
          <p:cNvPr id="11" name="Text Placeholder 6">
            <a:extLst>
              <a:ext uri="{FF2B5EF4-FFF2-40B4-BE49-F238E27FC236}">
                <a16:creationId xmlns:a16="http://schemas.microsoft.com/office/drawing/2014/main" id="{CE4C662B-F242-FAD0-DE5F-486267C46281}"/>
              </a:ext>
            </a:extLst>
          </p:cNvPr>
          <p:cNvSpPr>
            <a:spLocks noGrp="1"/>
          </p:cNvSpPr>
          <p:nvPr>
            <p:ph type="body" sz="quarter" idx="15" hasCustomPrompt="1"/>
          </p:nvPr>
        </p:nvSpPr>
        <p:spPr>
          <a:xfrm>
            <a:off x="1046922" y="3703293"/>
            <a:ext cx="5605671" cy="435200"/>
          </a:xfrm>
          <a:prstGeom prst="rect">
            <a:avLst/>
          </a:prstGeom>
          <a:noFill/>
          <a:ln>
            <a:noFill/>
          </a:ln>
        </p:spPr>
        <p:txBody>
          <a:bodyPr/>
          <a:lstStyle>
            <a:lvl1pPr marL="11113" indent="0">
              <a:buNone/>
              <a:defRPr lang="en-US" sz="1400" dirty="0"/>
            </a:lvl1pPr>
          </a:lstStyle>
          <a:p>
            <a:r>
              <a:rPr lang="en-US" sz="1400" dirty="0">
                <a:latin typeface="Work Sans Medium" pitchFamily="2" charset="77"/>
                <a:ea typeface="Open Sans" panose="020B0606030504020204" pitchFamily="34" charset="0"/>
                <a:cs typeface="Open Sans" panose="020B0606030504020204" pitchFamily="34" charset="0"/>
              </a:rPr>
              <a:t>Topic 3</a:t>
            </a:r>
          </a:p>
        </p:txBody>
      </p:sp>
      <p:sp>
        <p:nvSpPr>
          <p:cNvPr id="12" name="Text Placeholder 6">
            <a:extLst>
              <a:ext uri="{FF2B5EF4-FFF2-40B4-BE49-F238E27FC236}">
                <a16:creationId xmlns:a16="http://schemas.microsoft.com/office/drawing/2014/main" id="{E6A1255D-BD70-3356-6127-AE20FB589565}"/>
              </a:ext>
            </a:extLst>
          </p:cNvPr>
          <p:cNvSpPr>
            <a:spLocks noGrp="1"/>
          </p:cNvSpPr>
          <p:nvPr>
            <p:ph type="body" sz="quarter" idx="16" hasCustomPrompt="1"/>
          </p:nvPr>
        </p:nvSpPr>
        <p:spPr>
          <a:xfrm>
            <a:off x="1046922" y="4763468"/>
            <a:ext cx="5605671" cy="435200"/>
          </a:xfrm>
          <a:prstGeom prst="rect">
            <a:avLst/>
          </a:prstGeom>
          <a:noFill/>
          <a:ln>
            <a:noFill/>
          </a:ln>
        </p:spPr>
        <p:txBody>
          <a:bodyPr/>
          <a:lstStyle>
            <a:lvl1pPr marL="11113" indent="0">
              <a:buNone/>
              <a:defRPr lang="en-US" sz="1400" dirty="0"/>
            </a:lvl1pPr>
          </a:lstStyle>
          <a:p>
            <a:r>
              <a:rPr lang="en-US" sz="1400" dirty="0">
                <a:latin typeface="Work Sans Medium" pitchFamily="2" charset="77"/>
                <a:ea typeface="Open Sans" panose="020B0606030504020204" pitchFamily="34" charset="0"/>
                <a:cs typeface="Open Sans" panose="020B0606030504020204" pitchFamily="34" charset="0"/>
              </a:rPr>
              <a:t>Topic 4</a:t>
            </a:r>
          </a:p>
        </p:txBody>
      </p:sp>
    </p:spTree>
    <p:extLst>
      <p:ext uri="{BB962C8B-B14F-4D97-AF65-F5344CB8AC3E}">
        <p14:creationId xmlns:p14="http://schemas.microsoft.com/office/powerpoint/2010/main" val="657662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Google Shape;683;p175">
            <a:extLst>
              <a:ext uri="{FF2B5EF4-FFF2-40B4-BE49-F238E27FC236}">
                <a16:creationId xmlns:a16="http://schemas.microsoft.com/office/drawing/2014/main" id="{2AC218D3-66C7-FC20-4E3D-CDBFD37D7E87}"/>
              </a:ext>
            </a:extLst>
          </p:cNvPr>
          <p:cNvSpPr/>
          <p:nvPr userDrawn="1"/>
        </p:nvSpPr>
        <p:spPr>
          <a:xfrm>
            <a:off x="0" y="157410"/>
            <a:ext cx="5986902" cy="6117336"/>
          </a:xfrm>
          <a:prstGeom prst="rect">
            <a:avLst/>
          </a:prstGeom>
          <a:solidFill>
            <a:srgbClr val="002855"/>
          </a:solidFill>
          <a:ln>
            <a:noFill/>
          </a:ln>
        </p:spPr>
        <p:txBody>
          <a:bodyPr spcFirstLastPara="1" wrap="square" lIns="45700" tIns="45700" rIns="45700" bIns="45700" anchor="ctr" anchorCtr="0">
            <a:noAutofit/>
          </a:bodyPr>
          <a:lstStyle/>
          <a:p>
            <a:pPr algn="ctr" defTabSz="1219170">
              <a:buClr>
                <a:srgbClr val="000000"/>
              </a:buClr>
              <a:defRPr/>
            </a:pPr>
            <a:endParaRPr sz="1467" kern="0" dirty="0">
              <a:solidFill>
                <a:srgbClr val="FFFFFF"/>
              </a:solidFill>
              <a:latin typeface="Montserrat Medium"/>
              <a:ea typeface="Montserrat Medium"/>
              <a:cs typeface="Montserrat Medium"/>
              <a:sym typeface="Montserrat Medium"/>
            </a:endParaRPr>
          </a:p>
        </p:txBody>
      </p:sp>
      <p:sp>
        <p:nvSpPr>
          <p:cNvPr id="3" name="Google Shape;129;p25">
            <a:extLst>
              <a:ext uri="{FF2B5EF4-FFF2-40B4-BE49-F238E27FC236}">
                <a16:creationId xmlns:a16="http://schemas.microsoft.com/office/drawing/2014/main" id="{6A51DFE4-58BE-E5D5-D0C9-2AAA278EC73F}"/>
              </a:ext>
            </a:extLst>
          </p:cNvPr>
          <p:cNvSpPr txBox="1"/>
          <p:nvPr userDrawn="1"/>
        </p:nvSpPr>
        <p:spPr>
          <a:xfrm>
            <a:off x="640696" y="3593553"/>
            <a:ext cx="4709869" cy="1708120"/>
          </a:xfrm>
          <a:prstGeom prst="rect">
            <a:avLst/>
          </a:prstGeom>
          <a:noFill/>
          <a:ln>
            <a:noFill/>
          </a:ln>
        </p:spPr>
        <p:txBody>
          <a:bodyPr spcFirstLastPara="1" wrap="square" lIns="121900" tIns="121900" rIns="121900" bIns="121900" anchor="t" anchorCtr="0">
            <a:spAutoFit/>
          </a:bodyPr>
          <a:lstStyle/>
          <a:p>
            <a:pPr defTabSz="1219170">
              <a:lnSpc>
                <a:spcPts val="1880"/>
              </a:lnSpc>
              <a:buClr>
                <a:srgbClr val="000000"/>
              </a:buClr>
              <a:defRPr/>
            </a:pPr>
            <a:r>
              <a:rPr lang="en" sz="1400" kern="0" dirty="0">
                <a:solidFill>
                  <a:srgbClr val="CBD9D1"/>
                </a:solidFill>
                <a:latin typeface="Open Sans" panose="020B0606030504020204" pitchFamily="34" charset="0"/>
                <a:ea typeface="Open Sans" panose="020B0606030504020204" pitchFamily="34" charset="0"/>
                <a:cs typeface="Open Sans" panose="020B0606030504020204" pitchFamily="34" charset="0"/>
                <a:sym typeface="Proxima Nova"/>
              </a:rPr>
              <a:t>Healm guides employers to make the most informed decisions for their company and provides the support they need to secure leadership approval to successfully implement and monitor a National DPP lifestyle change program tailored to their organization.</a:t>
            </a:r>
            <a:endParaRPr sz="1400" b="1" kern="0" dirty="0">
              <a:solidFill>
                <a:srgbClr val="CBD9D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4" descr="A picture containing graphical user interface&#10;&#10;Description automatically generated">
            <a:extLst>
              <a:ext uri="{FF2B5EF4-FFF2-40B4-BE49-F238E27FC236}">
                <a16:creationId xmlns:a16="http://schemas.microsoft.com/office/drawing/2014/main" id="{44BA53E3-9E5F-5E7C-AB26-611A866EE58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90876" y="1187186"/>
            <a:ext cx="4795976" cy="1007036"/>
          </a:xfrm>
          <a:prstGeom prst="rect">
            <a:avLst/>
          </a:prstGeom>
        </p:spPr>
      </p:pic>
      <p:sp>
        <p:nvSpPr>
          <p:cNvPr id="6" name="Google Shape;129;p25">
            <a:extLst>
              <a:ext uri="{FF2B5EF4-FFF2-40B4-BE49-F238E27FC236}">
                <a16:creationId xmlns:a16="http://schemas.microsoft.com/office/drawing/2014/main" id="{44C92D20-52CA-051F-9E41-D9694698E076}"/>
              </a:ext>
            </a:extLst>
          </p:cNvPr>
          <p:cNvSpPr txBox="1"/>
          <p:nvPr userDrawn="1"/>
        </p:nvSpPr>
        <p:spPr>
          <a:xfrm>
            <a:off x="640101" y="2495316"/>
            <a:ext cx="5014669" cy="677068"/>
          </a:xfrm>
          <a:prstGeom prst="rect">
            <a:avLst/>
          </a:prstGeom>
          <a:noFill/>
          <a:ln>
            <a:noFill/>
          </a:ln>
        </p:spPr>
        <p:txBody>
          <a:bodyPr spcFirstLastPara="1" wrap="square" lIns="121900" tIns="121900" rIns="121900" bIns="121900" anchor="t" anchorCtr="0">
            <a:spAutoFit/>
          </a:bodyPr>
          <a:lstStyle/>
          <a:p>
            <a:pPr defTabSz="1219170">
              <a:buClr>
                <a:srgbClr val="000000"/>
              </a:buClr>
              <a:defRPr/>
            </a:pPr>
            <a:r>
              <a:rPr lang="en" sz="1400" b="1" kern="0" dirty="0">
                <a:solidFill>
                  <a:srgbClr val="FFFFFF"/>
                </a:solidFill>
                <a:latin typeface="Domine" panose="02040503040403060204" pitchFamily="18" charset="0"/>
                <a:cs typeface="Arial"/>
                <a:sym typeface="Arial"/>
              </a:rPr>
              <a:t>Created to help employers prioritize and implement diabetes prevention for their organization. </a:t>
            </a:r>
            <a:endParaRPr sz="1400" b="1" kern="0" dirty="0">
              <a:solidFill>
                <a:srgbClr val="FFFFFF"/>
              </a:solidFill>
              <a:latin typeface="Domine" panose="02040503040403060204" pitchFamily="18" charset="0"/>
              <a:cs typeface="Arial"/>
              <a:sym typeface="Arial"/>
            </a:endParaRPr>
          </a:p>
        </p:txBody>
      </p:sp>
      <p:pic>
        <p:nvPicPr>
          <p:cNvPr id="7" name="Picture 6">
            <a:extLst>
              <a:ext uri="{FF2B5EF4-FFF2-40B4-BE49-F238E27FC236}">
                <a16:creationId xmlns:a16="http://schemas.microsoft.com/office/drawing/2014/main" id="{50532A5C-13A8-2991-9F0C-C0B29E1382CE}"/>
              </a:ext>
            </a:extLst>
          </p:cNvPr>
          <p:cNvPicPr>
            <a:picLocks noChangeAspect="1"/>
          </p:cNvPicPr>
          <p:nvPr userDrawn="1"/>
        </p:nvPicPr>
        <p:blipFill>
          <a:blip r:embed="rId3"/>
          <a:stretch>
            <a:fillRect/>
          </a:stretch>
        </p:blipFill>
        <p:spPr>
          <a:xfrm>
            <a:off x="5986902" y="157410"/>
            <a:ext cx="5469684" cy="6001285"/>
          </a:xfrm>
          <a:prstGeom prst="rect">
            <a:avLst/>
          </a:prstGeom>
        </p:spPr>
      </p:pic>
    </p:spTree>
    <p:extLst>
      <p:ext uri="{BB962C8B-B14F-4D97-AF65-F5344CB8AC3E}">
        <p14:creationId xmlns:p14="http://schemas.microsoft.com/office/powerpoint/2010/main" val="1422394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B79B2753-1916-E4E1-B63F-93B2CFFCC191}"/>
              </a:ext>
            </a:extLst>
          </p:cNvPr>
          <p:cNvSpPr/>
          <p:nvPr userDrawn="1"/>
        </p:nvSpPr>
        <p:spPr>
          <a:xfrm>
            <a:off x="1240690" y="2137610"/>
            <a:ext cx="3550022" cy="3550022"/>
          </a:xfrm>
          <a:prstGeom prst="ellipse">
            <a:avLst/>
          </a:prstGeom>
          <a:solidFill>
            <a:srgbClr val="CBD9D1">
              <a:alpha val="39826"/>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5C3A76A7-D885-0AED-417F-47E1A3F8F739}"/>
              </a:ext>
            </a:extLst>
          </p:cNvPr>
          <p:cNvSpPr txBox="1"/>
          <p:nvPr userDrawn="1"/>
        </p:nvSpPr>
        <p:spPr>
          <a:xfrm>
            <a:off x="854962" y="649224"/>
            <a:ext cx="4628606" cy="1341479"/>
          </a:xfrm>
          <a:prstGeom prst="rect">
            <a:avLst/>
          </a:prstGeom>
          <a:noFill/>
        </p:spPr>
        <p:txBody>
          <a:bodyPr wrap="square" rtlCol="0">
            <a:noAutofit/>
          </a:bodyPr>
          <a:lstStyle/>
          <a:p>
            <a:pPr algn="l"/>
            <a:r>
              <a:rPr lang="en-US" sz="3600" dirty="0">
                <a:solidFill>
                  <a:srgbClr val="002855"/>
                </a:solidFill>
                <a:latin typeface="Domine" panose="02040503040403060204" pitchFamily="18" charset="0"/>
              </a:rPr>
              <a:t>Healm’s Program Pathway</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3" name="Picture 2">
            <a:extLst>
              <a:ext uri="{FF2B5EF4-FFF2-40B4-BE49-F238E27FC236}">
                <a16:creationId xmlns:a16="http://schemas.microsoft.com/office/drawing/2014/main" id="{5BAC3869-8C3B-A3C9-6B0F-A203AB89B166}"/>
              </a:ext>
            </a:extLst>
          </p:cNvPr>
          <p:cNvPicPr>
            <a:picLocks noChangeAspect="1"/>
          </p:cNvPicPr>
          <p:nvPr userDrawn="1"/>
        </p:nvPicPr>
        <p:blipFill>
          <a:blip r:embed="rId2"/>
          <a:stretch>
            <a:fillRect/>
          </a:stretch>
        </p:blipFill>
        <p:spPr>
          <a:xfrm>
            <a:off x="6010457" y="347472"/>
            <a:ext cx="5724883" cy="5808593"/>
          </a:xfrm>
          <a:prstGeom prst="rect">
            <a:avLst/>
          </a:prstGeom>
          <a:ln w="6350">
            <a:solidFill>
              <a:schemeClr val="bg1">
                <a:lumMod val="75000"/>
              </a:schemeClr>
            </a:solidFill>
          </a:ln>
          <a:effectLst/>
        </p:spPr>
      </p:pic>
      <p:grpSp>
        <p:nvGrpSpPr>
          <p:cNvPr id="10" name="Group 9">
            <a:extLst>
              <a:ext uri="{FF2B5EF4-FFF2-40B4-BE49-F238E27FC236}">
                <a16:creationId xmlns:a16="http://schemas.microsoft.com/office/drawing/2014/main" id="{6E6C3050-8402-79E1-662C-A4E32295946E}"/>
              </a:ext>
            </a:extLst>
          </p:cNvPr>
          <p:cNvGrpSpPr/>
          <p:nvPr userDrawn="1"/>
        </p:nvGrpSpPr>
        <p:grpSpPr>
          <a:xfrm>
            <a:off x="1171543" y="2760303"/>
            <a:ext cx="3688319" cy="1535356"/>
            <a:chOff x="1171542" y="2362743"/>
            <a:chExt cx="3688319" cy="1535356"/>
          </a:xfrm>
        </p:grpSpPr>
        <p:sp>
          <p:nvSpPr>
            <p:cNvPr id="5" name="TextBox 4">
              <a:extLst>
                <a:ext uri="{FF2B5EF4-FFF2-40B4-BE49-F238E27FC236}">
                  <a16:creationId xmlns:a16="http://schemas.microsoft.com/office/drawing/2014/main" id="{34987ED3-3F01-A97A-E0D0-3CAEE6A77AB6}"/>
                </a:ext>
              </a:extLst>
            </p:cNvPr>
            <p:cNvSpPr txBox="1"/>
            <p:nvPr userDrawn="1"/>
          </p:nvSpPr>
          <p:spPr>
            <a:xfrm>
              <a:off x="1171542" y="3251768"/>
              <a:ext cx="3688319" cy="646331"/>
            </a:xfrm>
            <a:prstGeom prst="rect">
              <a:avLst/>
            </a:prstGeom>
            <a:noFill/>
          </p:spPr>
          <p:txBody>
            <a:bodyPr wrap="square" rtlCol="0">
              <a:spAutoFit/>
            </a:bodyPr>
            <a:lstStyle/>
            <a:p>
              <a:pPr algn="ctr"/>
              <a:r>
                <a:rPr lang="en-US" b="0" i="0" dirty="0">
                  <a:latin typeface="Work Sans Medium" pitchFamily="2" charset="77"/>
                  <a:ea typeface="Open Sans" panose="020B0606030504020204" pitchFamily="34" charset="0"/>
                  <a:cs typeface="Open Sans" panose="020B0606030504020204" pitchFamily="34" charset="0"/>
                </a:rPr>
                <a:t>Learn more about </a:t>
              </a:r>
              <a:br>
                <a:rPr lang="en-US" b="0" i="0" dirty="0">
                  <a:latin typeface="Work Sans Medium" pitchFamily="2" charset="77"/>
                  <a:ea typeface="Open Sans" panose="020B0606030504020204" pitchFamily="34" charset="0"/>
                  <a:cs typeface="Open Sans" panose="020B0606030504020204" pitchFamily="34" charset="0"/>
                </a:rPr>
              </a:br>
              <a:endParaRPr lang="en-US" b="0" i="0" dirty="0">
                <a:solidFill>
                  <a:srgbClr val="F77955"/>
                </a:solidFill>
                <a:latin typeface="Work Sans Medium" pitchFamily="2" charset="77"/>
                <a:ea typeface="Open Sans" panose="020B0606030504020204" pitchFamily="34" charset="0"/>
                <a:cs typeface="Open Sans" panose="020B0606030504020204" pitchFamily="34" charset="0"/>
              </a:endParaRPr>
            </a:p>
          </p:txBody>
        </p:sp>
        <p:pic>
          <p:nvPicPr>
            <p:cNvPr id="6" name="Picture 5" descr="A light bulb with a leaf inside&#10;&#10;Description automatically generated">
              <a:extLst>
                <a:ext uri="{FF2B5EF4-FFF2-40B4-BE49-F238E27FC236}">
                  <a16:creationId xmlns:a16="http://schemas.microsoft.com/office/drawing/2014/main" id="{A5B4B407-190C-7D78-AFBF-5D3FEF0E4C90}"/>
                </a:ext>
              </a:extLst>
            </p:cNvPr>
            <p:cNvPicPr>
              <a:picLocks noChangeAspect="1"/>
            </p:cNvPicPr>
            <p:nvPr userDrawn="1"/>
          </p:nvPicPr>
          <p:blipFill>
            <a:blip r:embed="rId3"/>
            <a:stretch>
              <a:fillRect/>
            </a:stretch>
          </p:blipFill>
          <p:spPr>
            <a:xfrm>
              <a:off x="2584175" y="2362743"/>
              <a:ext cx="793726" cy="793724"/>
            </a:xfrm>
            <a:prstGeom prst="rect">
              <a:avLst/>
            </a:prstGeom>
          </p:spPr>
        </p:pic>
      </p:grpSp>
      <p:pic>
        <p:nvPicPr>
          <p:cNvPr id="16" name="Picture 15">
            <a:extLst>
              <a:ext uri="{FF2B5EF4-FFF2-40B4-BE49-F238E27FC236}">
                <a16:creationId xmlns:a16="http://schemas.microsoft.com/office/drawing/2014/main" id="{2662C850-9C15-B848-37C7-E062270AAECE}"/>
              </a:ext>
            </a:extLst>
          </p:cNvPr>
          <p:cNvPicPr>
            <a:picLocks noChangeAspect="1"/>
          </p:cNvPicPr>
          <p:nvPr userDrawn="1"/>
        </p:nvPicPr>
        <p:blipFill>
          <a:blip r:embed="rId4"/>
          <a:stretch>
            <a:fillRect/>
          </a:stretch>
        </p:blipFill>
        <p:spPr>
          <a:xfrm>
            <a:off x="11532084" y="6303717"/>
            <a:ext cx="387350" cy="387350"/>
          </a:xfrm>
          <a:prstGeom prst="rect">
            <a:avLst/>
          </a:prstGeom>
        </p:spPr>
      </p:pic>
      <p:sp>
        <p:nvSpPr>
          <p:cNvPr id="2" name="TextBox 1">
            <a:extLst>
              <a:ext uri="{FF2B5EF4-FFF2-40B4-BE49-F238E27FC236}">
                <a16:creationId xmlns:a16="http://schemas.microsoft.com/office/drawing/2014/main" id="{1677A78A-16EA-AE5B-F5C9-27A5E91223CA}"/>
              </a:ext>
            </a:extLst>
          </p:cNvPr>
          <p:cNvSpPr txBox="1"/>
          <p:nvPr userDrawn="1"/>
        </p:nvSpPr>
        <p:spPr>
          <a:xfrm>
            <a:off x="1171542" y="4077104"/>
            <a:ext cx="3688319" cy="369332"/>
          </a:xfrm>
          <a:prstGeom prst="rect">
            <a:avLst/>
          </a:prstGeom>
          <a:noFill/>
        </p:spPr>
        <p:txBody>
          <a:bodyPr wrap="square" rtlCol="0">
            <a:spAutoFit/>
          </a:bodyPr>
          <a:lstStyle/>
          <a:p>
            <a:pPr algn="ctr"/>
            <a:r>
              <a:rPr lang="en-US" b="1" i="0" dirty="0">
                <a:solidFill>
                  <a:srgbClr val="F77955"/>
                </a:solidFill>
                <a:latin typeface="Work Sans SemiBold" pitchFamily="2" charset="77"/>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Your Journey to Coverage</a:t>
            </a:r>
            <a:endParaRPr lang="en-US" b="1" i="0" dirty="0">
              <a:solidFill>
                <a:srgbClr val="F77955"/>
              </a:solidFill>
              <a:latin typeface="Work Sans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0616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97C9BC4-5364-88DA-0ABC-2CF39E07DD8C}"/>
              </a:ext>
            </a:extLst>
          </p:cNvPr>
          <p:cNvSpPr/>
          <p:nvPr userDrawn="1"/>
        </p:nvSpPr>
        <p:spPr>
          <a:xfrm>
            <a:off x="0" y="6175513"/>
            <a:ext cx="12192000" cy="10817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E571BBAD-54DA-177C-AF58-E3F129E77D65}"/>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You Will Be in Good Company</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10" name="Rounded Rectangle 9">
            <a:extLst>
              <a:ext uri="{FF2B5EF4-FFF2-40B4-BE49-F238E27FC236}">
                <a16:creationId xmlns:a16="http://schemas.microsoft.com/office/drawing/2014/main" id="{AE1C65A8-8858-221C-9772-0A501FB8519C}"/>
              </a:ext>
            </a:extLst>
          </p:cNvPr>
          <p:cNvSpPr/>
          <p:nvPr userDrawn="1"/>
        </p:nvSpPr>
        <p:spPr>
          <a:xfrm>
            <a:off x="6369080" y="1644635"/>
            <a:ext cx="3566160" cy="731520"/>
          </a:xfrm>
          <a:prstGeom prst="roundRect">
            <a:avLst/>
          </a:prstGeom>
          <a:solidFill>
            <a:srgbClr val="CBD9D1">
              <a:alpha val="50336"/>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800" b="0" i="0" dirty="0">
                <a:latin typeface="Work Sans Medium" pitchFamily="2" charset="77"/>
                <a:ea typeface="Open Sans" panose="020B0606030504020204" pitchFamily="34" charset="0"/>
                <a:cs typeface="Open Sans" panose="020B0606030504020204" pitchFamily="34" charset="0"/>
              </a:rPr>
              <a:t>University of Chicago</a:t>
            </a:r>
            <a:br>
              <a:rPr lang="en-US" sz="1800" b="0" i="0" dirty="0">
                <a:latin typeface="Work Sans Medium" pitchFamily="2" charset="77"/>
                <a:ea typeface="Open Sans" panose="020B0606030504020204" pitchFamily="34" charset="0"/>
                <a:cs typeface="Open Sans" panose="020B0606030504020204" pitchFamily="34" charset="0"/>
              </a:rPr>
            </a:br>
            <a:r>
              <a:rPr lang="en-US" sz="1800" b="0" i="0" dirty="0">
                <a:latin typeface="Work Sans Medium" pitchFamily="2" charset="77"/>
                <a:ea typeface="Open Sans" panose="020B0606030504020204" pitchFamily="34" charset="0"/>
                <a:cs typeface="Open Sans" panose="020B0606030504020204" pitchFamily="34" charset="0"/>
              </a:rPr>
              <a:t>Medicine</a:t>
            </a:r>
          </a:p>
        </p:txBody>
      </p:sp>
      <p:sp>
        <p:nvSpPr>
          <p:cNvPr id="11" name="Rounded Rectangle 10">
            <a:extLst>
              <a:ext uri="{FF2B5EF4-FFF2-40B4-BE49-F238E27FC236}">
                <a16:creationId xmlns:a16="http://schemas.microsoft.com/office/drawing/2014/main" id="{21111CFE-860F-E19B-1A71-673CAF20726F}"/>
              </a:ext>
            </a:extLst>
          </p:cNvPr>
          <p:cNvSpPr/>
          <p:nvPr userDrawn="1"/>
        </p:nvSpPr>
        <p:spPr>
          <a:xfrm>
            <a:off x="6369080" y="2984493"/>
            <a:ext cx="3566160" cy="731520"/>
          </a:xfrm>
          <a:prstGeom prst="roundRect">
            <a:avLst/>
          </a:prstGeom>
          <a:solidFill>
            <a:srgbClr val="CBD9D1">
              <a:alpha val="50336"/>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800" b="0" i="0" dirty="0">
                <a:latin typeface="Work Sans Medium" pitchFamily="2" charset="77"/>
                <a:ea typeface="Open Sans" panose="020B0606030504020204" pitchFamily="34" charset="0"/>
                <a:cs typeface="Open Sans" panose="020B0606030504020204" pitchFamily="34" charset="0"/>
              </a:rPr>
              <a:t>City of Wilmington DE</a:t>
            </a:r>
          </a:p>
        </p:txBody>
      </p:sp>
      <p:sp>
        <p:nvSpPr>
          <p:cNvPr id="12" name="Rounded Rectangle 11">
            <a:extLst>
              <a:ext uri="{FF2B5EF4-FFF2-40B4-BE49-F238E27FC236}">
                <a16:creationId xmlns:a16="http://schemas.microsoft.com/office/drawing/2014/main" id="{C2760C6D-B547-30E8-2196-AC3300D3DBE2}"/>
              </a:ext>
            </a:extLst>
          </p:cNvPr>
          <p:cNvSpPr/>
          <p:nvPr userDrawn="1"/>
        </p:nvSpPr>
        <p:spPr>
          <a:xfrm>
            <a:off x="2208021" y="1644635"/>
            <a:ext cx="3566160" cy="731520"/>
          </a:xfrm>
          <a:prstGeom prst="roundRect">
            <a:avLst/>
          </a:prstGeom>
          <a:solidFill>
            <a:srgbClr val="CBD9D1">
              <a:alpha val="50336"/>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800" b="0" i="0" dirty="0">
                <a:latin typeface="Work Sans Medium" pitchFamily="2" charset="77"/>
                <a:ea typeface="Open Sans" panose="020B0606030504020204" pitchFamily="34" charset="0"/>
                <a:cs typeface="Open Sans" panose="020B0606030504020204" pitchFamily="34" charset="0"/>
              </a:rPr>
              <a:t>Emory University</a:t>
            </a:r>
          </a:p>
        </p:txBody>
      </p:sp>
      <p:sp>
        <p:nvSpPr>
          <p:cNvPr id="13" name="Rounded Rectangle 12">
            <a:extLst>
              <a:ext uri="{FF2B5EF4-FFF2-40B4-BE49-F238E27FC236}">
                <a16:creationId xmlns:a16="http://schemas.microsoft.com/office/drawing/2014/main" id="{D58F1F56-D022-04C6-AA2D-72CA7EDAD15D}"/>
              </a:ext>
            </a:extLst>
          </p:cNvPr>
          <p:cNvSpPr/>
          <p:nvPr userDrawn="1"/>
        </p:nvSpPr>
        <p:spPr>
          <a:xfrm>
            <a:off x="2208021" y="2984493"/>
            <a:ext cx="3566160" cy="731520"/>
          </a:xfrm>
          <a:prstGeom prst="roundRect">
            <a:avLst/>
          </a:prstGeom>
          <a:solidFill>
            <a:srgbClr val="CBD9D1">
              <a:alpha val="50336"/>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800" b="0" i="0" dirty="0">
                <a:latin typeface="Work Sans Medium" pitchFamily="2" charset="77"/>
                <a:ea typeface="Open Sans" panose="020B0606030504020204" pitchFamily="34" charset="0"/>
                <a:cs typeface="Open Sans" panose="020B0606030504020204" pitchFamily="34" charset="0"/>
              </a:rPr>
              <a:t>MetroHealth</a:t>
            </a:r>
          </a:p>
        </p:txBody>
      </p:sp>
      <p:grpSp>
        <p:nvGrpSpPr>
          <p:cNvPr id="15" name="Group 14">
            <a:extLst>
              <a:ext uri="{FF2B5EF4-FFF2-40B4-BE49-F238E27FC236}">
                <a16:creationId xmlns:a16="http://schemas.microsoft.com/office/drawing/2014/main" id="{662AB13C-6840-07F8-281A-2844FE06A0DD}"/>
              </a:ext>
            </a:extLst>
          </p:cNvPr>
          <p:cNvGrpSpPr/>
          <p:nvPr userDrawn="1"/>
        </p:nvGrpSpPr>
        <p:grpSpPr>
          <a:xfrm>
            <a:off x="3016789" y="4210912"/>
            <a:ext cx="6189204" cy="1573539"/>
            <a:chOff x="3228821" y="4171156"/>
            <a:chExt cx="6189204" cy="1573539"/>
          </a:xfrm>
        </p:grpSpPr>
        <p:pic>
          <p:nvPicPr>
            <p:cNvPr id="2" name="Picture 1" descr="A blue line drawing of a hospital&#10;&#10;Description automatically generated">
              <a:extLst>
                <a:ext uri="{FF2B5EF4-FFF2-40B4-BE49-F238E27FC236}">
                  <a16:creationId xmlns:a16="http://schemas.microsoft.com/office/drawing/2014/main" id="{199BB115-36C2-C920-17CE-B9833C5761DA}"/>
                </a:ext>
              </a:extLst>
            </p:cNvPr>
            <p:cNvPicPr>
              <a:picLocks noChangeAspect="1"/>
            </p:cNvPicPr>
            <p:nvPr userDrawn="1"/>
          </p:nvPicPr>
          <p:blipFill>
            <a:blip r:embed="rId2"/>
            <a:stretch>
              <a:fillRect/>
            </a:stretch>
          </p:blipFill>
          <p:spPr>
            <a:xfrm>
              <a:off x="6192233" y="4171156"/>
              <a:ext cx="1573542" cy="1573539"/>
            </a:xfrm>
            <a:prstGeom prst="rect">
              <a:avLst/>
            </a:prstGeom>
          </p:spPr>
        </p:pic>
        <p:pic>
          <p:nvPicPr>
            <p:cNvPr id="5" name="Picture 4">
              <a:extLst>
                <a:ext uri="{FF2B5EF4-FFF2-40B4-BE49-F238E27FC236}">
                  <a16:creationId xmlns:a16="http://schemas.microsoft.com/office/drawing/2014/main" id="{F0DD0C1E-CA0A-EEC7-7EA2-DC6C691E5777}"/>
                </a:ext>
              </a:extLst>
            </p:cNvPr>
            <p:cNvPicPr>
              <a:picLocks noChangeAspect="1"/>
            </p:cNvPicPr>
            <p:nvPr userDrawn="1"/>
          </p:nvPicPr>
          <p:blipFill>
            <a:blip r:embed="rId3"/>
            <a:stretch>
              <a:fillRect/>
            </a:stretch>
          </p:blipFill>
          <p:spPr>
            <a:xfrm>
              <a:off x="4907575" y="4565252"/>
              <a:ext cx="1179443" cy="1179443"/>
            </a:xfrm>
            <a:prstGeom prst="rect">
              <a:avLst/>
            </a:prstGeom>
          </p:spPr>
        </p:pic>
        <p:pic>
          <p:nvPicPr>
            <p:cNvPr id="7" name="Picture 6" descr="A orange and black building&#10;&#10;Description automatically generated">
              <a:extLst>
                <a:ext uri="{FF2B5EF4-FFF2-40B4-BE49-F238E27FC236}">
                  <a16:creationId xmlns:a16="http://schemas.microsoft.com/office/drawing/2014/main" id="{B77A17AC-2EA7-79B9-F6EC-5DC619D2BFF5}"/>
                </a:ext>
              </a:extLst>
            </p:cNvPr>
            <p:cNvPicPr>
              <a:picLocks noChangeAspect="1"/>
            </p:cNvPicPr>
            <p:nvPr userDrawn="1"/>
          </p:nvPicPr>
          <p:blipFill>
            <a:blip r:embed="rId4"/>
            <a:stretch>
              <a:fillRect/>
            </a:stretch>
          </p:blipFill>
          <p:spPr>
            <a:xfrm>
              <a:off x="7844486" y="4171156"/>
              <a:ext cx="1573539" cy="1573539"/>
            </a:xfrm>
            <a:prstGeom prst="rect">
              <a:avLst/>
            </a:prstGeom>
          </p:spPr>
        </p:pic>
        <p:pic>
          <p:nvPicPr>
            <p:cNvPr id="9" name="Picture 8" descr="A blue and black building with a cross&#10;&#10;Description automatically generated">
              <a:extLst>
                <a:ext uri="{FF2B5EF4-FFF2-40B4-BE49-F238E27FC236}">
                  <a16:creationId xmlns:a16="http://schemas.microsoft.com/office/drawing/2014/main" id="{3E75853F-4EC6-D426-F00F-DEF03AB941A1}"/>
                </a:ext>
              </a:extLst>
            </p:cNvPr>
            <p:cNvPicPr>
              <a:picLocks noChangeAspect="1"/>
            </p:cNvPicPr>
            <p:nvPr userDrawn="1"/>
          </p:nvPicPr>
          <p:blipFill>
            <a:blip r:embed="rId5"/>
            <a:stretch>
              <a:fillRect/>
            </a:stretch>
          </p:blipFill>
          <p:spPr>
            <a:xfrm>
              <a:off x="3228821" y="4171156"/>
              <a:ext cx="1573539" cy="1573539"/>
            </a:xfrm>
            <a:prstGeom prst="rect">
              <a:avLst/>
            </a:prstGeom>
          </p:spPr>
        </p:pic>
      </p:grpSp>
      <p:sp>
        <p:nvSpPr>
          <p:cNvPr id="16" name="Rectangle 15">
            <a:extLst>
              <a:ext uri="{FF2B5EF4-FFF2-40B4-BE49-F238E27FC236}">
                <a16:creationId xmlns:a16="http://schemas.microsoft.com/office/drawing/2014/main" id="{C8BA8B5A-179D-0D26-5119-5E1B05E13B21}"/>
              </a:ext>
            </a:extLst>
          </p:cNvPr>
          <p:cNvSpPr/>
          <p:nvPr userDrawn="1"/>
        </p:nvSpPr>
        <p:spPr>
          <a:xfrm>
            <a:off x="0" y="5784450"/>
            <a:ext cx="12192000" cy="485983"/>
          </a:xfrm>
          <a:prstGeom prst="rect">
            <a:avLst/>
          </a:prstGeom>
          <a:solidFill>
            <a:srgbClr val="CBDAD1">
              <a:alpha val="39826"/>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15389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D4D1F3-5044-32B5-75BD-70CFB19127F3}"/>
              </a:ext>
            </a:extLst>
          </p:cNvPr>
          <p:cNvSpPr/>
          <p:nvPr userDrawn="1"/>
        </p:nvSpPr>
        <p:spPr>
          <a:xfrm>
            <a:off x="0" y="0"/>
            <a:ext cx="12192000" cy="6281928"/>
          </a:xfrm>
          <a:prstGeom prst="rect">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5" name="Picture 4" descr="A white octagon on a black background&#10;&#10;Description automatically generated">
            <a:extLst>
              <a:ext uri="{FF2B5EF4-FFF2-40B4-BE49-F238E27FC236}">
                <a16:creationId xmlns:a16="http://schemas.microsoft.com/office/drawing/2014/main" id="{58547C40-3471-AB8A-A4AB-6E6C95E1D554}"/>
              </a:ext>
            </a:extLst>
          </p:cNvPr>
          <p:cNvPicPr>
            <a:picLocks noChangeAspect="1"/>
          </p:cNvPicPr>
          <p:nvPr userDrawn="1"/>
        </p:nvPicPr>
        <p:blipFill rotWithShape="1">
          <a:blip r:embed="rId2">
            <a:alphaModFix amt="10000"/>
          </a:blip>
          <a:srcRect t="49686" r="31154"/>
          <a:stretch/>
        </p:blipFill>
        <p:spPr>
          <a:xfrm>
            <a:off x="8039100" y="-17929"/>
            <a:ext cx="4170614" cy="3048000"/>
          </a:xfrm>
          <a:prstGeom prst="rect">
            <a:avLst/>
          </a:prstGeom>
          <a:effectLst/>
        </p:spPr>
      </p:pic>
      <p:pic>
        <p:nvPicPr>
          <p:cNvPr id="7" name="Picture 6" descr="A white octagon on a black background&#10;&#10;Description automatically generated">
            <a:extLst>
              <a:ext uri="{FF2B5EF4-FFF2-40B4-BE49-F238E27FC236}">
                <a16:creationId xmlns:a16="http://schemas.microsoft.com/office/drawing/2014/main" id="{F37F25CB-7833-FAC3-C59D-A10488C32142}"/>
              </a:ext>
            </a:extLst>
          </p:cNvPr>
          <p:cNvPicPr>
            <a:picLocks noChangeAspect="1"/>
          </p:cNvPicPr>
          <p:nvPr userDrawn="1"/>
        </p:nvPicPr>
        <p:blipFill rotWithShape="1">
          <a:blip r:embed="rId2">
            <a:alphaModFix amt="10000"/>
          </a:blip>
          <a:srcRect l="-1286" t="49793" b="-1333"/>
          <a:stretch/>
        </p:blipFill>
        <p:spPr>
          <a:xfrm>
            <a:off x="914400" y="-17929"/>
            <a:ext cx="2079237" cy="1058008"/>
          </a:xfrm>
          <a:prstGeom prst="rect">
            <a:avLst/>
          </a:prstGeom>
          <a:effectLst/>
        </p:spPr>
      </p:pic>
      <p:sp>
        <p:nvSpPr>
          <p:cNvPr id="8" name="Rectangle 7">
            <a:extLst>
              <a:ext uri="{FF2B5EF4-FFF2-40B4-BE49-F238E27FC236}">
                <a16:creationId xmlns:a16="http://schemas.microsoft.com/office/drawing/2014/main" id="{9AEC02EC-1CCF-691A-A7F4-9BFEF4A4D523}"/>
              </a:ext>
            </a:extLst>
          </p:cNvPr>
          <p:cNvSpPr/>
          <p:nvPr userDrawn="1"/>
        </p:nvSpPr>
        <p:spPr>
          <a:xfrm>
            <a:off x="2888696" y="2270515"/>
            <a:ext cx="966267" cy="96616"/>
          </a:xfrm>
          <a:prstGeom prst="rect">
            <a:avLst/>
          </a:prstGeom>
          <a:solidFill>
            <a:srgbClr val="F7795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593E78EB-FC07-A778-C35E-EAA35A51987F}"/>
              </a:ext>
            </a:extLst>
          </p:cNvPr>
          <p:cNvSpPr txBox="1"/>
          <p:nvPr userDrawn="1"/>
        </p:nvSpPr>
        <p:spPr>
          <a:xfrm>
            <a:off x="2782194" y="2569433"/>
            <a:ext cx="9409806" cy="584775"/>
          </a:xfrm>
          <a:prstGeom prst="rect">
            <a:avLst/>
          </a:prstGeom>
          <a:noFill/>
        </p:spPr>
        <p:txBody>
          <a:bodyPr wrap="square" rtlCol="0">
            <a:spAutoFit/>
          </a:bodyPr>
          <a:lstStyle/>
          <a:p>
            <a:pPr algn="l"/>
            <a:r>
              <a:rPr lang="en-US" sz="3200" dirty="0">
                <a:solidFill>
                  <a:schemeClr val="bg1"/>
                </a:solidFill>
                <a:latin typeface="Domine" panose="02040503040403060204" pitchFamily="18" charset="0"/>
              </a:rPr>
              <a:t>Exploring Your Program Options</a:t>
            </a:r>
            <a:endParaRPr lang="en-US" dirty="0">
              <a:solidFill>
                <a:schemeClr val="bg1"/>
              </a:solidFill>
              <a:latin typeface="Domine" panose="02040503040403060204" pitchFamily="18" charset="0"/>
            </a:endParaRPr>
          </a:p>
        </p:txBody>
      </p:sp>
      <p:pic>
        <p:nvPicPr>
          <p:cNvPr id="3" name="Picture 2" descr="A white octagon on a black background&#10;&#10;Description automatically generated">
            <a:extLst>
              <a:ext uri="{FF2B5EF4-FFF2-40B4-BE49-F238E27FC236}">
                <a16:creationId xmlns:a16="http://schemas.microsoft.com/office/drawing/2014/main" id="{6A885B92-46FA-9936-579D-76014CF62D8C}"/>
              </a:ext>
            </a:extLst>
          </p:cNvPr>
          <p:cNvPicPr>
            <a:picLocks noChangeAspect="1"/>
          </p:cNvPicPr>
          <p:nvPr userDrawn="1"/>
        </p:nvPicPr>
        <p:blipFill rotWithShape="1">
          <a:blip r:embed="rId2">
            <a:alphaModFix amt="10000"/>
          </a:blip>
          <a:srcRect l="34613" t="1" b="49622"/>
          <a:stretch/>
        </p:blipFill>
        <p:spPr>
          <a:xfrm>
            <a:off x="-17714" y="4326056"/>
            <a:ext cx="2545761" cy="1961347"/>
          </a:xfrm>
          <a:prstGeom prst="rect">
            <a:avLst/>
          </a:prstGeom>
          <a:effectLst/>
        </p:spPr>
      </p:pic>
    </p:spTree>
    <p:extLst>
      <p:ext uri="{BB962C8B-B14F-4D97-AF65-F5344CB8AC3E}">
        <p14:creationId xmlns:p14="http://schemas.microsoft.com/office/powerpoint/2010/main" val="2366153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AAD4D31-B29E-6AE6-F736-AF31452C3892}"/>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Decision Points for Your Program Design</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pSp>
        <p:nvGrpSpPr>
          <p:cNvPr id="2" name="Group 1">
            <a:extLst>
              <a:ext uri="{FF2B5EF4-FFF2-40B4-BE49-F238E27FC236}">
                <a16:creationId xmlns:a16="http://schemas.microsoft.com/office/drawing/2014/main" id="{1A0D6E16-FFE4-C606-0A63-11127C4FB71D}"/>
              </a:ext>
            </a:extLst>
          </p:cNvPr>
          <p:cNvGrpSpPr>
            <a:grpSpLocks noChangeAspect="1"/>
          </p:cNvGrpSpPr>
          <p:nvPr userDrawn="1"/>
        </p:nvGrpSpPr>
        <p:grpSpPr>
          <a:xfrm>
            <a:off x="1245228" y="1980248"/>
            <a:ext cx="9701543" cy="3295063"/>
            <a:chOff x="1530078" y="1863152"/>
            <a:chExt cx="9131844" cy="3101568"/>
          </a:xfrm>
        </p:grpSpPr>
        <p:grpSp>
          <p:nvGrpSpPr>
            <p:cNvPr id="3" name="Group 2">
              <a:extLst>
                <a:ext uri="{FF2B5EF4-FFF2-40B4-BE49-F238E27FC236}">
                  <a16:creationId xmlns:a16="http://schemas.microsoft.com/office/drawing/2014/main" id="{905AE99C-7DD2-059B-A83B-C21F3AB952EF}"/>
                </a:ext>
              </a:extLst>
            </p:cNvPr>
            <p:cNvGrpSpPr/>
            <p:nvPr userDrawn="1"/>
          </p:nvGrpSpPr>
          <p:grpSpPr>
            <a:xfrm>
              <a:off x="1530078" y="1863152"/>
              <a:ext cx="9131844" cy="3101568"/>
              <a:chOff x="6187121" y="986667"/>
              <a:chExt cx="4974984" cy="1689719"/>
            </a:xfrm>
          </p:grpSpPr>
          <p:grpSp>
            <p:nvGrpSpPr>
              <p:cNvPr id="5" name="Group 4">
                <a:extLst>
                  <a:ext uri="{FF2B5EF4-FFF2-40B4-BE49-F238E27FC236}">
                    <a16:creationId xmlns:a16="http://schemas.microsoft.com/office/drawing/2014/main" id="{9D1C6E0C-FB96-47E2-8023-BEE563348B37}"/>
                  </a:ext>
                </a:extLst>
              </p:cNvPr>
              <p:cNvGrpSpPr>
                <a:grpSpLocks noChangeAspect="1"/>
              </p:cNvGrpSpPr>
              <p:nvPr/>
            </p:nvGrpSpPr>
            <p:grpSpPr>
              <a:xfrm>
                <a:off x="7923452" y="1070092"/>
                <a:ext cx="1795008" cy="1606294"/>
                <a:chOff x="1763484" y="1282702"/>
                <a:chExt cx="3038811" cy="2719332"/>
              </a:xfrm>
            </p:grpSpPr>
            <p:sp>
              <p:nvSpPr>
                <p:cNvPr id="16" name="Right Arrow 15">
                  <a:extLst>
                    <a:ext uri="{FF2B5EF4-FFF2-40B4-BE49-F238E27FC236}">
                      <a16:creationId xmlns:a16="http://schemas.microsoft.com/office/drawing/2014/main" id="{1F788F40-85A6-8E56-05F1-778249B3A746}"/>
                    </a:ext>
                  </a:extLst>
                </p:cNvPr>
                <p:cNvSpPr/>
                <p:nvPr/>
              </p:nvSpPr>
              <p:spPr>
                <a:xfrm>
                  <a:off x="3051908" y="3439606"/>
                  <a:ext cx="1750387" cy="562428"/>
                </a:xfrm>
                <a:prstGeom prst="rightArrow">
                  <a:avLst>
                    <a:gd name="adj1" fmla="val 50000"/>
                    <a:gd name="adj2" fmla="val 87754"/>
                  </a:avLst>
                </a:prstGeom>
                <a:solidFill>
                  <a:srgbClr val="F77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93A000A-EF4D-A7B7-BDCF-086310457564}"/>
                    </a:ext>
                  </a:extLst>
                </p:cNvPr>
                <p:cNvSpPr>
                  <a:spLocks noChangeAspect="1"/>
                </p:cNvSpPr>
                <p:nvPr/>
              </p:nvSpPr>
              <p:spPr>
                <a:xfrm>
                  <a:off x="1763484" y="1282702"/>
                  <a:ext cx="2578100" cy="2578100"/>
                </a:xfrm>
                <a:prstGeom prst="ellipse">
                  <a:avLst/>
                </a:prstGeom>
                <a:solidFill>
                  <a:srgbClr val="F77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BCC3911-DF36-D7A0-E583-FB6B37240665}"/>
                    </a:ext>
                  </a:extLst>
                </p:cNvPr>
                <p:cNvSpPr>
                  <a:spLocks noChangeAspect="1"/>
                </p:cNvSpPr>
                <p:nvPr/>
              </p:nvSpPr>
              <p:spPr>
                <a:xfrm>
                  <a:off x="2051615" y="1556544"/>
                  <a:ext cx="2001838" cy="2001838"/>
                </a:xfrm>
                <a:prstGeom prst="ellipse">
                  <a:avLst/>
                </a:prstGeom>
                <a:solidFill>
                  <a:srgbClr val="EFF4EB"/>
                </a:solidFill>
                <a:ln>
                  <a:noFill/>
                </a:ln>
                <a:effectLst/>
                <a:scene3d>
                  <a:camera prst="orthographicFront"/>
                  <a:lightRig rig="twoPt" dir="t">
                    <a:rot lat="0" lon="0" rev="5400000"/>
                  </a:lightRig>
                </a:scene3d>
                <a:sp3d prstMaterial="dkEdge">
                  <a:bevelT w="38100" h="6350" prst="coolSlant"/>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C3169A36-F2C2-0852-0954-F57AA139B660}"/>
                  </a:ext>
                </a:extLst>
              </p:cNvPr>
              <p:cNvGrpSpPr>
                <a:grpSpLocks noChangeAspect="1"/>
              </p:cNvGrpSpPr>
              <p:nvPr/>
            </p:nvGrpSpPr>
            <p:grpSpPr>
              <a:xfrm flipV="1">
                <a:off x="6187121" y="986667"/>
                <a:ext cx="1795008" cy="1606294"/>
                <a:chOff x="1763484" y="1282702"/>
                <a:chExt cx="3038811" cy="2719332"/>
              </a:xfrm>
            </p:grpSpPr>
            <p:sp>
              <p:nvSpPr>
                <p:cNvPr id="13" name="Right Arrow 12">
                  <a:extLst>
                    <a:ext uri="{FF2B5EF4-FFF2-40B4-BE49-F238E27FC236}">
                      <a16:creationId xmlns:a16="http://schemas.microsoft.com/office/drawing/2014/main" id="{1B03BDE4-9365-25B5-F64D-BAAA389E7E84}"/>
                    </a:ext>
                  </a:extLst>
                </p:cNvPr>
                <p:cNvSpPr/>
                <p:nvPr/>
              </p:nvSpPr>
              <p:spPr>
                <a:xfrm>
                  <a:off x="3051908" y="3439606"/>
                  <a:ext cx="1750387" cy="562428"/>
                </a:xfrm>
                <a:prstGeom prst="rightArrow">
                  <a:avLst>
                    <a:gd name="adj1" fmla="val 50000"/>
                    <a:gd name="adj2" fmla="val 87754"/>
                  </a:avLst>
                </a:prstGeom>
                <a:solidFill>
                  <a:srgbClr val="6FA2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146CCEB-8619-EB2A-7388-E41D8ADC91E8}"/>
                    </a:ext>
                  </a:extLst>
                </p:cNvPr>
                <p:cNvSpPr>
                  <a:spLocks noChangeAspect="1"/>
                </p:cNvSpPr>
                <p:nvPr/>
              </p:nvSpPr>
              <p:spPr>
                <a:xfrm>
                  <a:off x="1763484" y="1282702"/>
                  <a:ext cx="2578100" cy="2578100"/>
                </a:xfrm>
                <a:prstGeom prst="ellipse">
                  <a:avLst/>
                </a:prstGeom>
                <a:solidFill>
                  <a:srgbClr val="6FA2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9D1036F-403B-F3F5-F5E4-D911419CC6F4}"/>
                    </a:ext>
                  </a:extLst>
                </p:cNvPr>
                <p:cNvSpPr>
                  <a:spLocks noChangeAspect="1"/>
                </p:cNvSpPr>
                <p:nvPr/>
              </p:nvSpPr>
              <p:spPr>
                <a:xfrm>
                  <a:off x="2051615" y="1556544"/>
                  <a:ext cx="2001838" cy="2001838"/>
                </a:xfrm>
                <a:prstGeom prst="ellipse">
                  <a:avLst/>
                </a:prstGeom>
                <a:solidFill>
                  <a:srgbClr val="F3F7F0"/>
                </a:solidFill>
                <a:ln>
                  <a:noFill/>
                </a:ln>
                <a:effectLst/>
                <a:scene3d>
                  <a:camera prst="orthographicFront"/>
                  <a:lightRig rig="twoPt" dir="t">
                    <a:rot lat="0" lon="0" rev="5400000"/>
                  </a:lightRig>
                </a:scene3d>
                <a:sp3d prstMaterial="dkEdge">
                  <a:bevelT w="38100" h="6350" prst="coolSlant"/>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D9C51D4F-F9C8-9C29-831D-815CC578C611}"/>
                  </a:ext>
                </a:extLst>
              </p:cNvPr>
              <p:cNvGrpSpPr>
                <a:grpSpLocks noChangeAspect="1"/>
              </p:cNvGrpSpPr>
              <p:nvPr/>
            </p:nvGrpSpPr>
            <p:grpSpPr>
              <a:xfrm>
                <a:off x="9639236" y="1070092"/>
                <a:ext cx="1522869" cy="1522869"/>
                <a:chOff x="1763484" y="1282702"/>
                <a:chExt cx="2578100" cy="2578100"/>
              </a:xfrm>
            </p:grpSpPr>
            <p:sp>
              <p:nvSpPr>
                <p:cNvPr id="11" name="Oval 10">
                  <a:extLst>
                    <a:ext uri="{FF2B5EF4-FFF2-40B4-BE49-F238E27FC236}">
                      <a16:creationId xmlns:a16="http://schemas.microsoft.com/office/drawing/2014/main" id="{B0E3A6BA-A117-EFE3-67BC-40588FCBBC26}"/>
                    </a:ext>
                  </a:extLst>
                </p:cNvPr>
                <p:cNvSpPr>
                  <a:spLocks noChangeAspect="1"/>
                </p:cNvSpPr>
                <p:nvPr/>
              </p:nvSpPr>
              <p:spPr>
                <a:xfrm>
                  <a:off x="1763484" y="1282702"/>
                  <a:ext cx="2578100" cy="2578100"/>
                </a:xfrm>
                <a:prstGeom prst="ellipse">
                  <a:avLst/>
                </a:prstGeom>
                <a:solidFill>
                  <a:srgbClr val="0057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8D1510C-E026-FE1A-3138-B9B9764CDAE1}"/>
                    </a:ext>
                  </a:extLst>
                </p:cNvPr>
                <p:cNvSpPr>
                  <a:spLocks noChangeAspect="1"/>
                </p:cNvSpPr>
                <p:nvPr/>
              </p:nvSpPr>
              <p:spPr>
                <a:xfrm>
                  <a:off x="2051615" y="1556544"/>
                  <a:ext cx="2001838" cy="2001838"/>
                </a:xfrm>
                <a:prstGeom prst="ellipse">
                  <a:avLst/>
                </a:prstGeom>
                <a:solidFill>
                  <a:srgbClr val="EFF4EB"/>
                </a:solidFill>
                <a:ln>
                  <a:noFill/>
                </a:ln>
                <a:effectLst/>
                <a:scene3d>
                  <a:camera prst="orthographicFront"/>
                  <a:lightRig rig="twoPt" dir="t">
                    <a:rot lat="0" lon="0" rev="5400000"/>
                  </a:lightRig>
                </a:scene3d>
                <a:sp3d prstMaterial="dkEdge">
                  <a:bevelT w="38100" h="6350" prst="coolSlant"/>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69C10200-B0D7-65E6-7D09-8E5540728CE2}"/>
                  </a:ext>
                </a:extLst>
              </p:cNvPr>
              <p:cNvSpPr txBox="1"/>
              <p:nvPr/>
            </p:nvSpPr>
            <p:spPr>
              <a:xfrm>
                <a:off x="6474531" y="1913166"/>
                <a:ext cx="923514" cy="447411"/>
              </a:xfrm>
              <a:prstGeom prst="rect">
                <a:avLst/>
              </a:prstGeom>
              <a:noFill/>
            </p:spPr>
            <p:txBody>
              <a:bodyPr wrap="square" rtlCol="0">
                <a:noAutofit/>
              </a:bodyPr>
              <a:lstStyle/>
              <a:p>
                <a:pPr lvl="0" algn="ctr"/>
                <a:r>
                  <a:rPr lang="en-US" sz="1400" b="0" i="0" dirty="0">
                    <a:solidFill>
                      <a:schemeClr val="tx1"/>
                    </a:solidFill>
                    <a:latin typeface="Work Sans Medium" pitchFamily="2" charset="77"/>
                    <a:ea typeface="Open Sans" panose="020B0606030504020204" pitchFamily="34" charset="0"/>
                    <a:cs typeface="Open Sans" panose="020B0606030504020204" pitchFamily="34" charset="0"/>
                  </a:rPr>
                  <a:t>What is the Delivery Method?</a:t>
                </a:r>
              </a:p>
            </p:txBody>
          </p:sp>
          <p:sp>
            <p:nvSpPr>
              <p:cNvPr id="9" name="TextBox 8">
                <a:extLst>
                  <a:ext uri="{FF2B5EF4-FFF2-40B4-BE49-F238E27FC236}">
                    <a16:creationId xmlns:a16="http://schemas.microsoft.com/office/drawing/2014/main" id="{70DAECAD-37CF-F708-7984-805BBF88A115}"/>
                  </a:ext>
                </a:extLst>
              </p:cNvPr>
              <p:cNvSpPr txBox="1"/>
              <p:nvPr/>
            </p:nvSpPr>
            <p:spPr>
              <a:xfrm>
                <a:off x="8093649" y="1913166"/>
                <a:ext cx="1182474" cy="285048"/>
              </a:xfrm>
              <a:prstGeom prst="rect">
                <a:avLst/>
              </a:prstGeom>
              <a:noFill/>
            </p:spPr>
            <p:txBody>
              <a:bodyPr wrap="square" rtlCol="0">
                <a:noAutofit/>
              </a:bodyPr>
              <a:lstStyle/>
              <a:p>
                <a:pPr lvl="0" algn="ctr"/>
                <a:r>
                  <a:rPr lang="en-US" sz="1400" b="0" i="0" dirty="0">
                    <a:latin typeface="Work Sans Medium" pitchFamily="2" charset="77"/>
                    <a:ea typeface="Open Sans" panose="020B0606030504020204" pitchFamily="34" charset="0"/>
                    <a:cs typeface="Open Sans" panose="020B0606030504020204" pitchFamily="34" charset="0"/>
                  </a:rPr>
                  <a:t>What is the Cost and Payment Model?</a:t>
                </a:r>
              </a:p>
            </p:txBody>
          </p:sp>
          <p:sp>
            <p:nvSpPr>
              <p:cNvPr id="10" name="TextBox 9">
                <a:extLst>
                  <a:ext uri="{FF2B5EF4-FFF2-40B4-BE49-F238E27FC236}">
                    <a16:creationId xmlns:a16="http://schemas.microsoft.com/office/drawing/2014/main" id="{964BADEA-009B-AE84-33B2-5F7B607A8033}"/>
                  </a:ext>
                </a:extLst>
              </p:cNvPr>
              <p:cNvSpPr txBox="1"/>
              <p:nvPr/>
            </p:nvSpPr>
            <p:spPr>
              <a:xfrm>
                <a:off x="9887574" y="1913166"/>
                <a:ext cx="1033644" cy="285048"/>
              </a:xfrm>
              <a:prstGeom prst="rect">
                <a:avLst/>
              </a:prstGeom>
              <a:noFill/>
            </p:spPr>
            <p:txBody>
              <a:bodyPr wrap="square" rtlCol="0">
                <a:noAutofit/>
              </a:bodyPr>
              <a:lstStyle/>
              <a:p>
                <a:pPr lvl="0" algn="ctr"/>
                <a:r>
                  <a:rPr lang="en-US" sz="1400" b="0" i="0" dirty="0">
                    <a:latin typeface="Work Sans Medium" pitchFamily="2" charset="77"/>
                    <a:ea typeface="Open Sans" panose="020B0606030504020204" pitchFamily="34" charset="0"/>
                    <a:cs typeface="Open Sans" panose="020B0606030504020204" pitchFamily="34" charset="0"/>
                  </a:rPr>
                  <a:t>Who Administers the Program?</a:t>
                </a:r>
              </a:p>
            </p:txBody>
          </p:sp>
        </p:grpSp>
        <p:pic>
          <p:nvPicPr>
            <p:cNvPr id="20" name="Picture 19" descr="A blue line art of a person sitting at a computer&#10;&#10;Description automatically generated">
              <a:extLst>
                <a:ext uri="{FF2B5EF4-FFF2-40B4-BE49-F238E27FC236}">
                  <a16:creationId xmlns:a16="http://schemas.microsoft.com/office/drawing/2014/main" id="{1328A2DB-A500-DC9C-77D5-C8D835E551E9}"/>
                </a:ext>
              </a:extLst>
            </p:cNvPr>
            <p:cNvPicPr>
              <a:picLocks noChangeAspect="1"/>
            </p:cNvPicPr>
            <p:nvPr userDrawn="1"/>
          </p:nvPicPr>
          <p:blipFill>
            <a:blip r:embed="rId2"/>
            <a:stretch>
              <a:fillRect/>
            </a:stretch>
          </p:blipFill>
          <p:spPr>
            <a:xfrm>
              <a:off x="2400778" y="2549294"/>
              <a:ext cx="1028223" cy="1028223"/>
            </a:xfrm>
            <a:prstGeom prst="rect">
              <a:avLst/>
            </a:prstGeom>
          </p:spPr>
        </p:pic>
        <p:pic>
          <p:nvPicPr>
            <p:cNvPr id="21" name="Picture 20" descr="A blue line drawing of a graph and dollar sign&#10;&#10;Description automatically generated">
              <a:extLst>
                <a:ext uri="{FF2B5EF4-FFF2-40B4-BE49-F238E27FC236}">
                  <a16:creationId xmlns:a16="http://schemas.microsoft.com/office/drawing/2014/main" id="{0D099CE3-B1B1-68ED-217C-3A7EC3807435}"/>
                </a:ext>
              </a:extLst>
            </p:cNvPr>
            <p:cNvPicPr>
              <a:picLocks noChangeAspect="1"/>
            </p:cNvPicPr>
            <p:nvPr userDrawn="1"/>
          </p:nvPicPr>
          <p:blipFill>
            <a:blip r:embed="rId3"/>
            <a:stretch>
              <a:fillRect/>
            </a:stretch>
          </p:blipFill>
          <p:spPr>
            <a:xfrm>
              <a:off x="5762997" y="2642904"/>
              <a:ext cx="841003" cy="841003"/>
            </a:xfrm>
            <a:prstGeom prst="rect">
              <a:avLst/>
            </a:prstGeom>
          </p:spPr>
        </p:pic>
        <p:pic>
          <p:nvPicPr>
            <p:cNvPr id="22" name="Picture 21" descr="A blue line drawing of people with a gear and a black background&#10;&#10;Description automatically generated">
              <a:extLst>
                <a:ext uri="{FF2B5EF4-FFF2-40B4-BE49-F238E27FC236}">
                  <a16:creationId xmlns:a16="http://schemas.microsoft.com/office/drawing/2014/main" id="{A935449F-C95F-7110-BA3B-FB1BB897BDD6}"/>
                </a:ext>
              </a:extLst>
            </p:cNvPr>
            <p:cNvPicPr>
              <a:picLocks noChangeAspect="1"/>
            </p:cNvPicPr>
            <p:nvPr userDrawn="1"/>
          </p:nvPicPr>
          <p:blipFill>
            <a:blip r:embed="rId4"/>
            <a:stretch>
              <a:fillRect/>
            </a:stretch>
          </p:blipFill>
          <p:spPr>
            <a:xfrm>
              <a:off x="8810287" y="2642904"/>
              <a:ext cx="907964" cy="907964"/>
            </a:xfrm>
            <a:prstGeom prst="rect">
              <a:avLst/>
            </a:prstGeom>
          </p:spPr>
        </p:pic>
      </p:grpSp>
      <p:pic>
        <p:nvPicPr>
          <p:cNvPr id="23" name="Picture 22">
            <a:extLst>
              <a:ext uri="{FF2B5EF4-FFF2-40B4-BE49-F238E27FC236}">
                <a16:creationId xmlns:a16="http://schemas.microsoft.com/office/drawing/2014/main" id="{7C434471-1C8D-D965-B69D-2F1FC46411A8}"/>
              </a:ext>
            </a:extLst>
          </p:cNvPr>
          <p:cNvPicPr>
            <a:picLocks noChangeAspect="1"/>
          </p:cNvPicPr>
          <p:nvPr userDrawn="1"/>
        </p:nvPicPr>
        <p:blipFill>
          <a:blip r:embed="rId5"/>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1541150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3" name="Rectangle 2">
            <a:extLst>
              <a:ext uri="{FF2B5EF4-FFF2-40B4-BE49-F238E27FC236}">
                <a16:creationId xmlns:a16="http://schemas.microsoft.com/office/drawing/2014/main" id="{0C646EAB-A548-9F0E-BCAB-01A2BD868F0B}"/>
              </a:ext>
            </a:extLst>
          </p:cNvPr>
          <p:cNvSpPr/>
          <p:nvPr userDrawn="1"/>
        </p:nvSpPr>
        <p:spPr>
          <a:xfrm>
            <a:off x="2087227" y="4089940"/>
            <a:ext cx="1486093" cy="369332"/>
          </a:xfrm>
          <a:prstGeom prst="rect">
            <a:avLst/>
          </a:prstGeom>
        </p:spPr>
        <p:txBody>
          <a:bodyPr wrap="square">
            <a:spAutoFit/>
          </a:bodyPr>
          <a:lstStyle/>
          <a:p>
            <a:pPr lvl="0" algn="ctr"/>
            <a:r>
              <a:rPr lang="en-US" sz="1800" b="1" i="0" dirty="0">
                <a:latin typeface="Work Sans SemiBold" pitchFamily="2" charset="77"/>
                <a:ea typeface="Open Sans" panose="020B0606030504020204" pitchFamily="34" charset="0"/>
                <a:cs typeface="Open Sans" panose="020B0606030504020204" pitchFamily="34" charset="0"/>
              </a:rPr>
              <a:t>In-Person</a:t>
            </a:r>
            <a:endParaRPr lang="ru-RU" sz="1800" b="1"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5DAE4D6C-6F6D-0066-057C-91CD467FD3D8}"/>
              </a:ext>
            </a:extLst>
          </p:cNvPr>
          <p:cNvSpPr/>
          <p:nvPr userDrawn="1"/>
        </p:nvSpPr>
        <p:spPr>
          <a:xfrm>
            <a:off x="5326184" y="4089940"/>
            <a:ext cx="1576140" cy="369332"/>
          </a:xfrm>
          <a:prstGeom prst="rect">
            <a:avLst/>
          </a:prstGeom>
        </p:spPr>
        <p:txBody>
          <a:bodyPr wrap="square">
            <a:spAutoFit/>
          </a:bodyPr>
          <a:lstStyle/>
          <a:p>
            <a:pPr lvl="0" algn="ctr"/>
            <a:r>
              <a:rPr lang="en-US" sz="1800" b="1" i="0" dirty="0">
                <a:latin typeface="Work Sans SemiBold" pitchFamily="2" charset="77"/>
                <a:ea typeface="Open Sans" panose="020B0606030504020204" pitchFamily="34" charset="0"/>
                <a:cs typeface="Open Sans" panose="020B0606030504020204" pitchFamily="34" charset="0"/>
              </a:rPr>
              <a:t>Online</a:t>
            </a:r>
            <a:endParaRPr lang="ru-RU" sz="1800" b="1" i="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AE17F3D5-2773-25F3-6468-0DE5DA58E9AE}"/>
              </a:ext>
            </a:extLst>
          </p:cNvPr>
          <p:cNvSpPr/>
          <p:nvPr userDrawn="1"/>
        </p:nvSpPr>
        <p:spPr>
          <a:xfrm>
            <a:off x="8397094" y="4089940"/>
            <a:ext cx="2288382" cy="369332"/>
          </a:xfrm>
          <a:prstGeom prst="rect">
            <a:avLst/>
          </a:prstGeom>
        </p:spPr>
        <p:txBody>
          <a:bodyPr wrap="square">
            <a:spAutoFit/>
          </a:bodyPr>
          <a:lstStyle/>
          <a:p>
            <a:pPr lvl="0" algn="ctr"/>
            <a:r>
              <a:rPr lang="en-US" sz="1800" b="1" i="0" dirty="0">
                <a:latin typeface="Work Sans SemiBold" pitchFamily="2" charset="77"/>
                <a:ea typeface="Open Sans" panose="020B0606030504020204" pitchFamily="34" charset="0"/>
                <a:cs typeface="Open Sans" panose="020B0606030504020204" pitchFamily="34" charset="0"/>
              </a:rPr>
              <a:t>Distance Learning</a:t>
            </a:r>
            <a:endParaRPr lang="ru-RU" sz="1800" b="1" i="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EE449710-300B-8A4E-7C1B-7A370FCC0CCA}"/>
              </a:ext>
            </a:extLst>
          </p:cNvPr>
          <p:cNvSpPr txBox="1"/>
          <p:nvPr userDrawn="1"/>
        </p:nvSpPr>
        <p:spPr>
          <a:xfrm>
            <a:off x="2874758" y="5268979"/>
            <a:ext cx="8414425" cy="369332"/>
          </a:xfrm>
          <a:prstGeom prst="rect">
            <a:avLst/>
          </a:prstGeom>
          <a:noFill/>
        </p:spPr>
        <p:txBody>
          <a:bodyPr wrap="square" rtlCol="0">
            <a:spAutoFit/>
          </a:bodyPr>
          <a:lstStyle/>
          <a:p>
            <a:pPr algn="l"/>
            <a:r>
              <a:rPr lang="en-US" sz="1800" b="0" i="0" dirty="0">
                <a:solidFill>
                  <a:srgbClr val="002855"/>
                </a:solidFill>
                <a:latin typeface="Work Sans Medium" pitchFamily="2" charset="77"/>
                <a:ea typeface="Open Sans" panose="020B0606030504020204" pitchFamily="34" charset="0"/>
                <a:cs typeface="Open Sans" panose="020B0606030504020204" pitchFamily="34" charset="0"/>
              </a:rPr>
              <a:t>What do you know about your employees and their preferences?</a:t>
            </a:r>
          </a:p>
        </p:txBody>
      </p:sp>
      <p:pic>
        <p:nvPicPr>
          <p:cNvPr id="8" name="Picture 7" descr="A group of people with speech bubbles&#10;&#10;Description automatically generated">
            <a:extLst>
              <a:ext uri="{FF2B5EF4-FFF2-40B4-BE49-F238E27FC236}">
                <a16:creationId xmlns:a16="http://schemas.microsoft.com/office/drawing/2014/main" id="{2B4E7848-120C-8855-40FE-EE85BBB628AF}"/>
              </a:ext>
            </a:extLst>
          </p:cNvPr>
          <p:cNvPicPr>
            <a:picLocks noChangeAspect="1"/>
          </p:cNvPicPr>
          <p:nvPr userDrawn="1"/>
        </p:nvPicPr>
        <p:blipFill>
          <a:blip r:embed="rId2"/>
          <a:stretch>
            <a:fillRect/>
          </a:stretch>
        </p:blipFill>
        <p:spPr>
          <a:xfrm>
            <a:off x="1938622" y="1951667"/>
            <a:ext cx="1918904" cy="1918904"/>
          </a:xfrm>
          <a:prstGeom prst="rect">
            <a:avLst/>
          </a:prstGeom>
        </p:spPr>
      </p:pic>
      <p:pic>
        <p:nvPicPr>
          <p:cNvPr id="9" name="Picture 8" descr="A computer with a graduation cap&#10;&#10;Description automatically generated">
            <a:extLst>
              <a:ext uri="{FF2B5EF4-FFF2-40B4-BE49-F238E27FC236}">
                <a16:creationId xmlns:a16="http://schemas.microsoft.com/office/drawing/2014/main" id="{64BD4C80-2D36-6068-9C0B-A1174EF41EE5}"/>
              </a:ext>
            </a:extLst>
          </p:cNvPr>
          <p:cNvPicPr>
            <a:picLocks noChangeAspect="1"/>
          </p:cNvPicPr>
          <p:nvPr userDrawn="1"/>
        </p:nvPicPr>
        <p:blipFill>
          <a:blip r:embed="rId3"/>
          <a:stretch>
            <a:fillRect/>
          </a:stretch>
        </p:blipFill>
        <p:spPr>
          <a:xfrm>
            <a:off x="4898539" y="1598511"/>
            <a:ext cx="2409965" cy="2409965"/>
          </a:xfrm>
          <a:prstGeom prst="rect">
            <a:avLst/>
          </a:prstGeom>
        </p:spPr>
      </p:pic>
      <p:pic>
        <p:nvPicPr>
          <p:cNvPr id="11" name="Graphic 10" descr="Badge Question Mark with solid fill">
            <a:extLst>
              <a:ext uri="{FF2B5EF4-FFF2-40B4-BE49-F238E27FC236}">
                <a16:creationId xmlns:a16="http://schemas.microsoft.com/office/drawing/2014/main" id="{C20537E1-4327-A66E-4BC6-10B9D57D08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94672" y="5200642"/>
            <a:ext cx="480086" cy="480086"/>
          </a:xfrm>
          <a:prstGeom prst="rect">
            <a:avLst/>
          </a:prstGeom>
        </p:spPr>
      </p:pic>
      <p:sp>
        <p:nvSpPr>
          <p:cNvPr id="12" name="TextBox 11">
            <a:extLst>
              <a:ext uri="{FF2B5EF4-FFF2-40B4-BE49-F238E27FC236}">
                <a16:creationId xmlns:a16="http://schemas.microsoft.com/office/drawing/2014/main" id="{26874B9D-9F94-C75C-CE83-6797F6C07D2E}"/>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What Is the Delivery Method?</a:t>
            </a:r>
            <a:endParaRPr lang="en-US" sz="2000" dirty="0">
              <a:solidFill>
                <a:srgbClr val="002855"/>
              </a:solidFill>
              <a:latin typeface="Domine" panose="02040503040403060204" pitchFamily="18" charset="0"/>
            </a:endParaRPr>
          </a:p>
        </p:txBody>
      </p:sp>
      <p:pic>
        <p:nvPicPr>
          <p:cNvPr id="13" name="Picture 12" descr="A group of people with a person pointing at a blackboard&#10;&#10;Description automatically generated">
            <a:extLst>
              <a:ext uri="{FF2B5EF4-FFF2-40B4-BE49-F238E27FC236}">
                <a16:creationId xmlns:a16="http://schemas.microsoft.com/office/drawing/2014/main" id="{D2289C9B-4DD2-8CB7-163C-5DC425B068FF}"/>
              </a:ext>
            </a:extLst>
          </p:cNvPr>
          <p:cNvPicPr>
            <a:picLocks noChangeAspect="1"/>
          </p:cNvPicPr>
          <p:nvPr userDrawn="1"/>
        </p:nvPicPr>
        <p:blipFill>
          <a:blip r:embed="rId6"/>
          <a:stretch>
            <a:fillRect/>
          </a:stretch>
        </p:blipFill>
        <p:spPr>
          <a:xfrm>
            <a:off x="8480873" y="1798321"/>
            <a:ext cx="2113162" cy="2113162"/>
          </a:xfrm>
          <a:prstGeom prst="rect">
            <a:avLst/>
          </a:prstGeom>
        </p:spPr>
      </p:pic>
    </p:spTree>
    <p:extLst>
      <p:ext uri="{BB962C8B-B14F-4D97-AF65-F5344CB8AC3E}">
        <p14:creationId xmlns:p14="http://schemas.microsoft.com/office/powerpoint/2010/main" val="3141711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BD938BBC-657E-FE2A-5B39-1E503B0C60C9}"/>
              </a:ext>
            </a:extLst>
          </p:cNvPr>
          <p:cNvSpPr>
            <a:spLocks noChangeArrowheads="1"/>
          </p:cNvSpPr>
          <p:nvPr userDrawn="1"/>
        </p:nvSpPr>
        <p:spPr bwMode="auto">
          <a:xfrm>
            <a:off x="0" y="1444487"/>
            <a:ext cx="12192000" cy="4837043"/>
          </a:xfrm>
          <a:prstGeom prst="rect">
            <a:avLst/>
          </a:prstGeom>
          <a:solidFill>
            <a:srgbClr val="0057B8"/>
          </a:solidFill>
          <a:ln>
            <a:noFill/>
          </a:ln>
        </p:spPr>
        <p:txBody>
          <a:bodyPr vert="horz" wrap="square" lIns="91440" tIns="45720" rIns="91440" bIns="45720" numCol="1" anchor="t" anchorCtr="0" compatLnSpc="1">
            <a:prstTxWarp prst="textNoShape">
              <a:avLst/>
            </a:prstTxWarp>
          </a:bodyPr>
          <a:lstStyle/>
          <a:p>
            <a:pPr defTabSz="914400">
              <a:defRPr/>
            </a:pPr>
            <a:endParaRPr lang="ru-RU" kern="0" dirty="0">
              <a:solidFill>
                <a:srgbClr val="414042"/>
              </a:solidFill>
              <a:latin typeface="Open Sans"/>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object 3">
            <a:extLst>
              <a:ext uri="{FF2B5EF4-FFF2-40B4-BE49-F238E27FC236}">
                <a16:creationId xmlns:a16="http://schemas.microsoft.com/office/drawing/2014/main" id="{DC3CD310-B076-167A-06F3-F604E4F6B7B9}"/>
              </a:ext>
            </a:extLst>
          </p:cNvPr>
          <p:cNvSpPr txBox="1"/>
          <p:nvPr userDrawn="1"/>
        </p:nvSpPr>
        <p:spPr>
          <a:xfrm>
            <a:off x="1156806" y="4304469"/>
            <a:ext cx="2856394" cy="963452"/>
          </a:xfrm>
          <a:prstGeom prst="rect">
            <a:avLst/>
          </a:prstGeom>
        </p:spPr>
        <p:txBody>
          <a:bodyPr vert="horz" lIns="91440" tIns="45720" rIns="91440" bIns="45720" rtlCol="0">
            <a:noAutofit/>
          </a:bodyPr>
          <a:lstStyle/>
          <a:p>
            <a:pPr marL="12700" marR="5080" algn="ctr">
              <a:lnSpc>
                <a:spcPct val="90000"/>
              </a:lnSpc>
              <a:spcBef>
                <a:spcPct val="20000"/>
              </a:spcBef>
              <a:tabLst>
                <a:tab pos="354965" algn="l"/>
                <a:tab pos="355600" algn="l"/>
              </a:tabLst>
            </a:pPr>
            <a:r>
              <a:rPr lang="en-US" sz="1800" b="1" i="0" dirty="0">
                <a:solidFill>
                  <a:schemeClr val="bg1"/>
                </a:solidFill>
                <a:latin typeface="Work Sans SemiBold" pitchFamily="2" charset="77"/>
                <a:ea typeface="Open Sans" panose="020B0606030504020204" pitchFamily="34" charset="0"/>
                <a:cs typeface="Open Sans" panose="020B0606030504020204" pitchFamily="34" charset="0"/>
              </a:rPr>
              <a:t>Fee-for-Service</a:t>
            </a:r>
          </a:p>
          <a:p>
            <a:pPr marL="12700" marR="5080" algn="ctr">
              <a:lnSpc>
                <a:spcPct val="90000"/>
              </a:lnSpc>
              <a:spcBef>
                <a:spcPct val="20000"/>
              </a:spcBef>
              <a:tabLst>
                <a:tab pos="354965" algn="l"/>
                <a:tab pos="355600" algn="l"/>
              </a:tabLst>
            </a:pPr>
            <a:r>
              <a:rPr lang="en-US" sz="1600" b="0" i="0" dirty="0">
                <a:solidFill>
                  <a:schemeClr val="bg1"/>
                </a:solidFill>
                <a:latin typeface="Work Sans Medium" pitchFamily="2" charset="77"/>
                <a:ea typeface="Open Sans" panose="020B0606030504020204" pitchFamily="34" charset="0"/>
                <a:cs typeface="Open Sans" panose="020B0606030504020204" pitchFamily="34" charset="0"/>
              </a:rPr>
              <a:t>Flat rate based on the number of employees enrolling in the program </a:t>
            </a:r>
            <a:endParaRPr lang="en-US" sz="1600" b="0" i="0" spc="-5" dirty="0">
              <a:solidFill>
                <a:schemeClr val="bg1"/>
              </a:solidFill>
              <a:latin typeface="Work Sans Medium" pitchFamily="2" charset="77"/>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523B21D0-24CF-86D7-B330-45CCB5DC9246}"/>
              </a:ext>
            </a:extLst>
          </p:cNvPr>
          <p:cNvSpPr/>
          <p:nvPr userDrawn="1"/>
        </p:nvSpPr>
        <p:spPr>
          <a:xfrm>
            <a:off x="4368800" y="4301503"/>
            <a:ext cx="3263899" cy="834074"/>
          </a:xfrm>
          <a:prstGeom prst="rect">
            <a:avLst/>
          </a:prstGeom>
        </p:spPr>
        <p:txBody>
          <a:bodyPr wrap="square">
            <a:spAutoFit/>
          </a:bodyPr>
          <a:lstStyle/>
          <a:p>
            <a:pPr marL="12700" marR="5080" algn="ctr">
              <a:lnSpc>
                <a:spcPct val="90000"/>
              </a:lnSpc>
              <a:spcBef>
                <a:spcPct val="20000"/>
              </a:spcBef>
              <a:tabLst>
                <a:tab pos="354965" algn="l"/>
                <a:tab pos="355600" algn="l"/>
              </a:tabLst>
            </a:pPr>
            <a:r>
              <a:rPr lang="en-US" sz="1800" b="1" i="0" spc="-5" dirty="0">
                <a:solidFill>
                  <a:schemeClr val="bg1"/>
                </a:solidFill>
                <a:latin typeface="Work Sans SemiBold" pitchFamily="2" charset="77"/>
                <a:ea typeface="Open Sans" panose="020B0606030504020204" pitchFamily="34" charset="0"/>
                <a:cs typeface="Open Sans" panose="020B0606030504020204" pitchFamily="34" charset="0"/>
              </a:rPr>
              <a:t>Attendance-Based</a:t>
            </a:r>
          </a:p>
          <a:p>
            <a:pPr marL="12700" marR="5080" algn="ctr">
              <a:lnSpc>
                <a:spcPct val="90000"/>
              </a:lnSpc>
              <a:spcBef>
                <a:spcPct val="20000"/>
              </a:spcBef>
              <a:tabLst>
                <a:tab pos="354965" algn="l"/>
                <a:tab pos="355600" algn="l"/>
              </a:tabLst>
            </a:pPr>
            <a:r>
              <a:rPr lang="en-US" sz="1600" b="0" i="0" spc="-5" dirty="0">
                <a:solidFill>
                  <a:schemeClr val="bg1"/>
                </a:solidFill>
                <a:latin typeface="Work Sans Medium" pitchFamily="2" charset="77"/>
                <a:ea typeface="Open Sans" panose="020B0606030504020204" pitchFamily="34" charset="0"/>
                <a:cs typeface="Open Sans" panose="020B0606030504020204" pitchFamily="34" charset="0"/>
              </a:rPr>
              <a:t>E</a:t>
            </a:r>
            <a:r>
              <a:rPr lang="en-US" sz="1600" b="0" i="0" dirty="0">
                <a:solidFill>
                  <a:schemeClr val="bg1"/>
                </a:solidFill>
                <a:latin typeface="Work Sans Medium" pitchFamily="2" charset="77"/>
                <a:ea typeface="Open Sans" panose="020B0606030504020204" pitchFamily="34" charset="0"/>
                <a:cs typeface="Open Sans" panose="020B0606030504020204" pitchFamily="34" charset="0"/>
              </a:rPr>
              <a:t>mployer pays based </a:t>
            </a:r>
            <a:br>
              <a:rPr lang="en-US" sz="1600" b="0" i="0" dirty="0">
                <a:solidFill>
                  <a:schemeClr val="bg1"/>
                </a:solidFill>
                <a:latin typeface="Work Sans Medium" pitchFamily="2" charset="77"/>
                <a:ea typeface="Open Sans" panose="020B0606030504020204" pitchFamily="34" charset="0"/>
                <a:cs typeface="Open Sans" panose="020B0606030504020204" pitchFamily="34" charset="0"/>
              </a:rPr>
            </a:br>
            <a:r>
              <a:rPr lang="en-US" sz="1600" b="0" i="0" dirty="0">
                <a:solidFill>
                  <a:schemeClr val="bg1"/>
                </a:solidFill>
                <a:latin typeface="Work Sans Medium" pitchFamily="2" charset="77"/>
                <a:ea typeface="Open Sans" panose="020B0606030504020204" pitchFamily="34" charset="0"/>
                <a:cs typeface="Open Sans" panose="020B0606030504020204" pitchFamily="34" charset="0"/>
              </a:rPr>
              <a:t>on milestones</a:t>
            </a:r>
            <a:endParaRPr lang="en-US" sz="1600" b="0" i="0" spc="-5" dirty="0">
              <a:solidFill>
                <a:schemeClr val="bg1"/>
              </a:solidFill>
              <a:latin typeface="Work Sans Medium" pitchFamily="2" charset="77"/>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635E7361-CEF7-B85C-32F9-B17D265E7085}"/>
              </a:ext>
            </a:extLst>
          </p:cNvPr>
          <p:cNvSpPr/>
          <p:nvPr userDrawn="1"/>
        </p:nvSpPr>
        <p:spPr>
          <a:xfrm>
            <a:off x="8214137" y="4301503"/>
            <a:ext cx="2643257" cy="1083374"/>
          </a:xfrm>
          <a:prstGeom prst="rect">
            <a:avLst/>
          </a:prstGeom>
        </p:spPr>
        <p:txBody>
          <a:bodyPr wrap="square">
            <a:spAutoFit/>
          </a:bodyPr>
          <a:lstStyle/>
          <a:p>
            <a:pPr marL="12700" marR="5080" algn="ctr">
              <a:lnSpc>
                <a:spcPct val="90000"/>
              </a:lnSpc>
              <a:spcBef>
                <a:spcPct val="20000"/>
              </a:spcBef>
              <a:tabLst>
                <a:tab pos="354965" algn="l"/>
                <a:tab pos="355600" algn="l"/>
              </a:tabLst>
            </a:pPr>
            <a:r>
              <a:rPr lang="en-US" sz="1800" b="1" i="0" spc="-5" dirty="0">
                <a:solidFill>
                  <a:schemeClr val="bg1"/>
                </a:solidFill>
                <a:latin typeface="Work Sans SemiBold" pitchFamily="2" charset="77"/>
                <a:ea typeface="Open Sans" panose="020B0606030504020204" pitchFamily="34" charset="0"/>
                <a:cs typeface="Open Sans" panose="020B0606030504020204" pitchFamily="34" charset="0"/>
              </a:rPr>
              <a:t>Performance- </a:t>
            </a:r>
            <a:br>
              <a:rPr lang="en-US" sz="1800" b="1" i="0" spc="-5" dirty="0">
                <a:solidFill>
                  <a:schemeClr val="bg1"/>
                </a:solidFill>
                <a:latin typeface="Work Sans SemiBold" pitchFamily="2" charset="77"/>
                <a:ea typeface="Open Sans" panose="020B0606030504020204" pitchFamily="34" charset="0"/>
                <a:cs typeface="Open Sans" panose="020B0606030504020204" pitchFamily="34" charset="0"/>
              </a:rPr>
            </a:br>
            <a:r>
              <a:rPr lang="en-US" sz="1800" b="1" i="0" spc="-5" dirty="0">
                <a:solidFill>
                  <a:schemeClr val="bg1"/>
                </a:solidFill>
                <a:latin typeface="Work Sans SemiBold" pitchFamily="2" charset="77"/>
                <a:ea typeface="Open Sans" panose="020B0606030504020204" pitchFamily="34" charset="0"/>
                <a:cs typeface="Open Sans" panose="020B0606030504020204" pitchFamily="34" charset="0"/>
              </a:rPr>
              <a:t>or Outcome-Based</a:t>
            </a:r>
          </a:p>
          <a:p>
            <a:pPr marL="12700" marR="5080" algn="ctr">
              <a:lnSpc>
                <a:spcPct val="90000"/>
              </a:lnSpc>
              <a:spcBef>
                <a:spcPct val="20000"/>
              </a:spcBef>
              <a:tabLst>
                <a:tab pos="354965" algn="l"/>
                <a:tab pos="355600" algn="l"/>
              </a:tabLst>
            </a:pPr>
            <a:r>
              <a:rPr lang="en-US" sz="1600" b="0" i="0" spc="-5" dirty="0">
                <a:solidFill>
                  <a:schemeClr val="bg1"/>
                </a:solidFill>
                <a:latin typeface="Work Sans Medium" pitchFamily="2" charset="77"/>
                <a:ea typeface="Open Sans" panose="020B0606030504020204" pitchFamily="34" charset="0"/>
                <a:cs typeface="Open Sans" panose="020B0606030504020204" pitchFamily="34" charset="0"/>
              </a:rPr>
              <a:t>Driven by improvement</a:t>
            </a:r>
            <a:br>
              <a:rPr lang="en-US" sz="1600" b="0" i="0" spc="-5" dirty="0">
                <a:solidFill>
                  <a:schemeClr val="bg1"/>
                </a:solidFill>
                <a:latin typeface="Work Sans Medium" pitchFamily="2" charset="77"/>
                <a:ea typeface="Open Sans" panose="020B0606030504020204" pitchFamily="34" charset="0"/>
                <a:cs typeface="Open Sans" panose="020B0606030504020204" pitchFamily="34" charset="0"/>
              </a:rPr>
            </a:br>
            <a:r>
              <a:rPr lang="en-US" sz="1600" b="0" i="0" spc="-5" dirty="0">
                <a:solidFill>
                  <a:schemeClr val="bg1"/>
                </a:solidFill>
                <a:latin typeface="Work Sans Medium" pitchFamily="2" charset="77"/>
                <a:ea typeface="Open Sans" panose="020B0606030504020204" pitchFamily="34" charset="0"/>
                <a:cs typeface="Open Sans" panose="020B0606030504020204" pitchFamily="34" charset="0"/>
              </a:rPr>
              <a:t>in participant health</a:t>
            </a:r>
          </a:p>
        </p:txBody>
      </p:sp>
      <p:pic>
        <p:nvPicPr>
          <p:cNvPr id="6" name="Picture 5" descr="A group of people with dollar signs above their heads&#10;&#10;Description automatically generated">
            <a:extLst>
              <a:ext uri="{FF2B5EF4-FFF2-40B4-BE49-F238E27FC236}">
                <a16:creationId xmlns:a16="http://schemas.microsoft.com/office/drawing/2014/main" id="{D48643D9-4810-17D2-3058-4C037D8312B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686227" y="2373738"/>
            <a:ext cx="1825316" cy="1825316"/>
          </a:xfrm>
          <a:prstGeom prst="rect">
            <a:avLst/>
          </a:prstGeom>
        </p:spPr>
      </p:pic>
      <p:pic>
        <p:nvPicPr>
          <p:cNvPr id="7" name="Picture 6" descr="A group of people with their hands up and stars above them&#10;&#10;Description automatically generated">
            <a:extLst>
              <a:ext uri="{FF2B5EF4-FFF2-40B4-BE49-F238E27FC236}">
                <a16:creationId xmlns:a16="http://schemas.microsoft.com/office/drawing/2014/main" id="{26A5DF8F-A45A-8BBA-ED2F-808209E7DBE4}"/>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391231" y="1892870"/>
            <a:ext cx="2247368" cy="2247366"/>
          </a:xfrm>
          <a:prstGeom prst="rect">
            <a:avLst/>
          </a:prstGeom>
        </p:spPr>
      </p:pic>
      <p:pic>
        <p:nvPicPr>
          <p:cNvPr id="8" name="Picture 7" descr="A group of people in a circle&#10;&#10;Description automatically generated">
            <a:extLst>
              <a:ext uri="{FF2B5EF4-FFF2-40B4-BE49-F238E27FC236}">
                <a16:creationId xmlns:a16="http://schemas.microsoft.com/office/drawing/2014/main" id="{FF67B518-07C5-53AD-E3F4-782B49CD98F2}"/>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028681" y="2224140"/>
            <a:ext cx="1950994" cy="1950992"/>
          </a:xfrm>
          <a:prstGeom prst="rect">
            <a:avLst/>
          </a:prstGeom>
        </p:spPr>
      </p:pic>
      <p:sp>
        <p:nvSpPr>
          <p:cNvPr id="10" name="TextBox 9">
            <a:extLst>
              <a:ext uri="{FF2B5EF4-FFF2-40B4-BE49-F238E27FC236}">
                <a16:creationId xmlns:a16="http://schemas.microsoft.com/office/drawing/2014/main" id="{C7DC486C-50A7-3DE8-A901-27D583C47271}"/>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What Is the Cost and Payment Model?</a:t>
            </a:r>
            <a:endParaRPr lang="en-US" sz="2000" dirty="0">
              <a:solidFill>
                <a:srgbClr val="002855"/>
              </a:solidFill>
              <a:latin typeface="Domine" panose="02040503040403060204" pitchFamily="18" charset="0"/>
            </a:endParaRPr>
          </a:p>
        </p:txBody>
      </p:sp>
    </p:spTree>
    <p:extLst>
      <p:ext uri="{BB962C8B-B14F-4D97-AF65-F5344CB8AC3E}">
        <p14:creationId xmlns:p14="http://schemas.microsoft.com/office/powerpoint/2010/main" val="1956272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3" name="object 3">
            <a:extLst>
              <a:ext uri="{FF2B5EF4-FFF2-40B4-BE49-F238E27FC236}">
                <a16:creationId xmlns:a16="http://schemas.microsoft.com/office/drawing/2014/main" id="{2714EA8D-DC99-1663-0E03-1754BDCDEE95}"/>
              </a:ext>
            </a:extLst>
          </p:cNvPr>
          <p:cNvSpPr txBox="1"/>
          <p:nvPr userDrawn="1"/>
        </p:nvSpPr>
        <p:spPr>
          <a:xfrm>
            <a:off x="1574801" y="4273888"/>
            <a:ext cx="2349500" cy="590931"/>
          </a:xfrm>
          <a:prstGeom prst="rect">
            <a:avLst/>
          </a:prstGeom>
        </p:spPr>
        <p:txBody>
          <a:bodyPr vert="horz" lIns="91440" tIns="45720" rIns="91440" bIns="45720" rtlCol="0">
            <a:noAutofit/>
          </a:bodyPr>
          <a:lstStyle/>
          <a:p>
            <a:pPr marL="12700" marR="5080" algn="ctr">
              <a:lnSpc>
                <a:spcPct val="90000"/>
              </a:lnSpc>
              <a:spcBef>
                <a:spcPct val="20000"/>
              </a:spcBef>
              <a:tabLst>
                <a:tab pos="354965" algn="l"/>
                <a:tab pos="355600" algn="l"/>
              </a:tabLst>
            </a:pPr>
            <a:r>
              <a:rPr lang="en-US" sz="1600" b="1" i="0" spc="-5" dirty="0">
                <a:solidFill>
                  <a:prstClr val="black"/>
                </a:solidFill>
                <a:latin typeface="Work Sans SemiBold" pitchFamily="2" charset="77"/>
                <a:ea typeface="Open Sans" panose="020B0606030504020204" pitchFamily="34" charset="0"/>
                <a:cs typeface="Open Sans" panose="020B0606030504020204" pitchFamily="34" charset="0"/>
              </a:rPr>
              <a:t>Use existing vendor coverage</a:t>
            </a:r>
          </a:p>
        </p:txBody>
      </p:sp>
      <p:sp>
        <p:nvSpPr>
          <p:cNvPr id="5" name="Rectangle 4">
            <a:extLst>
              <a:ext uri="{FF2B5EF4-FFF2-40B4-BE49-F238E27FC236}">
                <a16:creationId xmlns:a16="http://schemas.microsoft.com/office/drawing/2014/main" id="{637C8251-6371-37A5-DF04-F59F354EF9D2}"/>
              </a:ext>
            </a:extLst>
          </p:cNvPr>
          <p:cNvSpPr/>
          <p:nvPr userDrawn="1"/>
        </p:nvSpPr>
        <p:spPr>
          <a:xfrm>
            <a:off x="4413029" y="4269501"/>
            <a:ext cx="3054572" cy="840230"/>
          </a:xfrm>
          <a:prstGeom prst="rect">
            <a:avLst/>
          </a:prstGeom>
        </p:spPr>
        <p:txBody>
          <a:bodyPr wrap="square">
            <a:noAutofit/>
          </a:bodyPr>
          <a:lstStyle/>
          <a:p>
            <a:pPr marL="12700" marR="5080" algn="ctr">
              <a:lnSpc>
                <a:spcPct val="90000"/>
              </a:lnSpc>
              <a:spcBef>
                <a:spcPct val="20000"/>
              </a:spcBef>
              <a:tabLst>
                <a:tab pos="354965" algn="l"/>
                <a:tab pos="355600" algn="l"/>
              </a:tabLst>
            </a:pPr>
            <a:r>
              <a:rPr lang="en-US" sz="1600" b="1" i="0" spc="-5" dirty="0">
                <a:solidFill>
                  <a:prstClr val="black"/>
                </a:solidFill>
                <a:latin typeface="Work Sans SemiBold" pitchFamily="2" charset="77"/>
                <a:ea typeface="Open Sans" panose="020B0606030504020204" pitchFamily="34" charset="0"/>
                <a:cs typeface="Open Sans" panose="020B0606030504020204" pitchFamily="34" charset="0"/>
              </a:rPr>
              <a:t>Contract directly with a CDC-recognized organization or network</a:t>
            </a:r>
            <a:endParaRPr lang="en-US" sz="1600" b="1" i="0" spc="-5" dirty="0">
              <a:solidFill>
                <a:prstClr val="black"/>
              </a:solidFill>
              <a:highlight>
                <a:srgbClr val="FFFF00"/>
              </a:highlight>
              <a:latin typeface="Work Sans SemiBold" pitchFamily="2" charset="77"/>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B7BE2070-0E57-50FF-9E7D-C80FE7F441C6}"/>
              </a:ext>
            </a:extLst>
          </p:cNvPr>
          <p:cNvSpPr/>
          <p:nvPr userDrawn="1"/>
        </p:nvSpPr>
        <p:spPr>
          <a:xfrm>
            <a:off x="7807997" y="4269501"/>
            <a:ext cx="3296072" cy="840230"/>
          </a:xfrm>
          <a:prstGeom prst="rect">
            <a:avLst/>
          </a:prstGeom>
        </p:spPr>
        <p:txBody>
          <a:bodyPr wrap="square">
            <a:noAutofit/>
          </a:bodyPr>
          <a:lstStyle/>
          <a:p>
            <a:pPr marL="12700" marR="5080" algn="ctr">
              <a:lnSpc>
                <a:spcPct val="90000"/>
              </a:lnSpc>
              <a:spcBef>
                <a:spcPct val="20000"/>
              </a:spcBef>
              <a:tabLst>
                <a:tab pos="354965" algn="l"/>
                <a:tab pos="355600" algn="l"/>
              </a:tabLst>
            </a:pPr>
            <a:r>
              <a:rPr lang="en-US" sz="1600" b="1" i="0" spc="-5" dirty="0">
                <a:solidFill>
                  <a:prstClr val="black"/>
                </a:solidFill>
                <a:latin typeface="Work Sans SemiBold" pitchFamily="2" charset="77"/>
                <a:ea typeface="Open Sans" panose="020B0606030504020204" pitchFamily="34" charset="0"/>
                <a:cs typeface="Open Sans" panose="020B0606030504020204" pitchFamily="34" charset="0"/>
              </a:rPr>
              <a:t>Become a CDC-recognized organization and provide the program yourself</a:t>
            </a:r>
          </a:p>
        </p:txBody>
      </p:sp>
      <p:pic>
        <p:nvPicPr>
          <p:cNvPr id="7" name="Picture 6" descr="A blue and orange line drawing of a folder with a person and a cross&#10;&#10;Description automatically generated">
            <a:extLst>
              <a:ext uri="{FF2B5EF4-FFF2-40B4-BE49-F238E27FC236}">
                <a16:creationId xmlns:a16="http://schemas.microsoft.com/office/drawing/2014/main" id="{EFFB231E-3399-A10D-E9D5-35C79946BA83}"/>
              </a:ext>
            </a:extLst>
          </p:cNvPr>
          <p:cNvPicPr>
            <a:picLocks noChangeAspect="1"/>
          </p:cNvPicPr>
          <p:nvPr userDrawn="1"/>
        </p:nvPicPr>
        <p:blipFill>
          <a:blip r:embed="rId2"/>
          <a:stretch>
            <a:fillRect/>
          </a:stretch>
        </p:blipFill>
        <p:spPr>
          <a:xfrm>
            <a:off x="1939589" y="2025661"/>
            <a:ext cx="1839320" cy="1839318"/>
          </a:xfrm>
          <a:prstGeom prst="rect">
            <a:avLst/>
          </a:prstGeom>
        </p:spPr>
      </p:pic>
      <p:pic>
        <p:nvPicPr>
          <p:cNvPr id="8" name="Picture 7" descr="A blue and green outline of a medical document with a shield and a cross&#10;&#10;Description automatically generated">
            <a:extLst>
              <a:ext uri="{FF2B5EF4-FFF2-40B4-BE49-F238E27FC236}">
                <a16:creationId xmlns:a16="http://schemas.microsoft.com/office/drawing/2014/main" id="{C9690EC5-CFE3-A19B-11C5-82005144AA9F}"/>
              </a:ext>
            </a:extLst>
          </p:cNvPr>
          <p:cNvPicPr>
            <a:picLocks noChangeAspect="1"/>
          </p:cNvPicPr>
          <p:nvPr userDrawn="1"/>
        </p:nvPicPr>
        <p:blipFill>
          <a:blip r:embed="rId3"/>
          <a:stretch>
            <a:fillRect/>
          </a:stretch>
        </p:blipFill>
        <p:spPr>
          <a:xfrm>
            <a:off x="8444376" y="2037006"/>
            <a:ext cx="2023314" cy="2023314"/>
          </a:xfrm>
          <a:prstGeom prst="rect">
            <a:avLst/>
          </a:prstGeom>
        </p:spPr>
      </p:pic>
      <p:pic>
        <p:nvPicPr>
          <p:cNvPr id="9" name="Picture 8" descr="A blue and orange line art of a medical center&#10;&#10;Description automatically generated">
            <a:extLst>
              <a:ext uri="{FF2B5EF4-FFF2-40B4-BE49-F238E27FC236}">
                <a16:creationId xmlns:a16="http://schemas.microsoft.com/office/drawing/2014/main" id="{A71C8EC0-FA0E-A3C1-CDED-050F2A5F5D5E}"/>
              </a:ext>
            </a:extLst>
          </p:cNvPr>
          <p:cNvPicPr>
            <a:picLocks noChangeAspect="1"/>
          </p:cNvPicPr>
          <p:nvPr userDrawn="1"/>
        </p:nvPicPr>
        <p:blipFill>
          <a:blip r:embed="rId4"/>
          <a:stretch>
            <a:fillRect/>
          </a:stretch>
        </p:blipFill>
        <p:spPr>
          <a:xfrm>
            <a:off x="4999657" y="1981003"/>
            <a:ext cx="1881316" cy="1881316"/>
          </a:xfrm>
          <a:prstGeom prst="rect">
            <a:avLst/>
          </a:prstGeom>
        </p:spPr>
      </p:pic>
      <p:sp>
        <p:nvSpPr>
          <p:cNvPr id="18" name="TextBox 17">
            <a:extLst>
              <a:ext uri="{FF2B5EF4-FFF2-40B4-BE49-F238E27FC236}">
                <a16:creationId xmlns:a16="http://schemas.microsoft.com/office/drawing/2014/main" id="{8541D8C5-9530-19D5-D9DA-8260C814665F}"/>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Who Administers the Program?</a:t>
            </a:r>
            <a:endParaRPr lang="en-US" sz="2000" dirty="0">
              <a:solidFill>
                <a:srgbClr val="002855"/>
              </a:solidFill>
              <a:latin typeface="Domine" panose="02040503040403060204" pitchFamily="18" charset="0"/>
            </a:endParaRPr>
          </a:p>
        </p:txBody>
      </p:sp>
    </p:spTree>
    <p:extLst>
      <p:ext uri="{BB962C8B-B14F-4D97-AF65-F5344CB8AC3E}">
        <p14:creationId xmlns:p14="http://schemas.microsoft.com/office/powerpoint/2010/main" val="917813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pSp>
        <p:nvGrpSpPr>
          <p:cNvPr id="5" name="Group 4">
            <a:extLst>
              <a:ext uri="{FF2B5EF4-FFF2-40B4-BE49-F238E27FC236}">
                <a16:creationId xmlns:a16="http://schemas.microsoft.com/office/drawing/2014/main" id="{E65EDA31-E564-9B9B-13A0-0EB1CAA2BC67}"/>
              </a:ext>
            </a:extLst>
          </p:cNvPr>
          <p:cNvGrpSpPr/>
          <p:nvPr userDrawn="1"/>
        </p:nvGrpSpPr>
        <p:grpSpPr>
          <a:xfrm>
            <a:off x="7728493" y="2073897"/>
            <a:ext cx="2876008" cy="2876008"/>
            <a:chOff x="6580632" y="1168399"/>
            <a:chExt cx="4105214" cy="4105214"/>
          </a:xfrm>
        </p:grpSpPr>
        <p:pic>
          <p:nvPicPr>
            <p:cNvPr id="6" name="Picture 5" descr="A group of blue outline speech bubbles&#10;&#10;Description automatically generated">
              <a:extLst>
                <a:ext uri="{FF2B5EF4-FFF2-40B4-BE49-F238E27FC236}">
                  <a16:creationId xmlns:a16="http://schemas.microsoft.com/office/drawing/2014/main" id="{8B3CDF0E-E9C4-648C-D982-723031E56785}"/>
                </a:ext>
              </a:extLst>
            </p:cNvPr>
            <p:cNvPicPr>
              <a:picLocks noChangeAspect="1"/>
            </p:cNvPicPr>
            <p:nvPr/>
          </p:nvPicPr>
          <p:blipFill>
            <a:blip r:embed="rId2"/>
            <a:stretch>
              <a:fillRect/>
            </a:stretch>
          </p:blipFill>
          <p:spPr>
            <a:xfrm>
              <a:off x="6580632" y="1168399"/>
              <a:ext cx="4105214" cy="4105214"/>
            </a:xfrm>
            <a:prstGeom prst="rect">
              <a:avLst/>
            </a:prstGeom>
          </p:spPr>
        </p:pic>
        <p:grpSp>
          <p:nvGrpSpPr>
            <p:cNvPr id="7" name="Group 6">
              <a:extLst>
                <a:ext uri="{FF2B5EF4-FFF2-40B4-BE49-F238E27FC236}">
                  <a16:creationId xmlns:a16="http://schemas.microsoft.com/office/drawing/2014/main" id="{DA2B1D44-A159-FEFD-E0D5-A81E829E0819}"/>
                </a:ext>
              </a:extLst>
            </p:cNvPr>
            <p:cNvGrpSpPr/>
            <p:nvPr/>
          </p:nvGrpSpPr>
          <p:grpSpPr>
            <a:xfrm>
              <a:off x="8407400" y="2641600"/>
              <a:ext cx="1117600" cy="254000"/>
              <a:chOff x="5588000" y="-647700"/>
              <a:chExt cx="1117600" cy="254000"/>
            </a:xfrm>
          </p:grpSpPr>
          <p:sp>
            <p:nvSpPr>
              <p:cNvPr id="16" name="Oval 15">
                <a:extLst>
                  <a:ext uri="{FF2B5EF4-FFF2-40B4-BE49-F238E27FC236}">
                    <a16:creationId xmlns:a16="http://schemas.microsoft.com/office/drawing/2014/main" id="{1B62E413-A3B4-4799-E8F1-7182C0643914}"/>
                  </a:ext>
                </a:extLst>
              </p:cNvPr>
              <p:cNvSpPr>
                <a:spLocks noChangeAspect="1"/>
              </p:cNvSpPr>
              <p:nvPr/>
            </p:nvSpPr>
            <p:spPr>
              <a:xfrm>
                <a:off x="5588000" y="-647700"/>
                <a:ext cx="254000" cy="254000"/>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5FE83131-6945-CF1F-879E-022F918E7F81}"/>
                  </a:ext>
                </a:extLst>
              </p:cNvPr>
              <p:cNvSpPr>
                <a:spLocks noChangeAspect="1"/>
              </p:cNvSpPr>
              <p:nvPr/>
            </p:nvSpPr>
            <p:spPr>
              <a:xfrm>
                <a:off x="6019800" y="-647700"/>
                <a:ext cx="254000" cy="254000"/>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5394E4D6-C3C0-AED9-A931-4F3A666BFC7F}"/>
                  </a:ext>
                </a:extLst>
              </p:cNvPr>
              <p:cNvSpPr>
                <a:spLocks noChangeAspect="1"/>
              </p:cNvSpPr>
              <p:nvPr/>
            </p:nvSpPr>
            <p:spPr>
              <a:xfrm>
                <a:off x="6451600" y="-647700"/>
                <a:ext cx="254000" cy="254000"/>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AF142886-2E6D-DB1A-2C42-1E7D88E09697}"/>
                </a:ext>
              </a:extLst>
            </p:cNvPr>
            <p:cNvGrpSpPr>
              <a:grpSpLocks noChangeAspect="1"/>
            </p:cNvGrpSpPr>
            <p:nvPr/>
          </p:nvGrpSpPr>
          <p:grpSpPr>
            <a:xfrm>
              <a:off x="9702800" y="1520886"/>
              <a:ext cx="670560" cy="152400"/>
              <a:chOff x="5588000" y="-647700"/>
              <a:chExt cx="1117600" cy="254000"/>
            </a:xfrm>
            <a:solidFill>
              <a:srgbClr val="F77955"/>
            </a:solidFill>
          </p:grpSpPr>
          <p:sp>
            <p:nvSpPr>
              <p:cNvPr id="13" name="Oval 12">
                <a:extLst>
                  <a:ext uri="{FF2B5EF4-FFF2-40B4-BE49-F238E27FC236}">
                    <a16:creationId xmlns:a16="http://schemas.microsoft.com/office/drawing/2014/main" id="{1D15ED3E-A97A-15B3-90C0-A093E55D7751}"/>
                  </a:ext>
                </a:extLst>
              </p:cNvPr>
              <p:cNvSpPr>
                <a:spLocks noChangeAspect="1"/>
              </p:cNvSpPr>
              <p:nvPr/>
            </p:nvSpPr>
            <p:spPr>
              <a:xfrm>
                <a:off x="5588000" y="-647700"/>
                <a:ext cx="254000" cy="254000"/>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8A7AE18D-CC76-77FE-845D-75F50B58CFAE}"/>
                  </a:ext>
                </a:extLst>
              </p:cNvPr>
              <p:cNvSpPr>
                <a:spLocks noChangeAspect="1"/>
              </p:cNvSpPr>
              <p:nvPr/>
            </p:nvSpPr>
            <p:spPr>
              <a:xfrm>
                <a:off x="6019800" y="-647700"/>
                <a:ext cx="254000" cy="254000"/>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B6B61E04-F299-EDAC-0B69-9CE0EC49F6F2}"/>
                  </a:ext>
                </a:extLst>
              </p:cNvPr>
              <p:cNvSpPr>
                <a:spLocks noChangeAspect="1"/>
              </p:cNvSpPr>
              <p:nvPr/>
            </p:nvSpPr>
            <p:spPr>
              <a:xfrm>
                <a:off x="6451600" y="-647700"/>
                <a:ext cx="254000" cy="254000"/>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C372732-D6C9-A91B-75FA-A478C99C2C2E}"/>
                </a:ext>
              </a:extLst>
            </p:cNvPr>
            <p:cNvGrpSpPr>
              <a:grpSpLocks noChangeAspect="1"/>
            </p:cNvGrpSpPr>
            <p:nvPr/>
          </p:nvGrpSpPr>
          <p:grpSpPr>
            <a:xfrm>
              <a:off x="6870700" y="4492686"/>
              <a:ext cx="670560" cy="152400"/>
              <a:chOff x="5588000" y="-647700"/>
              <a:chExt cx="1117600" cy="254000"/>
            </a:xfrm>
            <a:solidFill>
              <a:srgbClr val="F77955"/>
            </a:solidFill>
          </p:grpSpPr>
          <p:sp>
            <p:nvSpPr>
              <p:cNvPr id="10" name="Oval 9">
                <a:extLst>
                  <a:ext uri="{FF2B5EF4-FFF2-40B4-BE49-F238E27FC236}">
                    <a16:creationId xmlns:a16="http://schemas.microsoft.com/office/drawing/2014/main" id="{AABF0DA1-F409-47A3-AE63-5F89CE67BA06}"/>
                  </a:ext>
                </a:extLst>
              </p:cNvPr>
              <p:cNvSpPr>
                <a:spLocks noChangeAspect="1"/>
              </p:cNvSpPr>
              <p:nvPr/>
            </p:nvSpPr>
            <p:spPr>
              <a:xfrm>
                <a:off x="5588000" y="-647700"/>
                <a:ext cx="254000" cy="254000"/>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E03383FB-2360-DC52-A98B-3535EFB17409}"/>
                  </a:ext>
                </a:extLst>
              </p:cNvPr>
              <p:cNvSpPr>
                <a:spLocks noChangeAspect="1"/>
              </p:cNvSpPr>
              <p:nvPr/>
            </p:nvSpPr>
            <p:spPr>
              <a:xfrm>
                <a:off x="6019800" y="-647700"/>
                <a:ext cx="254000" cy="254000"/>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ABE9F072-76CC-9A7F-41F9-C22B1E2A93C6}"/>
                  </a:ext>
                </a:extLst>
              </p:cNvPr>
              <p:cNvSpPr>
                <a:spLocks noChangeAspect="1"/>
              </p:cNvSpPr>
              <p:nvPr/>
            </p:nvSpPr>
            <p:spPr>
              <a:xfrm>
                <a:off x="6451600" y="-647700"/>
                <a:ext cx="254000" cy="254000"/>
              </a:xfrm>
              <a:prstGeom prst="ellipse">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46F958A1-EB2F-A68D-D81F-C3E5406869B5}"/>
              </a:ext>
            </a:extLst>
          </p:cNvPr>
          <p:cNvSpPr txBox="1"/>
          <p:nvPr userDrawn="1"/>
        </p:nvSpPr>
        <p:spPr>
          <a:xfrm>
            <a:off x="888614" y="1993511"/>
            <a:ext cx="5664056" cy="3247087"/>
          </a:xfrm>
          <a:prstGeom prst="rect">
            <a:avLst/>
          </a:prstGeom>
          <a:noFill/>
        </p:spPr>
        <p:txBody>
          <a:bodyPr wrap="square">
            <a:noAutofit/>
          </a:bodyPr>
          <a:lstStyle/>
          <a:p>
            <a:pPr marL="0" indent="0">
              <a:spcAft>
                <a:spcPts val="1200"/>
              </a:spcAft>
              <a:buNone/>
            </a:pPr>
            <a:r>
              <a:rPr lang="en-US" sz="2000" b="1" i="0" dirty="0">
                <a:solidFill>
                  <a:srgbClr val="002855"/>
                </a:solidFill>
                <a:latin typeface="Work Sans SemiBold" pitchFamily="2" charset="77"/>
                <a:ea typeface="Open Sans" panose="020B0606030504020204" pitchFamily="34" charset="0"/>
                <a:cs typeface="Open Sans" panose="020B0606030504020204" pitchFamily="34" charset="0"/>
              </a:rPr>
              <a:t>Insurers can:</a:t>
            </a:r>
          </a:p>
          <a:p>
            <a:pPr marL="228600" indent="-228600">
              <a:spcBef>
                <a:spcPts val="0"/>
              </a:spcBef>
              <a:spcAft>
                <a:spcPts val="1200"/>
              </a:spcAft>
              <a:buClr>
                <a:srgbClr val="0057B8"/>
              </a:buClr>
              <a:buFont typeface="Arial" panose="020B0604020202020204" pitchFamily="34" charset="0"/>
              <a:buChar char="•"/>
            </a:pPr>
            <a:r>
              <a:rPr lang="en-US" sz="1800" b="1" i="0" dirty="0">
                <a:solidFill>
                  <a:srgbClr val="F77955"/>
                </a:solidFill>
                <a:latin typeface="Work Sans SemiBold" pitchFamily="2" charset="77"/>
                <a:ea typeface="Open Sans" panose="020B0606030504020204" pitchFamily="34" charset="0"/>
                <a:cs typeface="Open Sans" panose="020B0606030504020204" pitchFamily="34" charset="0"/>
              </a:rPr>
              <a:t>Partner</a:t>
            </a:r>
            <a:r>
              <a:rPr lang="en-US" sz="1800" b="1" i="0" dirty="0">
                <a:latin typeface="Work Sans SemiBold" pitchFamily="2" charset="77"/>
                <a:ea typeface="Open Sans" panose="020B0606030504020204" pitchFamily="34" charset="0"/>
                <a:cs typeface="Open Sans" panose="020B0606030504020204" pitchFamily="34" charset="0"/>
              </a:rPr>
              <a:t> </a:t>
            </a:r>
            <a:r>
              <a:rPr lang="en-US" sz="1800" b="0" i="0" dirty="0">
                <a:latin typeface="Work Sans Medium" pitchFamily="2" charset="77"/>
                <a:ea typeface="Open Sans" panose="020B0606030504020204" pitchFamily="34" charset="0"/>
                <a:cs typeface="Open Sans" panose="020B0606030504020204" pitchFamily="34" charset="0"/>
              </a:rPr>
              <a:t>with you to develop value-based plans for your employees</a:t>
            </a:r>
          </a:p>
          <a:p>
            <a:pPr marL="228600" indent="-228600">
              <a:spcBef>
                <a:spcPts val="0"/>
              </a:spcBef>
              <a:spcAft>
                <a:spcPts val="1200"/>
              </a:spcAft>
              <a:buClr>
                <a:srgbClr val="0057B8"/>
              </a:buClr>
              <a:buFont typeface="Arial" panose="020B0604020202020204" pitchFamily="34" charset="0"/>
              <a:buChar char="•"/>
            </a:pPr>
            <a:r>
              <a:rPr lang="en-US" sz="1800" b="1" i="0" dirty="0">
                <a:solidFill>
                  <a:srgbClr val="F77955"/>
                </a:solidFill>
                <a:latin typeface="Work Sans SemiBold" pitchFamily="2" charset="77"/>
                <a:ea typeface="Open Sans" panose="020B0606030504020204" pitchFamily="34" charset="0"/>
                <a:cs typeface="Open Sans" panose="020B0606030504020204" pitchFamily="34" charset="0"/>
              </a:rPr>
              <a:t>Contract</a:t>
            </a:r>
            <a:r>
              <a:rPr lang="en-US" sz="1800" b="1" i="0" dirty="0">
                <a:latin typeface="Work Sans SemiBold" pitchFamily="2" charset="77"/>
                <a:ea typeface="Open Sans" panose="020B0606030504020204" pitchFamily="34" charset="0"/>
                <a:cs typeface="Open Sans" panose="020B0606030504020204" pitchFamily="34" charset="0"/>
              </a:rPr>
              <a:t> </a:t>
            </a:r>
            <a:r>
              <a:rPr lang="en-US" sz="1800" b="0" i="0" dirty="0">
                <a:latin typeface="Work Sans Medium" pitchFamily="2" charset="77"/>
                <a:ea typeface="Open Sans" panose="020B0606030504020204" pitchFamily="34" charset="0"/>
                <a:cs typeface="Open Sans" panose="020B0606030504020204" pitchFamily="34" charset="0"/>
              </a:rPr>
              <a:t>directly with CDC-recognized organizations to provide the program to their members, including your employees</a:t>
            </a:r>
          </a:p>
          <a:p>
            <a:pPr marL="228600" indent="-228600">
              <a:spcBef>
                <a:spcPts val="0"/>
              </a:spcBef>
              <a:spcAft>
                <a:spcPts val="1200"/>
              </a:spcAft>
              <a:buClr>
                <a:srgbClr val="0057B8"/>
              </a:buClr>
              <a:buFont typeface="Arial" panose="020B0604020202020204" pitchFamily="34" charset="0"/>
              <a:buChar char="•"/>
            </a:pPr>
            <a:r>
              <a:rPr lang="en-US" sz="1800" b="1" i="0" dirty="0">
                <a:solidFill>
                  <a:srgbClr val="F77955"/>
                </a:solidFill>
                <a:latin typeface="Work Sans SemiBold" pitchFamily="2" charset="77"/>
                <a:ea typeface="Open Sans" panose="020B0606030504020204" pitchFamily="34" charset="0"/>
                <a:cs typeface="Open Sans" panose="020B0606030504020204" pitchFamily="34" charset="0"/>
              </a:rPr>
              <a:t>Manage</a:t>
            </a:r>
            <a:r>
              <a:rPr lang="en-US" sz="1800" b="1" i="0" dirty="0">
                <a:latin typeface="Work Sans SemiBold" pitchFamily="2" charset="77"/>
                <a:ea typeface="Open Sans" panose="020B0606030504020204" pitchFamily="34" charset="0"/>
                <a:cs typeface="Open Sans" panose="020B0606030504020204" pitchFamily="34" charset="0"/>
              </a:rPr>
              <a:t> </a:t>
            </a:r>
            <a:r>
              <a:rPr lang="en-US" sz="1800" b="0" i="0" dirty="0">
                <a:latin typeface="Work Sans Medium" pitchFamily="2" charset="77"/>
                <a:ea typeface="Open Sans" panose="020B0606030504020204" pitchFamily="34" charset="0"/>
                <a:cs typeface="Open Sans" panose="020B0606030504020204" pitchFamily="34" charset="0"/>
              </a:rPr>
              <a:t>administrative functions and support identification and recruitment of program participants</a:t>
            </a:r>
          </a:p>
        </p:txBody>
      </p:sp>
      <p:sp>
        <p:nvSpPr>
          <p:cNvPr id="22" name="TextBox 21">
            <a:extLst>
              <a:ext uri="{FF2B5EF4-FFF2-40B4-BE49-F238E27FC236}">
                <a16:creationId xmlns:a16="http://schemas.microsoft.com/office/drawing/2014/main" id="{9B985FD2-37A3-6D1D-1536-E0A3A580F34F}"/>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Talking With Insurers</a:t>
            </a:r>
            <a:endParaRPr lang="en-US" sz="2000" dirty="0">
              <a:solidFill>
                <a:srgbClr val="002855"/>
              </a:solidFill>
              <a:latin typeface="Domine" panose="02040503040403060204" pitchFamily="18" charset="0"/>
            </a:endParaRPr>
          </a:p>
        </p:txBody>
      </p:sp>
    </p:spTree>
    <p:extLst>
      <p:ext uri="{BB962C8B-B14F-4D97-AF65-F5344CB8AC3E}">
        <p14:creationId xmlns:p14="http://schemas.microsoft.com/office/powerpoint/2010/main" val="2769002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3" name="TextBox 2">
            <a:extLst>
              <a:ext uri="{FF2B5EF4-FFF2-40B4-BE49-F238E27FC236}">
                <a16:creationId xmlns:a16="http://schemas.microsoft.com/office/drawing/2014/main" id="{D4C21360-CAB3-AB71-DFAD-5B074EBF3555}"/>
              </a:ext>
            </a:extLst>
          </p:cNvPr>
          <p:cNvSpPr txBox="1"/>
          <p:nvPr userDrawn="1"/>
        </p:nvSpPr>
        <p:spPr>
          <a:xfrm>
            <a:off x="841248" y="660953"/>
            <a:ext cx="10782300" cy="584775"/>
          </a:xfrm>
          <a:prstGeom prst="rect">
            <a:avLst/>
          </a:prstGeom>
          <a:noFill/>
        </p:spPr>
        <p:txBody>
          <a:bodyPr wrap="square" rtlCol="0">
            <a:spAutoFit/>
          </a:bodyPr>
          <a:lstStyle/>
          <a:p>
            <a:pPr algn="l"/>
            <a:r>
              <a:rPr lang="en-US" sz="3200" dirty="0">
                <a:solidFill>
                  <a:srgbClr val="002855"/>
                </a:solidFill>
                <a:latin typeface="Domine" panose="02040503040403060204" pitchFamily="18" charset="0"/>
              </a:rPr>
              <a:t>Proactively Prevent Type 2 Diabetes in the Workforce </a:t>
            </a:r>
            <a:endParaRPr lang="en-US" dirty="0">
              <a:solidFill>
                <a:srgbClr val="002855"/>
              </a:solidFill>
              <a:latin typeface="Domine" panose="02040503040403060204" pitchFamily="18" charset="0"/>
            </a:endParaRPr>
          </a:p>
        </p:txBody>
      </p:sp>
      <p:grpSp>
        <p:nvGrpSpPr>
          <p:cNvPr id="13" name="Group 12">
            <a:extLst>
              <a:ext uri="{FF2B5EF4-FFF2-40B4-BE49-F238E27FC236}">
                <a16:creationId xmlns:a16="http://schemas.microsoft.com/office/drawing/2014/main" id="{0120CBDF-1F2B-154D-C1A6-AF4C3581ABE0}"/>
              </a:ext>
            </a:extLst>
          </p:cNvPr>
          <p:cNvGrpSpPr/>
          <p:nvPr userDrawn="1"/>
        </p:nvGrpSpPr>
        <p:grpSpPr>
          <a:xfrm>
            <a:off x="0" y="1444508"/>
            <a:ext cx="12192000" cy="3453586"/>
            <a:chOff x="0" y="1274624"/>
            <a:chExt cx="12192000" cy="3453586"/>
          </a:xfrm>
        </p:grpSpPr>
        <p:sp>
          <p:nvSpPr>
            <p:cNvPr id="5" name="Rectangle 4">
              <a:extLst>
                <a:ext uri="{FF2B5EF4-FFF2-40B4-BE49-F238E27FC236}">
                  <a16:creationId xmlns:a16="http://schemas.microsoft.com/office/drawing/2014/main" id="{E41612EF-64B6-536A-FD44-548F64EC0FD4}"/>
                </a:ext>
              </a:extLst>
            </p:cNvPr>
            <p:cNvSpPr/>
            <p:nvPr userDrawn="1"/>
          </p:nvSpPr>
          <p:spPr>
            <a:xfrm>
              <a:off x="0" y="1274624"/>
              <a:ext cx="12192000" cy="1985451"/>
            </a:xfrm>
            <a:prstGeom prst="rect">
              <a:avLst/>
            </a:prstGeom>
            <a:solidFill>
              <a:srgbClr val="0057B8">
                <a:alpha val="4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67ECBAF6-5F3A-F055-41A2-959E3F581E66}"/>
                </a:ext>
              </a:extLst>
            </p:cNvPr>
            <p:cNvSpPr/>
            <p:nvPr userDrawn="1"/>
          </p:nvSpPr>
          <p:spPr>
            <a:xfrm>
              <a:off x="4502005" y="1540220"/>
              <a:ext cx="3187990" cy="318799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itle 1">
            <a:extLst>
              <a:ext uri="{FF2B5EF4-FFF2-40B4-BE49-F238E27FC236}">
                <a16:creationId xmlns:a16="http://schemas.microsoft.com/office/drawing/2014/main" id="{C03B12AF-4D64-0C9C-0A6F-087507655350}"/>
              </a:ext>
            </a:extLst>
          </p:cNvPr>
          <p:cNvSpPr txBox="1">
            <a:spLocks/>
          </p:cNvSpPr>
          <p:nvPr userDrawn="1"/>
        </p:nvSpPr>
        <p:spPr>
          <a:xfrm>
            <a:off x="3195121" y="3709830"/>
            <a:ext cx="6906821" cy="1020447"/>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4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6494CA37-1924-63CF-97F7-C2B54472E3BB}"/>
              </a:ext>
            </a:extLst>
          </p:cNvPr>
          <p:cNvSpPr txBox="1"/>
          <p:nvPr userDrawn="1"/>
        </p:nvSpPr>
        <p:spPr>
          <a:xfrm>
            <a:off x="371475" y="3576684"/>
            <a:ext cx="11472863" cy="461665"/>
          </a:xfrm>
          <a:prstGeom prst="rect">
            <a:avLst/>
          </a:prstGeom>
          <a:noFill/>
        </p:spPr>
        <p:txBody>
          <a:bodyPr wrap="square">
            <a:spAutoFit/>
          </a:bodyPr>
          <a:lstStyle/>
          <a:p>
            <a:pPr algn="ctr"/>
            <a:r>
              <a:rPr lang="en-US" sz="2400" b="0" i="0" dirty="0">
                <a:solidFill>
                  <a:srgbClr val="F77954"/>
                </a:solidFill>
                <a:latin typeface="Work Sans Medium" pitchFamily="2" charset="77"/>
                <a:ea typeface="Open Sans" panose="020B0606030504020204" pitchFamily="34" charset="0"/>
                <a:cs typeface="Open Sans" panose="020B0606030504020204" pitchFamily="34" charset="0"/>
              </a:rPr>
              <a:t>Help your employees live longer, happier, and healthier lives.</a:t>
            </a:r>
            <a:endParaRPr lang="en-US" sz="2400" b="0" i="0" dirty="0">
              <a:solidFill>
                <a:srgbClr val="F77954"/>
              </a:solidFill>
              <a:highlight>
                <a:srgbClr val="FFFF00"/>
              </a:highlight>
              <a:latin typeface="Work Sans Medium" pitchFamily="2" charset="77"/>
              <a:ea typeface="Open Sans" panose="020B0606030504020204" pitchFamily="34" charset="0"/>
              <a:cs typeface="Open Sans" panose="020B0606030504020204" pitchFamily="34" charset="0"/>
            </a:endParaRPr>
          </a:p>
        </p:txBody>
      </p:sp>
      <p:sp>
        <p:nvSpPr>
          <p:cNvPr id="12" name="Subtitle 2">
            <a:extLst>
              <a:ext uri="{FF2B5EF4-FFF2-40B4-BE49-F238E27FC236}">
                <a16:creationId xmlns:a16="http://schemas.microsoft.com/office/drawing/2014/main" id="{4AA38633-1A6F-9DB5-064A-4A42E4818CFF}"/>
              </a:ext>
            </a:extLst>
          </p:cNvPr>
          <p:cNvSpPr txBox="1">
            <a:spLocks/>
          </p:cNvSpPr>
          <p:nvPr userDrawn="1"/>
        </p:nvSpPr>
        <p:spPr>
          <a:xfrm>
            <a:off x="3418752" y="4229097"/>
            <a:ext cx="5429250" cy="1743075"/>
          </a:xfrm>
          <a:prstGeom prst="rect">
            <a:avLst/>
          </a:prstGeom>
          <a:solidFill>
            <a:srgbClr val="F2FAFE">
              <a:alpha val="60000"/>
            </a:srgbClr>
          </a:solidFill>
          <a:ln w="6350">
            <a:solidFill>
              <a:srgbClr val="002855"/>
            </a:solidFill>
          </a:ln>
        </p:spPr>
        <p:txBody>
          <a:bodyPr tIns="91440" bIns="457200" anchor="ctr"/>
          <a:lstStyle>
            <a:lvl1pPr marL="342900" indent="-342900" algn="l" defTabSz="457200" rtl="0" eaLnBrk="1" latinLnBrk="0" hangingPunct="1">
              <a:spcBef>
                <a:spcPct val="20000"/>
              </a:spcBef>
              <a:buFont typeface="Arial"/>
              <a:buChar char="•"/>
              <a:defRPr sz="3200" kern="1200">
                <a:solidFill>
                  <a:schemeClr val="tx1"/>
                </a:solidFill>
                <a:latin typeface="Work Sans Medium"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ork Sans Medium"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ork Sans Medium"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Clr>
                <a:srgbClr val="0057B8"/>
              </a:buClr>
              <a:buFont typeface="Arial"/>
              <a:buNone/>
            </a:pPr>
            <a:r>
              <a:rPr lang="en-US" sz="1600" dirty="0">
                <a:latin typeface="Work Sans Medium" pitchFamily="2" charset="77"/>
                <a:ea typeface="Open Sans" panose="020B0606030504020204" pitchFamily="34" charset="0"/>
                <a:cs typeface="Open Sans" panose="020B0606030504020204" pitchFamily="34" charset="0"/>
              </a:rPr>
              <a:t>PRESENTED BY:</a:t>
            </a:r>
            <a:endParaRPr lang="en-US" sz="2800" dirty="0"/>
          </a:p>
        </p:txBody>
      </p:sp>
      <p:sp>
        <p:nvSpPr>
          <p:cNvPr id="7" name="Picture Placeholder 6">
            <a:extLst>
              <a:ext uri="{FF2B5EF4-FFF2-40B4-BE49-F238E27FC236}">
                <a16:creationId xmlns:a16="http://schemas.microsoft.com/office/drawing/2014/main" id="{90B8E4B1-D154-113D-4B14-3D147F9726EB}"/>
              </a:ext>
            </a:extLst>
          </p:cNvPr>
          <p:cNvSpPr>
            <a:spLocks noGrp="1"/>
          </p:cNvSpPr>
          <p:nvPr>
            <p:ph type="pic" sz="quarter" idx="13" hasCustomPrompt="1"/>
          </p:nvPr>
        </p:nvSpPr>
        <p:spPr>
          <a:xfrm>
            <a:off x="5035639" y="2073275"/>
            <a:ext cx="2034862" cy="1355725"/>
          </a:xfrm>
          <a:prstGeom prst="rect">
            <a:avLst/>
          </a:prstGeom>
        </p:spPr>
        <p:txBody>
          <a:bodyPr lIns="0" tIns="0" rIns="0" bIns="0" anchor="b" anchorCtr="0"/>
          <a:lstStyle>
            <a:lvl1pPr marL="0" indent="0" algn="ctr">
              <a:buFontTx/>
              <a:buNone/>
              <a:defRPr sz="1800" i="1"/>
            </a:lvl1pPr>
          </a:lstStyle>
          <a:p>
            <a:r>
              <a:rPr lang="en-US" dirty="0"/>
              <a:t>Insert logo</a:t>
            </a:r>
          </a:p>
        </p:txBody>
      </p:sp>
    </p:spTree>
    <p:extLst>
      <p:ext uri="{BB962C8B-B14F-4D97-AF65-F5344CB8AC3E}">
        <p14:creationId xmlns:p14="http://schemas.microsoft.com/office/powerpoint/2010/main" val="2665318355"/>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Rectangle 1">
            <a:extLst>
              <a:ext uri="{FF2B5EF4-FFF2-40B4-BE49-F238E27FC236}">
                <a16:creationId xmlns:a16="http://schemas.microsoft.com/office/drawing/2014/main" id="{4257E72B-26E1-F54F-46FE-BA195AA96CF6}"/>
              </a:ext>
            </a:extLst>
          </p:cNvPr>
          <p:cNvSpPr/>
          <p:nvPr userDrawn="1"/>
        </p:nvSpPr>
        <p:spPr>
          <a:xfrm>
            <a:off x="0" y="1377120"/>
            <a:ext cx="12192000" cy="3454400"/>
          </a:xfrm>
          <a:prstGeom prst="rect">
            <a:avLst/>
          </a:prstGeom>
          <a:solidFill>
            <a:srgbClr val="EBEEE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63086876-BE00-7F70-4822-EE1D1B6F93EB}"/>
              </a:ext>
            </a:extLst>
          </p:cNvPr>
          <p:cNvPicPr>
            <a:picLocks noChangeAspect="1"/>
          </p:cNvPicPr>
          <p:nvPr userDrawn="1"/>
        </p:nvPicPr>
        <p:blipFill rotWithShape="1">
          <a:blip r:embed="rId2"/>
          <a:srcRect t="12601"/>
          <a:stretch/>
        </p:blipFill>
        <p:spPr>
          <a:xfrm>
            <a:off x="1806703" y="1670200"/>
            <a:ext cx="8578594" cy="2844185"/>
          </a:xfrm>
          <a:prstGeom prst="rect">
            <a:avLst/>
          </a:prstGeom>
          <a:ln>
            <a:solidFill>
              <a:srgbClr val="0057B8"/>
            </a:solidFill>
          </a:ln>
          <a:effectLst/>
        </p:spPr>
      </p:pic>
      <p:sp>
        <p:nvSpPr>
          <p:cNvPr id="7" name="TextBox 6">
            <a:extLst>
              <a:ext uri="{FF2B5EF4-FFF2-40B4-BE49-F238E27FC236}">
                <a16:creationId xmlns:a16="http://schemas.microsoft.com/office/drawing/2014/main" id="{302A1454-DEF7-659D-C060-B99B6EF6DEF5}"/>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Find a Program</a:t>
            </a:r>
            <a:endParaRPr lang="en-US" sz="2000" dirty="0">
              <a:solidFill>
                <a:srgbClr val="002855"/>
              </a:solidFill>
              <a:latin typeface="Domine" panose="02040503040403060204" pitchFamily="18" charset="0"/>
            </a:endParaRPr>
          </a:p>
        </p:txBody>
      </p:sp>
      <p:sp>
        <p:nvSpPr>
          <p:cNvPr id="5" name="Rounded Rectangle 4">
            <a:extLst>
              <a:ext uri="{FF2B5EF4-FFF2-40B4-BE49-F238E27FC236}">
                <a16:creationId xmlns:a16="http://schemas.microsoft.com/office/drawing/2014/main" id="{ECFA2216-ECEB-0306-F884-5AEA44E892D7}"/>
              </a:ext>
            </a:extLst>
          </p:cNvPr>
          <p:cNvSpPr/>
          <p:nvPr userDrawn="1"/>
        </p:nvSpPr>
        <p:spPr>
          <a:xfrm>
            <a:off x="2639162" y="5162424"/>
            <a:ext cx="6913675" cy="641475"/>
          </a:xfrm>
          <a:prstGeom prst="roundRect">
            <a:avLst/>
          </a:prstGeom>
          <a:solidFill>
            <a:schemeClr val="bg1"/>
          </a:solidFill>
          <a:ln w="12700">
            <a:solidFill>
              <a:srgbClr val="0057B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F77955"/>
                </a:solidFill>
                <a:latin typeface="Segoe UI" panose="020B0502040204020203" pitchFamily="34" charset="0"/>
                <a:hlinkClick r:id="rId3">
                  <a:extLst>
                    <a:ext uri="{A12FA001-AC4F-418D-AE19-62706E023703}">
                      <ahyp:hlinkClr xmlns:ahyp="http://schemas.microsoft.com/office/drawing/2018/hyperlinkcolor" val="tx"/>
                    </a:ext>
                  </a:extLst>
                </a:hlinkClick>
              </a:rPr>
              <a:t>https://www.cdc.gov/diabetes/prevention/find-a-program.html</a:t>
            </a:r>
            <a:r>
              <a:rPr lang="en-US" sz="1600" dirty="0">
                <a:solidFill>
                  <a:srgbClr val="F77955"/>
                </a:solidFill>
                <a:latin typeface="Segoe UI" panose="020B0502040204020203" pitchFamily="34" charset="0"/>
              </a:rPr>
              <a:t> </a:t>
            </a:r>
            <a:endParaRPr lang="en-US" sz="1600" dirty="0">
              <a:solidFill>
                <a:srgbClr val="F77955"/>
              </a:solidFill>
              <a:latin typeface="Work Sans Medium" pitchFamily="2" charset="0"/>
            </a:endParaRPr>
          </a:p>
        </p:txBody>
      </p:sp>
    </p:spTree>
    <p:extLst>
      <p:ext uri="{BB962C8B-B14F-4D97-AF65-F5344CB8AC3E}">
        <p14:creationId xmlns:p14="http://schemas.microsoft.com/office/powerpoint/2010/main" val="3221509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AD6BF3-B1A7-79D8-58B3-F57825713ACC}"/>
              </a:ext>
            </a:extLst>
          </p:cNvPr>
          <p:cNvSpPr/>
          <p:nvPr userDrawn="1"/>
        </p:nvSpPr>
        <p:spPr>
          <a:xfrm>
            <a:off x="0" y="0"/>
            <a:ext cx="12192000" cy="6281928"/>
          </a:xfrm>
          <a:prstGeom prst="rect">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EEC45AB-B96D-013B-218C-E6B489B87391}"/>
              </a:ext>
            </a:extLst>
          </p:cNvPr>
          <p:cNvSpPr txBox="1"/>
          <p:nvPr userDrawn="1"/>
        </p:nvSpPr>
        <p:spPr>
          <a:xfrm>
            <a:off x="3842632" y="2578979"/>
            <a:ext cx="8349368" cy="584775"/>
          </a:xfrm>
          <a:prstGeom prst="rect">
            <a:avLst/>
          </a:prstGeom>
          <a:noFill/>
        </p:spPr>
        <p:txBody>
          <a:bodyPr wrap="square" rtlCol="0">
            <a:spAutoFit/>
          </a:bodyPr>
          <a:lstStyle/>
          <a:p>
            <a:pPr algn="l"/>
            <a:r>
              <a:rPr lang="en-US" sz="3200" dirty="0">
                <a:solidFill>
                  <a:schemeClr val="bg1"/>
                </a:solidFill>
                <a:latin typeface="Domine" panose="02040503040403060204" pitchFamily="18" charset="0"/>
              </a:rPr>
              <a:t>Program Participation</a:t>
            </a:r>
            <a:endParaRPr lang="en-US" dirty="0">
              <a:solidFill>
                <a:schemeClr val="bg1"/>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5" name="Picture 4" descr="A white octagon on a black background&#10;&#10;Description automatically generated">
            <a:extLst>
              <a:ext uri="{FF2B5EF4-FFF2-40B4-BE49-F238E27FC236}">
                <a16:creationId xmlns:a16="http://schemas.microsoft.com/office/drawing/2014/main" id="{A1A693DA-BDD7-7744-39C9-1D37C1A0A703}"/>
              </a:ext>
            </a:extLst>
          </p:cNvPr>
          <p:cNvPicPr>
            <a:picLocks noChangeAspect="1"/>
          </p:cNvPicPr>
          <p:nvPr userDrawn="1"/>
        </p:nvPicPr>
        <p:blipFill rotWithShape="1">
          <a:blip r:embed="rId2">
            <a:alphaModFix amt="10000"/>
          </a:blip>
          <a:srcRect t="49686" r="31154"/>
          <a:stretch/>
        </p:blipFill>
        <p:spPr>
          <a:xfrm>
            <a:off x="8039100" y="-17929"/>
            <a:ext cx="4170614" cy="3048000"/>
          </a:xfrm>
          <a:prstGeom prst="rect">
            <a:avLst/>
          </a:prstGeom>
          <a:effectLst/>
        </p:spPr>
      </p:pic>
      <p:pic>
        <p:nvPicPr>
          <p:cNvPr id="7" name="Picture 6" descr="A white octagon on a black background&#10;&#10;Description automatically generated">
            <a:extLst>
              <a:ext uri="{FF2B5EF4-FFF2-40B4-BE49-F238E27FC236}">
                <a16:creationId xmlns:a16="http://schemas.microsoft.com/office/drawing/2014/main" id="{D2EE1ADD-552A-3E13-0E41-3DC1890DB000}"/>
              </a:ext>
            </a:extLst>
          </p:cNvPr>
          <p:cNvPicPr>
            <a:picLocks noChangeAspect="1"/>
          </p:cNvPicPr>
          <p:nvPr userDrawn="1"/>
        </p:nvPicPr>
        <p:blipFill rotWithShape="1">
          <a:blip r:embed="rId2">
            <a:alphaModFix amt="10000"/>
          </a:blip>
          <a:srcRect l="-1286" t="49793" b="-1333"/>
          <a:stretch/>
        </p:blipFill>
        <p:spPr>
          <a:xfrm>
            <a:off x="914400" y="-17929"/>
            <a:ext cx="2079237" cy="1058008"/>
          </a:xfrm>
          <a:prstGeom prst="rect">
            <a:avLst/>
          </a:prstGeom>
          <a:effectLst/>
        </p:spPr>
      </p:pic>
      <p:sp>
        <p:nvSpPr>
          <p:cNvPr id="8" name="Rectangle 7">
            <a:extLst>
              <a:ext uri="{FF2B5EF4-FFF2-40B4-BE49-F238E27FC236}">
                <a16:creationId xmlns:a16="http://schemas.microsoft.com/office/drawing/2014/main" id="{5FE3CB9E-34B1-F97F-3AAA-E88C0EA19963}"/>
              </a:ext>
            </a:extLst>
          </p:cNvPr>
          <p:cNvSpPr/>
          <p:nvPr userDrawn="1"/>
        </p:nvSpPr>
        <p:spPr>
          <a:xfrm>
            <a:off x="3968229" y="2270515"/>
            <a:ext cx="966267" cy="96616"/>
          </a:xfrm>
          <a:prstGeom prst="rect">
            <a:avLst/>
          </a:prstGeom>
          <a:solidFill>
            <a:srgbClr val="F7795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descr="A white octagon on a black background&#10;&#10;Description automatically generated">
            <a:extLst>
              <a:ext uri="{FF2B5EF4-FFF2-40B4-BE49-F238E27FC236}">
                <a16:creationId xmlns:a16="http://schemas.microsoft.com/office/drawing/2014/main" id="{37C35CA3-6EFB-595D-AC1A-5A6B623093EF}"/>
              </a:ext>
            </a:extLst>
          </p:cNvPr>
          <p:cNvPicPr>
            <a:picLocks noChangeAspect="1"/>
          </p:cNvPicPr>
          <p:nvPr userDrawn="1"/>
        </p:nvPicPr>
        <p:blipFill rotWithShape="1">
          <a:blip r:embed="rId2">
            <a:alphaModFix amt="10000"/>
          </a:blip>
          <a:srcRect l="34613" t="1" b="49622"/>
          <a:stretch/>
        </p:blipFill>
        <p:spPr>
          <a:xfrm>
            <a:off x="-17714" y="4326056"/>
            <a:ext cx="2545761" cy="1961347"/>
          </a:xfrm>
          <a:prstGeom prst="rect">
            <a:avLst/>
          </a:prstGeom>
          <a:effectLst/>
        </p:spPr>
      </p:pic>
    </p:spTree>
    <p:extLst>
      <p:ext uri="{BB962C8B-B14F-4D97-AF65-F5344CB8AC3E}">
        <p14:creationId xmlns:p14="http://schemas.microsoft.com/office/powerpoint/2010/main" val="1458770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pSp>
        <p:nvGrpSpPr>
          <p:cNvPr id="3" name="Group 2">
            <a:extLst>
              <a:ext uri="{FF2B5EF4-FFF2-40B4-BE49-F238E27FC236}">
                <a16:creationId xmlns:a16="http://schemas.microsoft.com/office/drawing/2014/main" id="{508331F5-4284-4790-0212-153318F7323A}"/>
              </a:ext>
            </a:extLst>
          </p:cNvPr>
          <p:cNvGrpSpPr/>
          <p:nvPr userDrawn="1"/>
        </p:nvGrpSpPr>
        <p:grpSpPr>
          <a:xfrm>
            <a:off x="3310569" y="1371727"/>
            <a:ext cx="5608940" cy="4594135"/>
            <a:chOff x="3310569" y="1239207"/>
            <a:chExt cx="5608940" cy="4594135"/>
          </a:xfrm>
        </p:grpSpPr>
        <p:sp>
          <p:nvSpPr>
            <p:cNvPr id="5" name="Oval 4">
              <a:extLst>
                <a:ext uri="{FF2B5EF4-FFF2-40B4-BE49-F238E27FC236}">
                  <a16:creationId xmlns:a16="http://schemas.microsoft.com/office/drawing/2014/main" id="{CCE57479-DDBA-1314-43F7-4AC52C6C759C}"/>
                </a:ext>
              </a:extLst>
            </p:cNvPr>
            <p:cNvSpPr>
              <a:spLocks noChangeAspect="1"/>
            </p:cNvSpPr>
            <p:nvPr/>
          </p:nvSpPr>
          <p:spPr>
            <a:xfrm>
              <a:off x="6168069" y="1239207"/>
              <a:ext cx="2751440" cy="2751440"/>
            </a:xfrm>
            <a:prstGeom prst="ellipse">
              <a:avLst/>
            </a:prstGeom>
            <a:solidFill>
              <a:srgbClr val="6FA287">
                <a:alpha val="2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5D8D4D27-97B7-1A98-18E9-DABD99A04CFA}"/>
                </a:ext>
              </a:extLst>
            </p:cNvPr>
            <p:cNvSpPr>
              <a:spLocks noChangeAspect="1"/>
            </p:cNvSpPr>
            <p:nvPr/>
          </p:nvSpPr>
          <p:spPr>
            <a:xfrm>
              <a:off x="3310569" y="1239207"/>
              <a:ext cx="2751440" cy="2751440"/>
            </a:xfrm>
            <a:prstGeom prst="ellipse">
              <a:avLst/>
            </a:prstGeom>
            <a:solidFill>
              <a:srgbClr val="6FA287">
                <a:alpha val="2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3072F61F-EA67-B8D0-3D50-729B91821D8C}"/>
                </a:ext>
              </a:extLst>
            </p:cNvPr>
            <p:cNvSpPr>
              <a:spLocks noChangeAspect="1"/>
            </p:cNvSpPr>
            <p:nvPr/>
          </p:nvSpPr>
          <p:spPr>
            <a:xfrm>
              <a:off x="4739319" y="3081902"/>
              <a:ext cx="2751440" cy="2751440"/>
            </a:xfrm>
            <a:prstGeom prst="ellipse">
              <a:avLst/>
            </a:prstGeom>
            <a:solidFill>
              <a:srgbClr val="6FA287">
                <a:alpha val="2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7C63303B-11FE-3025-F08E-9C33C4712E96}"/>
              </a:ext>
            </a:extLst>
          </p:cNvPr>
          <p:cNvSpPr/>
          <p:nvPr userDrawn="1"/>
        </p:nvSpPr>
        <p:spPr>
          <a:xfrm>
            <a:off x="3538204" y="2717383"/>
            <a:ext cx="2268873" cy="584775"/>
          </a:xfrm>
          <a:prstGeom prst="rect">
            <a:avLst/>
          </a:prstGeom>
        </p:spPr>
        <p:txBody>
          <a:bodyPr wrap="square">
            <a:spAutoFit/>
          </a:bodyPr>
          <a:lstStyle/>
          <a:p>
            <a:pPr algn="ctr"/>
            <a:r>
              <a:rPr lang="en-US" sz="1600" b="1" i="0" dirty="0">
                <a:latin typeface="Work Sans SemiBold" pitchFamily="2" charset="77"/>
                <a:ea typeface="Open Sans" panose="020B0606030504020204" pitchFamily="34" charset="0"/>
                <a:cs typeface="Open Sans" panose="020B0606030504020204" pitchFamily="34" charset="0"/>
              </a:rPr>
              <a:t>Eligibility and Identification</a:t>
            </a:r>
          </a:p>
        </p:txBody>
      </p:sp>
      <p:sp>
        <p:nvSpPr>
          <p:cNvPr id="9" name="Rectangle 8">
            <a:extLst>
              <a:ext uri="{FF2B5EF4-FFF2-40B4-BE49-F238E27FC236}">
                <a16:creationId xmlns:a16="http://schemas.microsoft.com/office/drawing/2014/main" id="{F2DB65B3-0AC1-63C7-2477-C9E8D92C5216}"/>
              </a:ext>
            </a:extLst>
          </p:cNvPr>
          <p:cNvSpPr/>
          <p:nvPr userDrawn="1"/>
        </p:nvSpPr>
        <p:spPr>
          <a:xfrm>
            <a:off x="6391701" y="2702916"/>
            <a:ext cx="2262095" cy="584775"/>
          </a:xfrm>
          <a:prstGeom prst="rect">
            <a:avLst/>
          </a:prstGeom>
        </p:spPr>
        <p:txBody>
          <a:bodyPr wrap="square">
            <a:spAutoFit/>
          </a:bodyPr>
          <a:lstStyle/>
          <a:p>
            <a:pPr lvl="0" algn="ctr"/>
            <a:r>
              <a:rPr lang="en-US" sz="1600" b="1" i="0" dirty="0">
                <a:latin typeface="Work Sans SemiBold" pitchFamily="2" charset="77"/>
                <a:ea typeface="Open Sans" panose="020B0606030504020204" pitchFamily="34" charset="0"/>
                <a:cs typeface="Open Sans" panose="020B0606030504020204" pitchFamily="34" charset="0"/>
              </a:rPr>
              <a:t>Recruitment and Enrollment</a:t>
            </a:r>
          </a:p>
        </p:txBody>
      </p:sp>
      <p:sp>
        <p:nvSpPr>
          <p:cNvPr id="10" name="Rectangle 9">
            <a:extLst>
              <a:ext uri="{FF2B5EF4-FFF2-40B4-BE49-F238E27FC236}">
                <a16:creationId xmlns:a16="http://schemas.microsoft.com/office/drawing/2014/main" id="{AA59D5C3-7B00-4E64-0C81-7AB5E21C0A29}"/>
              </a:ext>
            </a:extLst>
          </p:cNvPr>
          <p:cNvSpPr/>
          <p:nvPr userDrawn="1"/>
        </p:nvSpPr>
        <p:spPr>
          <a:xfrm>
            <a:off x="4988067" y="4915615"/>
            <a:ext cx="2268873" cy="584775"/>
          </a:xfrm>
          <a:prstGeom prst="rect">
            <a:avLst/>
          </a:prstGeom>
        </p:spPr>
        <p:txBody>
          <a:bodyPr wrap="square">
            <a:spAutoFit/>
          </a:bodyPr>
          <a:lstStyle/>
          <a:p>
            <a:pPr lvl="0" algn="ctr"/>
            <a:r>
              <a:rPr lang="en-US" sz="1600" b="1" i="0" dirty="0">
                <a:latin typeface="Work Sans SemiBold" pitchFamily="2" charset="77"/>
                <a:ea typeface="Open Sans" panose="020B0606030504020204" pitchFamily="34" charset="0"/>
                <a:cs typeface="Open Sans" panose="020B0606030504020204" pitchFamily="34" charset="0"/>
              </a:rPr>
              <a:t>Engagement and Retention</a:t>
            </a:r>
          </a:p>
        </p:txBody>
      </p:sp>
      <p:pic>
        <p:nvPicPr>
          <p:cNvPr id="11" name="Graphic 10" descr="Handshake outline">
            <a:extLst>
              <a:ext uri="{FF2B5EF4-FFF2-40B4-BE49-F238E27FC236}">
                <a16:creationId xmlns:a16="http://schemas.microsoft.com/office/drawing/2014/main" id="{20AFB8C0-570D-58EB-1C3E-D67C1B4620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819" y="1686010"/>
            <a:ext cx="1140949" cy="1140949"/>
          </a:xfrm>
          <a:prstGeom prst="rect">
            <a:avLst/>
          </a:prstGeom>
        </p:spPr>
      </p:pic>
      <p:pic>
        <p:nvPicPr>
          <p:cNvPr id="12" name="Graphic 11" descr="Target Audience outline">
            <a:extLst>
              <a:ext uri="{FF2B5EF4-FFF2-40B4-BE49-F238E27FC236}">
                <a16:creationId xmlns:a16="http://schemas.microsoft.com/office/drawing/2014/main" id="{2E458E98-A3FE-A69C-83CC-5C5CE637D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84815" y="1606614"/>
            <a:ext cx="1237810" cy="1237810"/>
          </a:xfrm>
          <a:prstGeom prst="rect">
            <a:avLst/>
          </a:prstGeom>
        </p:spPr>
      </p:pic>
      <p:pic>
        <p:nvPicPr>
          <p:cNvPr id="13" name="Graphic 12" descr="Customer review outline">
            <a:extLst>
              <a:ext uri="{FF2B5EF4-FFF2-40B4-BE49-F238E27FC236}">
                <a16:creationId xmlns:a16="http://schemas.microsoft.com/office/drawing/2014/main" id="{5E3AA16E-3F65-4C78-4AF6-A175637CAB0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19916" y="3778132"/>
            <a:ext cx="1167486" cy="1167486"/>
          </a:xfrm>
          <a:prstGeom prst="rect">
            <a:avLst/>
          </a:prstGeom>
        </p:spPr>
      </p:pic>
      <p:grpSp>
        <p:nvGrpSpPr>
          <p:cNvPr id="14" name="Group 13">
            <a:extLst>
              <a:ext uri="{FF2B5EF4-FFF2-40B4-BE49-F238E27FC236}">
                <a16:creationId xmlns:a16="http://schemas.microsoft.com/office/drawing/2014/main" id="{62F5F50D-6C20-F7C5-B312-8F7E938EF1B0}"/>
              </a:ext>
            </a:extLst>
          </p:cNvPr>
          <p:cNvGrpSpPr/>
          <p:nvPr userDrawn="1"/>
        </p:nvGrpSpPr>
        <p:grpSpPr>
          <a:xfrm>
            <a:off x="3291530" y="1371727"/>
            <a:ext cx="5608940" cy="4594135"/>
            <a:chOff x="3462969" y="1391607"/>
            <a:chExt cx="5608940" cy="4594135"/>
          </a:xfrm>
        </p:grpSpPr>
        <p:sp>
          <p:nvSpPr>
            <p:cNvPr id="15" name="Oval 14">
              <a:extLst>
                <a:ext uri="{FF2B5EF4-FFF2-40B4-BE49-F238E27FC236}">
                  <a16:creationId xmlns:a16="http://schemas.microsoft.com/office/drawing/2014/main" id="{CD4219A6-4382-5908-CD6E-A41C1C37507C}"/>
                </a:ext>
              </a:extLst>
            </p:cNvPr>
            <p:cNvSpPr>
              <a:spLocks noChangeAspect="1"/>
            </p:cNvSpPr>
            <p:nvPr/>
          </p:nvSpPr>
          <p:spPr>
            <a:xfrm>
              <a:off x="6320469" y="1391607"/>
              <a:ext cx="2751440" cy="2751440"/>
            </a:xfrm>
            <a:prstGeom prst="ellipse">
              <a:avLst/>
            </a:prstGeom>
            <a:noFill/>
            <a:ln w="38100">
              <a:solidFill>
                <a:srgbClr val="F7795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a:extLst>
                <a:ext uri="{FF2B5EF4-FFF2-40B4-BE49-F238E27FC236}">
                  <a16:creationId xmlns:a16="http://schemas.microsoft.com/office/drawing/2014/main" id="{7841AE54-5F51-AF2C-E3D6-D89ADAB71ED6}"/>
                </a:ext>
              </a:extLst>
            </p:cNvPr>
            <p:cNvSpPr>
              <a:spLocks noChangeAspect="1"/>
            </p:cNvSpPr>
            <p:nvPr/>
          </p:nvSpPr>
          <p:spPr>
            <a:xfrm>
              <a:off x="3462969" y="1391607"/>
              <a:ext cx="2751440" cy="2751440"/>
            </a:xfrm>
            <a:prstGeom prst="ellipse">
              <a:avLst/>
            </a:prstGeom>
            <a:noFill/>
            <a:ln w="38100">
              <a:solidFill>
                <a:srgbClr val="F7795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4917B698-3DF0-09A6-5711-8B7AC5B71CFE}"/>
                </a:ext>
              </a:extLst>
            </p:cNvPr>
            <p:cNvSpPr>
              <a:spLocks noChangeAspect="1"/>
            </p:cNvSpPr>
            <p:nvPr/>
          </p:nvSpPr>
          <p:spPr>
            <a:xfrm>
              <a:off x="4891719" y="3234302"/>
              <a:ext cx="2751440" cy="2751440"/>
            </a:xfrm>
            <a:prstGeom prst="ellipse">
              <a:avLst/>
            </a:prstGeom>
            <a:noFill/>
            <a:ln w="38100">
              <a:solidFill>
                <a:srgbClr val="F7795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5DD3DCFE-0FDE-4DE3-D40F-8C0950714777}"/>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High-Level Overview</a:t>
            </a:r>
            <a:endParaRPr lang="en-US" sz="2000" dirty="0">
              <a:solidFill>
                <a:srgbClr val="002855"/>
              </a:solidFill>
              <a:latin typeface="Domine" panose="02040503040403060204" pitchFamily="18" charset="0"/>
            </a:endParaRPr>
          </a:p>
        </p:txBody>
      </p:sp>
      <p:pic>
        <p:nvPicPr>
          <p:cNvPr id="21" name="Picture 20">
            <a:extLst>
              <a:ext uri="{FF2B5EF4-FFF2-40B4-BE49-F238E27FC236}">
                <a16:creationId xmlns:a16="http://schemas.microsoft.com/office/drawing/2014/main" id="{D10EE39E-041D-9C4D-9263-EA10A75E59CC}"/>
              </a:ext>
            </a:extLst>
          </p:cNvPr>
          <p:cNvPicPr>
            <a:picLocks noChangeAspect="1"/>
          </p:cNvPicPr>
          <p:nvPr userDrawn="1"/>
        </p:nvPicPr>
        <p:blipFill>
          <a:blip r:embed="rId8"/>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3394907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A82BA3-F3D4-4693-06E0-C464AC463F5C}"/>
              </a:ext>
            </a:extLst>
          </p:cNvPr>
          <p:cNvSpPr/>
          <p:nvPr userDrawn="1"/>
        </p:nvSpPr>
        <p:spPr>
          <a:xfrm>
            <a:off x="0" y="1351957"/>
            <a:ext cx="12192000" cy="4915513"/>
          </a:xfrm>
          <a:prstGeom prst="rect">
            <a:avLst/>
          </a:prstGeom>
          <a:solidFill>
            <a:srgbClr val="F3F5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8" name="TextBox 7">
            <a:extLst>
              <a:ext uri="{FF2B5EF4-FFF2-40B4-BE49-F238E27FC236}">
                <a16:creationId xmlns:a16="http://schemas.microsoft.com/office/drawing/2014/main" id="{708E21BF-87BD-CCF7-7C7A-6D40EA59EB2B}"/>
              </a:ext>
            </a:extLst>
          </p:cNvPr>
          <p:cNvSpPr txBox="1"/>
          <p:nvPr userDrawn="1"/>
        </p:nvSpPr>
        <p:spPr>
          <a:xfrm>
            <a:off x="841248" y="347472"/>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Program Eligibility</a:t>
            </a:r>
            <a:endParaRPr lang="en-US" sz="2000" dirty="0">
              <a:solidFill>
                <a:srgbClr val="002855"/>
              </a:solidFill>
              <a:latin typeface="Domine" panose="02040503040403060204" pitchFamily="18" charset="0"/>
            </a:endParaRPr>
          </a:p>
        </p:txBody>
      </p:sp>
      <p:sp>
        <p:nvSpPr>
          <p:cNvPr id="11" name="TextBox 10">
            <a:extLst>
              <a:ext uri="{FF2B5EF4-FFF2-40B4-BE49-F238E27FC236}">
                <a16:creationId xmlns:a16="http://schemas.microsoft.com/office/drawing/2014/main" id="{42B1054A-97EF-475A-625F-6EF5273D0C32}"/>
              </a:ext>
            </a:extLst>
          </p:cNvPr>
          <p:cNvSpPr txBox="1"/>
          <p:nvPr userDrawn="1"/>
        </p:nvSpPr>
        <p:spPr>
          <a:xfrm>
            <a:off x="845334" y="956499"/>
            <a:ext cx="10493226" cy="369332"/>
          </a:xfrm>
          <a:prstGeom prst="rect">
            <a:avLst/>
          </a:prstGeom>
          <a:noFill/>
        </p:spPr>
        <p:txBody>
          <a:bodyPr wrap="square">
            <a:spAutoFit/>
          </a:bodyPr>
          <a:lstStyle/>
          <a:p>
            <a:pPr algn="ctr"/>
            <a:r>
              <a:rPr lang="en-US" sz="1800" b="0" i="0" dirty="0">
                <a:solidFill>
                  <a:srgbClr val="002855"/>
                </a:solidFill>
                <a:latin typeface="Work Sans Medium" pitchFamily="2" charset="77"/>
                <a:ea typeface="Open Sans" panose="020B0606030504020204" pitchFamily="34" charset="0"/>
                <a:cs typeface="Open Sans" panose="020B0606030504020204" pitchFamily="34" charset="0"/>
              </a:rPr>
              <a:t>To Join CDC’s National DPP* Lifestyle Change Program:</a:t>
            </a:r>
          </a:p>
        </p:txBody>
      </p:sp>
      <p:grpSp>
        <p:nvGrpSpPr>
          <p:cNvPr id="17" name="Group 16">
            <a:extLst>
              <a:ext uri="{FF2B5EF4-FFF2-40B4-BE49-F238E27FC236}">
                <a16:creationId xmlns:a16="http://schemas.microsoft.com/office/drawing/2014/main" id="{104ED592-5FA4-D12E-57DD-7211010EA235}"/>
              </a:ext>
            </a:extLst>
          </p:cNvPr>
          <p:cNvGrpSpPr/>
          <p:nvPr userDrawn="1"/>
        </p:nvGrpSpPr>
        <p:grpSpPr>
          <a:xfrm>
            <a:off x="1341120" y="1370870"/>
            <a:ext cx="9550400" cy="4818222"/>
            <a:chOff x="1341120" y="1370870"/>
            <a:chExt cx="9550400" cy="4818222"/>
          </a:xfrm>
        </p:grpSpPr>
        <p:pic>
          <p:nvPicPr>
            <p:cNvPr id="7" name="Picture 6">
              <a:extLst>
                <a:ext uri="{FF2B5EF4-FFF2-40B4-BE49-F238E27FC236}">
                  <a16:creationId xmlns:a16="http://schemas.microsoft.com/office/drawing/2014/main" id="{63064690-7F14-E117-E3FC-6968D76BAFD7}"/>
                </a:ext>
              </a:extLst>
            </p:cNvPr>
            <p:cNvPicPr>
              <a:picLocks noChangeAspect="1"/>
            </p:cNvPicPr>
            <p:nvPr userDrawn="1"/>
          </p:nvPicPr>
          <p:blipFill rotWithShape="1">
            <a:blip r:embed="rId2"/>
            <a:srcRect l="-7284" t="13110" r="-7776" b="9460"/>
            <a:stretch/>
          </p:blipFill>
          <p:spPr>
            <a:xfrm>
              <a:off x="1341120" y="1370870"/>
              <a:ext cx="9550400" cy="4818222"/>
            </a:xfrm>
            <a:prstGeom prst="roundRect">
              <a:avLst>
                <a:gd name="adj" fmla="val 4148"/>
              </a:avLst>
            </a:prstGeom>
            <a:solidFill>
              <a:srgbClr val="F3F5FA"/>
            </a:solidFill>
            <a:ln>
              <a:noFill/>
            </a:ln>
          </p:spPr>
        </p:pic>
        <p:sp>
          <p:nvSpPr>
            <p:cNvPr id="16" name="Rounded Rectangle 15">
              <a:extLst>
                <a:ext uri="{FF2B5EF4-FFF2-40B4-BE49-F238E27FC236}">
                  <a16:creationId xmlns:a16="http://schemas.microsoft.com/office/drawing/2014/main" id="{E89E485C-188D-5BFC-5FE3-8B83A57FD1F6}"/>
                </a:ext>
              </a:extLst>
            </p:cNvPr>
            <p:cNvSpPr/>
            <p:nvPr userDrawn="1"/>
          </p:nvSpPr>
          <p:spPr>
            <a:xfrm>
              <a:off x="2042160" y="5773616"/>
              <a:ext cx="1412240" cy="415476"/>
            </a:xfrm>
            <a:prstGeom prst="roundRect">
              <a:avLst/>
            </a:prstGeom>
            <a:solidFill>
              <a:srgbClr val="F3F5F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14" name="Picture 13" descr="A blue square with white text&#10;&#10;Description automatically generated">
            <a:extLst>
              <a:ext uri="{FF2B5EF4-FFF2-40B4-BE49-F238E27FC236}">
                <a16:creationId xmlns:a16="http://schemas.microsoft.com/office/drawing/2014/main" id="{F73A76DB-5E0A-2C8C-B561-B3B177187AD7}"/>
              </a:ext>
            </a:extLst>
          </p:cNvPr>
          <p:cNvPicPr>
            <a:picLocks noChangeAspect="1"/>
          </p:cNvPicPr>
          <p:nvPr userDrawn="1"/>
        </p:nvPicPr>
        <p:blipFill rotWithShape="1">
          <a:blip r:embed="rId3"/>
          <a:srcRect l="2810" t="20832" r="54184" b="27322"/>
          <a:stretch/>
        </p:blipFill>
        <p:spPr>
          <a:xfrm>
            <a:off x="1595120" y="5412491"/>
            <a:ext cx="995681" cy="568863"/>
          </a:xfrm>
          <a:prstGeom prst="roundRect">
            <a:avLst/>
          </a:prstGeom>
        </p:spPr>
      </p:pic>
      <p:sp>
        <p:nvSpPr>
          <p:cNvPr id="15" name="TextBox 14">
            <a:extLst>
              <a:ext uri="{FF2B5EF4-FFF2-40B4-BE49-F238E27FC236}">
                <a16:creationId xmlns:a16="http://schemas.microsoft.com/office/drawing/2014/main" id="{263E88BA-534D-A338-99F4-246B35B75D40}"/>
              </a:ext>
            </a:extLst>
          </p:cNvPr>
          <p:cNvSpPr txBox="1"/>
          <p:nvPr userDrawn="1"/>
        </p:nvSpPr>
        <p:spPr>
          <a:xfrm>
            <a:off x="9436566" y="5484043"/>
            <a:ext cx="1454954" cy="369332"/>
          </a:xfrm>
          <a:prstGeom prst="rect">
            <a:avLst/>
          </a:prstGeom>
          <a:noFill/>
        </p:spPr>
        <p:txBody>
          <a:bodyPr wrap="square">
            <a:spAutoFit/>
          </a:bodyPr>
          <a:lstStyle/>
          <a:p>
            <a:pPr marL="60325" indent="-60325" algn="l">
              <a:tabLst/>
            </a:pPr>
            <a:r>
              <a:rPr lang="en-US" sz="900" b="0" i="0" dirty="0">
                <a:solidFill>
                  <a:srgbClr val="002855"/>
                </a:solidFill>
                <a:latin typeface="Work Sans Medium" pitchFamily="2" charset="77"/>
                <a:ea typeface="Open Sans" panose="020B0606030504020204" pitchFamily="34" charset="0"/>
                <a:cs typeface="Open Sans" panose="020B0606030504020204" pitchFamily="34" charset="0"/>
              </a:rPr>
              <a:t>*National Diabetes Prevention Program</a:t>
            </a:r>
          </a:p>
        </p:txBody>
      </p:sp>
    </p:spTree>
    <p:extLst>
      <p:ext uri="{BB962C8B-B14F-4D97-AF65-F5344CB8AC3E}">
        <p14:creationId xmlns:p14="http://schemas.microsoft.com/office/powerpoint/2010/main" val="692977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C74A6BD-4606-D02A-99DE-5EE163E689C6}"/>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Considerations for Identification</a:t>
            </a:r>
            <a:endParaRPr lang="en-US" sz="2000" dirty="0">
              <a:solidFill>
                <a:srgbClr val="002855"/>
              </a:solidFill>
              <a:latin typeface="Domine" panose="02040503040403060204" pitchFamily="18" charset="0"/>
            </a:endParaRPr>
          </a:p>
        </p:txBody>
      </p:sp>
      <p:sp>
        <p:nvSpPr>
          <p:cNvPr id="9" name="TextBox 8">
            <a:extLst>
              <a:ext uri="{FF2B5EF4-FFF2-40B4-BE49-F238E27FC236}">
                <a16:creationId xmlns:a16="http://schemas.microsoft.com/office/drawing/2014/main" id="{6EA98EFB-1ED8-BB82-1FFD-FFAF5598FACA}"/>
              </a:ext>
            </a:extLst>
          </p:cNvPr>
          <p:cNvSpPr txBox="1"/>
          <p:nvPr userDrawn="1"/>
        </p:nvSpPr>
        <p:spPr>
          <a:xfrm>
            <a:off x="1726441" y="1633994"/>
            <a:ext cx="6539250" cy="1384995"/>
          </a:xfrm>
          <a:prstGeom prst="rect">
            <a:avLst/>
          </a:prstGeom>
          <a:noFill/>
        </p:spPr>
        <p:txBody>
          <a:bodyPr wrap="square" rtlCol="0">
            <a:spAutoFit/>
          </a:bodyPr>
          <a:lstStyle/>
          <a:p>
            <a:pPr marL="234950" indent="-234950">
              <a:spcBef>
                <a:spcPts val="0"/>
              </a:spcBef>
              <a:spcAft>
                <a:spcPts val="1200"/>
              </a:spcAft>
              <a:buClr>
                <a:srgbClr val="0057B8"/>
              </a:buClr>
              <a:buFont typeface="Arial" panose="020B0604020202020204" pitchFamily="34" charset="0"/>
              <a:buChar char="•"/>
              <a:tabLst/>
            </a:pPr>
            <a:r>
              <a:rPr lang="en-US" sz="1600" b="0" i="0" dirty="0">
                <a:effectLst/>
                <a:latin typeface="Work Sans Medium" pitchFamily="2" charset="77"/>
                <a:ea typeface="Open Sans" panose="020B0606030504020204" pitchFamily="34" charset="0"/>
                <a:cs typeface="Open Sans" panose="020B0606030504020204" pitchFamily="34" charset="0"/>
              </a:rPr>
              <a:t>How will you define your eligible population? </a:t>
            </a:r>
          </a:p>
          <a:p>
            <a:pPr marL="234950" indent="-234950">
              <a:spcBef>
                <a:spcPts val="0"/>
              </a:spcBef>
              <a:spcAft>
                <a:spcPts val="1200"/>
              </a:spcAft>
              <a:buClr>
                <a:srgbClr val="0057B8"/>
              </a:buClr>
              <a:buFont typeface="Arial" panose="020B0604020202020204" pitchFamily="34" charset="0"/>
              <a:buChar char="•"/>
              <a:tabLst/>
            </a:pPr>
            <a:r>
              <a:rPr lang="en-US" sz="1600" b="0" i="0" dirty="0">
                <a:latin typeface="Work Sans Medium" pitchFamily="2" charset="77"/>
                <a:ea typeface="Open Sans" panose="020B0606030504020204" pitchFamily="34" charset="0"/>
                <a:cs typeface="Open Sans" panose="020B0606030504020204" pitchFamily="34" charset="0"/>
              </a:rPr>
              <a:t>To whom will the program be offered?</a:t>
            </a:r>
          </a:p>
          <a:p>
            <a:pPr marL="234950" indent="-234950">
              <a:spcBef>
                <a:spcPts val="0"/>
              </a:spcBef>
              <a:spcAft>
                <a:spcPts val="1200"/>
              </a:spcAft>
              <a:buClr>
                <a:srgbClr val="0057B8"/>
              </a:buClr>
              <a:buFont typeface="Arial" panose="020B0604020202020204" pitchFamily="34" charset="0"/>
              <a:buChar char="•"/>
              <a:tabLst/>
            </a:pPr>
            <a:r>
              <a:rPr lang="en-US" sz="1600" b="0" i="0" dirty="0">
                <a:latin typeface="Work Sans Medium" pitchFamily="2" charset="77"/>
                <a:ea typeface="Open Sans" panose="020B0606030504020204" pitchFamily="34" charset="0"/>
                <a:cs typeface="Open Sans" panose="020B0606030504020204" pitchFamily="34" charset="0"/>
              </a:rPr>
              <a:t>Do you intend to roll out this program to all eligible employees or will you use a phased approach?</a:t>
            </a: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aphicFrame>
        <p:nvGraphicFramePr>
          <p:cNvPr id="3" name="Content Placeholder 4">
            <a:extLst>
              <a:ext uri="{FF2B5EF4-FFF2-40B4-BE49-F238E27FC236}">
                <a16:creationId xmlns:a16="http://schemas.microsoft.com/office/drawing/2014/main" id="{BB65654D-7B61-482D-4C0D-08D8E2E5884B}"/>
              </a:ext>
            </a:extLst>
          </p:cNvPr>
          <p:cNvGraphicFramePr>
            <a:graphicFrameLocks/>
          </p:cNvGraphicFramePr>
          <p:nvPr userDrawn="1">
            <p:extLst>
              <p:ext uri="{D42A27DB-BD31-4B8C-83A1-F6EECF244321}">
                <p14:modId xmlns:p14="http://schemas.microsoft.com/office/powerpoint/2010/main" val="1686379469"/>
              </p:ext>
            </p:extLst>
          </p:nvPr>
        </p:nvGraphicFramePr>
        <p:xfrm>
          <a:off x="1800520" y="3234518"/>
          <a:ext cx="8521831" cy="2556440"/>
        </p:xfrm>
        <a:graphic>
          <a:graphicData uri="http://schemas.openxmlformats.org/drawingml/2006/table">
            <a:tbl>
              <a:tblPr firstRow="1" bandRow="1">
                <a:tableStyleId>{5C22544A-7EE6-4342-B048-85BDC9FD1C3A}</a:tableStyleId>
              </a:tblPr>
              <a:tblGrid>
                <a:gridCol w="8521831">
                  <a:extLst>
                    <a:ext uri="{9D8B030D-6E8A-4147-A177-3AD203B41FA5}">
                      <a16:colId xmlns:a16="http://schemas.microsoft.com/office/drawing/2014/main" val="2633138561"/>
                    </a:ext>
                  </a:extLst>
                </a:gridCol>
              </a:tblGrid>
              <a:tr h="639110">
                <a:tc>
                  <a:txBody>
                    <a:bodyPr/>
                    <a:lstStyle/>
                    <a:p>
                      <a:pPr algn="ctr"/>
                      <a:r>
                        <a:rPr lang="en-US" sz="1600" b="1" i="0" dirty="0">
                          <a:latin typeface="Work Sans SemiBold" pitchFamily="2" charset="77"/>
                          <a:ea typeface="Open Sans" panose="020B0606030504020204" pitchFamily="34" charset="0"/>
                          <a:cs typeface="Open Sans" panose="020B0606030504020204" pitchFamily="34" charset="0"/>
                        </a:rPr>
                        <a:t>Which method(s) will you use to identify eligible employees?</a:t>
                      </a:r>
                    </a:p>
                  </a:txBody>
                  <a:tcPr anchor="ctr">
                    <a:solidFill>
                      <a:srgbClr val="F77955"/>
                    </a:solidFill>
                  </a:tcPr>
                </a:tc>
                <a:extLst>
                  <a:ext uri="{0D108BD9-81ED-4DB2-BD59-A6C34878D82A}">
                    <a16:rowId xmlns:a16="http://schemas.microsoft.com/office/drawing/2014/main" val="3874460664"/>
                  </a:ext>
                </a:extLst>
              </a:tr>
              <a:tr h="639110">
                <a:tc>
                  <a:txBody>
                    <a:bodyPr/>
                    <a:lstStyle/>
                    <a:p>
                      <a:pPr algn="ctr" fontAlgn="base"/>
                      <a:r>
                        <a:rPr lang="en-US" sz="1600" b="1" i="0" kern="1200" dirty="0">
                          <a:solidFill>
                            <a:schemeClr val="dk1"/>
                          </a:solidFill>
                          <a:effectLst/>
                          <a:latin typeface="Work Sans SemiBold" pitchFamily="2" charset="77"/>
                          <a:ea typeface="Open Sans" panose="020B0606030504020204" pitchFamily="34" charset="0"/>
                          <a:cs typeface="Open Sans" panose="020B0606030504020204" pitchFamily="34" charset="0"/>
                        </a:rPr>
                        <a:t>Use the Prediabetes Risk Test</a:t>
                      </a:r>
                    </a:p>
                  </a:txBody>
                  <a:tcPr anchor="ctr">
                    <a:solidFill>
                      <a:srgbClr val="CBDAD1">
                        <a:alpha val="49910"/>
                      </a:srgbClr>
                    </a:solidFill>
                  </a:tcPr>
                </a:tc>
                <a:extLst>
                  <a:ext uri="{0D108BD9-81ED-4DB2-BD59-A6C34878D82A}">
                    <a16:rowId xmlns:a16="http://schemas.microsoft.com/office/drawing/2014/main" val="1102942853"/>
                  </a:ext>
                </a:extLst>
              </a:tr>
              <a:tr h="639110">
                <a:tc>
                  <a:txBody>
                    <a:bodyPr/>
                    <a:lstStyle/>
                    <a:p>
                      <a:pPr algn="ctr"/>
                      <a:r>
                        <a:rPr lang="en-US" sz="1600" b="1" i="0" dirty="0">
                          <a:latin typeface="Work Sans SemiBold" pitchFamily="2" charset="77"/>
                        </a:rPr>
                        <a:t>Use Existing Data</a:t>
                      </a:r>
                    </a:p>
                  </a:txBody>
                  <a:tcPr anchor="ctr">
                    <a:solidFill>
                      <a:srgbClr val="CBDAD1"/>
                    </a:solidFill>
                  </a:tcPr>
                </a:tc>
                <a:extLst>
                  <a:ext uri="{0D108BD9-81ED-4DB2-BD59-A6C34878D82A}">
                    <a16:rowId xmlns:a16="http://schemas.microsoft.com/office/drawing/2014/main" val="31292414"/>
                  </a:ext>
                </a:extLst>
              </a:tr>
              <a:tr h="639110">
                <a:tc>
                  <a:txBody>
                    <a:bodyPr/>
                    <a:lstStyle/>
                    <a:p>
                      <a:pPr algn="ctr"/>
                      <a:r>
                        <a:rPr lang="en-US" sz="1600" b="1" i="0" dirty="0">
                          <a:latin typeface="Work Sans SemiBold" pitchFamily="2" charset="77"/>
                          <a:ea typeface="Open Sans" panose="020B0606030504020204" pitchFamily="34" charset="0"/>
                          <a:cs typeface="Open Sans" panose="020B0606030504020204" pitchFamily="34" charset="0"/>
                        </a:rPr>
                        <a:t>Collect New Data</a:t>
                      </a:r>
                    </a:p>
                  </a:txBody>
                  <a:tcPr anchor="ctr">
                    <a:solidFill>
                      <a:srgbClr val="CBDAD1">
                        <a:alpha val="50468"/>
                      </a:srgbClr>
                    </a:solidFill>
                  </a:tcPr>
                </a:tc>
                <a:extLst>
                  <a:ext uri="{0D108BD9-81ED-4DB2-BD59-A6C34878D82A}">
                    <a16:rowId xmlns:a16="http://schemas.microsoft.com/office/drawing/2014/main" val="2429555496"/>
                  </a:ext>
                </a:extLst>
              </a:tr>
            </a:tbl>
          </a:graphicData>
        </a:graphic>
      </p:graphicFrame>
      <p:pic>
        <p:nvPicPr>
          <p:cNvPr id="7" name="Picture 6" descr="A group of people sitting at a table with a graph and an arrow&#10;&#10;Description automatically generated">
            <a:extLst>
              <a:ext uri="{FF2B5EF4-FFF2-40B4-BE49-F238E27FC236}">
                <a16:creationId xmlns:a16="http://schemas.microsoft.com/office/drawing/2014/main" id="{0950A5CE-7695-1326-D0C1-54ED5A4AE587}"/>
              </a:ext>
            </a:extLst>
          </p:cNvPr>
          <p:cNvPicPr>
            <a:picLocks noChangeAspect="1"/>
          </p:cNvPicPr>
          <p:nvPr userDrawn="1"/>
        </p:nvPicPr>
        <p:blipFill>
          <a:blip r:embed="rId2"/>
          <a:stretch>
            <a:fillRect/>
          </a:stretch>
        </p:blipFill>
        <p:spPr>
          <a:xfrm>
            <a:off x="8633914" y="1543548"/>
            <a:ext cx="1565888" cy="1565888"/>
          </a:xfrm>
          <a:prstGeom prst="rect">
            <a:avLst/>
          </a:prstGeom>
        </p:spPr>
      </p:pic>
    </p:spTree>
    <p:extLst>
      <p:ext uri="{BB962C8B-B14F-4D97-AF65-F5344CB8AC3E}">
        <p14:creationId xmlns:p14="http://schemas.microsoft.com/office/powerpoint/2010/main" val="1570644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FD9294A-2EF5-4FBA-A674-2A1092B200FD}"/>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Recruitment and Enrollment</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Rectangle 1">
            <a:extLst>
              <a:ext uri="{FF2B5EF4-FFF2-40B4-BE49-F238E27FC236}">
                <a16:creationId xmlns:a16="http://schemas.microsoft.com/office/drawing/2014/main" id="{DCFF03E4-3C35-A52A-CE52-3AD9E127BAA3}"/>
              </a:ext>
            </a:extLst>
          </p:cNvPr>
          <p:cNvSpPr/>
          <p:nvPr userDrawn="1"/>
        </p:nvSpPr>
        <p:spPr>
          <a:xfrm>
            <a:off x="5429839" y="1876597"/>
            <a:ext cx="5788058" cy="3970562"/>
          </a:xfrm>
          <a:prstGeom prst="rect">
            <a:avLst/>
          </a:prstGeom>
          <a:solidFill>
            <a:srgbClr val="EBEEE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2" descr="Social_Concept3_1080x1080">
            <a:extLst>
              <a:ext uri="{FF2B5EF4-FFF2-40B4-BE49-F238E27FC236}">
                <a16:creationId xmlns:a16="http://schemas.microsoft.com/office/drawing/2014/main" id="{AC215584-E669-CEE8-78E1-0CFEFDBC05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270" y="1876597"/>
            <a:ext cx="4024890" cy="40248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hecklist with a tick and check mark&#10;&#10;Description automatically generated">
            <a:extLst>
              <a:ext uri="{FF2B5EF4-FFF2-40B4-BE49-F238E27FC236}">
                <a16:creationId xmlns:a16="http://schemas.microsoft.com/office/drawing/2014/main" id="{AC32219B-130D-CE33-FE09-98A2756BDA05}"/>
              </a:ext>
            </a:extLst>
          </p:cNvPr>
          <p:cNvPicPr>
            <a:picLocks noChangeAspect="1"/>
          </p:cNvPicPr>
          <p:nvPr userDrawn="1"/>
        </p:nvPicPr>
        <p:blipFill>
          <a:blip r:embed="rId3"/>
          <a:stretch>
            <a:fillRect/>
          </a:stretch>
        </p:blipFill>
        <p:spPr>
          <a:xfrm>
            <a:off x="6096000" y="3086555"/>
            <a:ext cx="1483600" cy="1483598"/>
          </a:xfrm>
          <a:prstGeom prst="rect">
            <a:avLst/>
          </a:prstGeom>
        </p:spPr>
      </p:pic>
      <p:pic>
        <p:nvPicPr>
          <p:cNvPr id="10" name="Picture 9" descr="A magnifying glass with people and a magnifying glass&#10;&#10;Description automatically generated">
            <a:extLst>
              <a:ext uri="{FF2B5EF4-FFF2-40B4-BE49-F238E27FC236}">
                <a16:creationId xmlns:a16="http://schemas.microsoft.com/office/drawing/2014/main" id="{BE906675-B955-3D09-CA8D-0E5D5B0B8E39}"/>
              </a:ext>
            </a:extLst>
          </p:cNvPr>
          <p:cNvPicPr>
            <a:picLocks noChangeAspect="1"/>
          </p:cNvPicPr>
          <p:nvPr userDrawn="1"/>
        </p:nvPicPr>
        <p:blipFill>
          <a:blip r:embed="rId4"/>
          <a:stretch>
            <a:fillRect/>
          </a:stretch>
        </p:blipFill>
        <p:spPr>
          <a:xfrm>
            <a:off x="9060548" y="3101167"/>
            <a:ext cx="1536842" cy="1536842"/>
          </a:xfrm>
          <a:prstGeom prst="rect">
            <a:avLst/>
          </a:prstGeom>
        </p:spPr>
      </p:pic>
      <p:grpSp>
        <p:nvGrpSpPr>
          <p:cNvPr id="11" name="Group 10">
            <a:extLst>
              <a:ext uri="{FF2B5EF4-FFF2-40B4-BE49-F238E27FC236}">
                <a16:creationId xmlns:a16="http://schemas.microsoft.com/office/drawing/2014/main" id="{1CFC5D41-4432-AE1C-C869-40A1CBF416D3}"/>
              </a:ext>
            </a:extLst>
          </p:cNvPr>
          <p:cNvGrpSpPr/>
          <p:nvPr userDrawn="1"/>
        </p:nvGrpSpPr>
        <p:grpSpPr>
          <a:xfrm>
            <a:off x="8161092" y="2895734"/>
            <a:ext cx="391332" cy="1842055"/>
            <a:chOff x="8697971" y="2651075"/>
            <a:chExt cx="391332" cy="1842055"/>
          </a:xfrm>
        </p:grpSpPr>
        <p:cxnSp>
          <p:nvCxnSpPr>
            <p:cNvPr id="12" name="Straight Connector 11">
              <a:extLst>
                <a:ext uri="{FF2B5EF4-FFF2-40B4-BE49-F238E27FC236}">
                  <a16:creationId xmlns:a16="http://schemas.microsoft.com/office/drawing/2014/main" id="{BC29686D-4C89-8ED6-FF23-5751B55BDF9C}"/>
                </a:ext>
              </a:extLst>
            </p:cNvPr>
            <p:cNvCxnSpPr>
              <a:cxnSpLocks/>
            </p:cNvCxnSpPr>
            <p:nvPr/>
          </p:nvCxnSpPr>
          <p:spPr>
            <a:xfrm>
              <a:off x="8893636" y="2651075"/>
              <a:ext cx="0" cy="1842055"/>
            </a:xfrm>
            <a:prstGeom prst="line">
              <a:avLst/>
            </a:prstGeom>
            <a:ln w="28575">
              <a:solidFill>
                <a:srgbClr val="6FA287"/>
              </a:solidFill>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49FC3C4C-E892-B35F-13DB-5CAD777F1B07}"/>
                </a:ext>
              </a:extLst>
            </p:cNvPr>
            <p:cNvSpPr>
              <a:spLocks noChangeAspect="1"/>
            </p:cNvSpPr>
            <p:nvPr/>
          </p:nvSpPr>
          <p:spPr>
            <a:xfrm>
              <a:off x="8697971" y="3376437"/>
              <a:ext cx="391332" cy="391332"/>
            </a:xfrm>
            <a:prstGeom prst="ellipse">
              <a:avLst/>
            </a:prstGeom>
            <a:solidFill>
              <a:srgbClr val="002855"/>
            </a:solidFill>
            <a:ln w="38100">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050" b="1" i="0" dirty="0">
                  <a:solidFill>
                    <a:schemeClr val="bg1"/>
                  </a:solidFill>
                  <a:latin typeface="Work Sans Black" pitchFamily="2" charset="77"/>
                  <a:ea typeface="Open Sans" panose="020B0606030504020204" pitchFamily="34" charset="0"/>
                  <a:cs typeface="Open Sans" panose="020B0606030504020204" pitchFamily="34" charset="0"/>
                </a:rPr>
                <a:t>VS</a:t>
              </a:r>
            </a:p>
          </p:txBody>
        </p:sp>
      </p:grpSp>
      <p:sp>
        <p:nvSpPr>
          <p:cNvPr id="15" name="TextBox 14">
            <a:extLst>
              <a:ext uri="{FF2B5EF4-FFF2-40B4-BE49-F238E27FC236}">
                <a16:creationId xmlns:a16="http://schemas.microsoft.com/office/drawing/2014/main" id="{16C4BB9B-D8A4-1E3C-A6B7-BCC96F83CBD5}"/>
              </a:ext>
            </a:extLst>
          </p:cNvPr>
          <p:cNvSpPr txBox="1"/>
          <p:nvPr userDrawn="1"/>
        </p:nvSpPr>
        <p:spPr>
          <a:xfrm>
            <a:off x="888270" y="1434636"/>
            <a:ext cx="4015818" cy="369332"/>
          </a:xfrm>
          <a:prstGeom prst="rect">
            <a:avLst/>
          </a:prstGeom>
          <a:noFill/>
        </p:spPr>
        <p:txBody>
          <a:bodyPr wrap="square" rtlCol="0">
            <a:spAutoFit/>
          </a:bodyPr>
          <a:lstStyle/>
          <a:p>
            <a:pPr algn="ctr"/>
            <a:r>
              <a:rPr lang="en-US" sz="1800" b="1" i="0" dirty="0">
                <a:latin typeface="Work Sans SemiBold" pitchFamily="2" charset="77"/>
              </a:rPr>
              <a:t>Build Awareness</a:t>
            </a:r>
          </a:p>
        </p:txBody>
      </p:sp>
      <p:sp>
        <p:nvSpPr>
          <p:cNvPr id="16" name="TextBox 15">
            <a:extLst>
              <a:ext uri="{FF2B5EF4-FFF2-40B4-BE49-F238E27FC236}">
                <a16:creationId xmlns:a16="http://schemas.microsoft.com/office/drawing/2014/main" id="{4E3D99CF-A2EB-2553-3D17-FFAD19A87801}"/>
              </a:ext>
            </a:extLst>
          </p:cNvPr>
          <p:cNvSpPr txBox="1"/>
          <p:nvPr userDrawn="1"/>
        </p:nvSpPr>
        <p:spPr>
          <a:xfrm>
            <a:off x="5429838" y="1430153"/>
            <a:ext cx="5788058" cy="369332"/>
          </a:xfrm>
          <a:prstGeom prst="rect">
            <a:avLst/>
          </a:prstGeom>
          <a:noFill/>
        </p:spPr>
        <p:txBody>
          <a:bodyPr wrap="square" rtlCol="0">
            <a:spAutoFit/>
          </a:bodyPr>
          <a:lstStyle/>
          <a:p>
            <a:pPr algn="ctr"/>
            <a:r>
              <a:rPr lang="en-US" sz="1800" b="1" i="0" dirty="0">
                <a:latin typeface="Work Sans SemiBold" pitchFamily="2" charset="77"/>
              </a:rPr>
              <a:t>Enrollment Strategy</a:t>
            </a:r>
          </a:p>
        </p:txBody>
      </p:sp>
    </p:spTree>
    <p:extLst>
      <p:ext uri="{BB962C8B-B14F-4D97-AF65-F5344CB8AC3E}">
        <p14:creationId xmlns:p14="http://schemas.microsoft.com/office/powerpoint/2010/main" val="3754749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1A6C4AD-E777-1874-3921-01E387BE12F0}"/>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Why Engagement Matters</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11" name="TextBox 10">
            <a:extLst>
              <a:ext uri="{FF2B5EF4-FFF2-40B4-BE49-F238E27FC236}">
                <a16:creationId xmlns:a16="http://schemas.microsoft.com/office/drawing/2014/main" id="{16BE0281-3F6B-C27E-C049-F01C9DBC1D6C}"/>
              </a:ext>
            </a:extLst>
          </p:cNvPr>
          <p:cNvSpPr txBox="1"/>
          <p:nvPr userDrawn="1"/>
        </p:nvSpPr>
        <p:spPr>
          <a:xfrm>
            <a:off x="2042738" y="4684320"/>
            <a:ext cx="2828502" cy="769441"/>
          </a:xfrm>
          <a:prstGeom prst="rect">
            <a:avLst/>
          </a:prstGeom>
          <a:noFill/>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Weight Change </a:t>
            </a:r>
            <a:r>
              <a:rPr lang="en-US" sz="2400" b="1" dirty="0">
                <a:solidFill>
                  <a:srgbClr val="F77955"/>
                </a:solidFill>
                <a:latin typeface="Open Sans" panose="020B0606030504020204" pitchFamily="34" charset="0"/>
                <a:ea typeface="Open Sans" panose="020B0606030504020204" pitchFamily="34" charset="0"/>
                <a:cs typeface="Open Sans" panose="020B0606030504020204" pitchFamily="34" charset="0"/>
              </a:rPr>
              <a:t>(≥5%) </a:t>
            </a:r>
            <a:endParaRPr lang="en-US" sz="2000" b="1" dirty="0">
              <a:solidFill>
                <a:srgbClr val="F7795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109B7BB-970A-59E8-D41A-A151D3DAD34D}"/>
              </a:ext>
            </a:extLst>
          </p:cNvPr>
          <p:cNvSpPr txBox="1"/>
          <p:nvPr userDrawn="1"/>
        </p:nvSpPr>
        <p:spPr>
          <a:xfrm>
            <a:off x="6695719" y="4684320"/>
            <a:ext cx="4175877" cy="769441"/>
          </a:xfrm>
          <a:prstGeom prst="rect">
            <a:avLst/>
          </a:prstGeom>
          <a:noFill/>
        </p:spPr>
        <p:txBody>
          <a:bodyPr wrap="square">
            <a:spAutoFit/>
          </a:bodyPr>
          <a:lstStyle>
            <a:defPPr>
              <a:defRPr lang="en-US"/>
            </a:defPPr>
            <a:lvl1pPr>
              <a:defRPr>
                <a:latin typeface="Work Sans Medium" pitchFamily="2" charset="0"/>
              </a:defRPr>
            </a:lvl1p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Weekly Physical Activity</a:t>
            </a:r>
            <a:br>
              <a:rPr lang="en-US" sz="2000" b="1" dirty="0">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F77955"/>
                </a:solidFill>
                <a:latin typeface="Open Sans" panose="020B0606030504020204" pitchFamily="34" charset="0"/>
                <a:ea typeface="Open Sans" panose="020B0606030504020204" pitchFamily="34" charset="0"/>
                <a:cs typeface="Open Sans" panose="020B0606030504020204" pitchFamily="34" charset="0"/>
              </a:rPr>
              <a:t>(≥150 min)</a:t>
            </a:r>
            <a:endParaRPr lang="en-US" sz="2000" b="1" dirty="0">
              <a:solidFill>
                <a:srgbClr val="F7795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C2ED1E84-10A2-5493-B47F-B81D5ADA0263}"/>
              </a:ext>
            </a:extLst>
          </p:cNvPr>
          <p:cNvSpPr txBox="1"/>
          <p:nvPr userDrawn="1"/>
        </p:nvSpPr>
        <p:spPr>
          <a:xfrm>
            <a:off x="1908005" y="1532940"/>
            <a:ext cx="8386610" cy="707886"/>
          </a:xfrm>
          <a:prstGeom prst="rect">
            <a:avLst/>
          </a:prstGeom>
          <a:noFill/>
        </p:spPr>
        <p:txBody>
          <a:bodyPr wrap="square">
            <a:spAutoFit/>
          </a:bodyPr>
          <a:lstStyle/>
          <a:p>
            <a:pPr algn="ctr"/>
            <a:r>
              <a:rPr lang="en-US" sz="2000" b="0" i="0" dirty="0">
                <a:solidFill>
                  <a:schemeClr val="tx1"/>
                </a:solidFill>
                <a:latin typeface="Work Sans Medium" pitchFamily="2" charset="77"/>
                <a:ea typeface="Open Sans" panose="020B0606030504020204" pitchFamily="34" charset="0"/>
                <a:cs typeface="Open Sans" panose="020B0606030504020204" pitchFamily="34" charset="0"/>
              </a:rPr>
              <a:t>Most participants who stay in the program for </a:t>
            </a:r>
            <a:r>
              <a:rPr lang="en-US" sz="2000" b="1" i="0" dirty="0">
                <a:solidFill>
                  <a:srgbClr val="F77955"/>
                </a:solidFill>
                <a:latin typeface="Work Sans Medium" pitchFamily="2" charset="77"/>
                <a:ea typeface="Open Sans" panose="020B0606030504020204" pitchFamily="34" charset="0"/>
                <a:cs typeface="Open Sans" panose="020B0606030504020204" pitchFamily="34" charset="0"/>
              </a:rPr>
              <a:t>at least 6 months</a:t>
            </a:r>
            <a:br>
              <a:rPr lang="en-US" sz="2000" b="1" i="0" dirty="0">
                <a:solidFill>
                  <a:srgbClr val="F77955"/>
                </a:solidFill>
                <a:latin typeface="Work Sans Medium" pitchFamily="2" charset="77"/>
                <a:ea typeface="Open Sans" panose="020B0606030504020204" pitchFamily="34" charset="0"/>
                <a:cs typeface="Open Sans" panose="020B0606030504020204" pitchFamily="34" charset="0"/>
              </a:rPr>
            </a:br>
            <a:r>
              <a:rPr lang="en-US" sz="2000" b="0" i="0" dirty="0">
                <a:solidFill>
                  <a:schemeClr val="tx1"/>
                </a:solidFill>
                <a:latin typeface="Work Sans Medium" pitchFamily="2" charset="77"/>
                <a:ea typeface="Open Sans" panose="020B0606030504020204" pitchFamily="34" charset="0"/>
                <a:cs typeface="Open Sans" panose="020B0606030504020204" pitchFamily="34" charset="0"/>
              </a:rPr>
              <a:t>achieve program goals:</a:t>
            </a:r>
          </a:p>
        </p:txBody>
      </p:sp>
      <p:pic>
        <p:nvPicPr>
          <p:cNvPr id="14" name="Picture 13" descr="A blue and orange square with a black background&#10;&#10;Description automatically generated">
            <a:extLst>
              <a:ext uri="{FF2B5EF4-FFF2-40B4-BE49-F238E27FC236}">
                <a16:creationId xmlns:a16="http://schemas.microsoft.com/office/drawing/2014/main" id="{89C1CB02-2F3A-77BD-246B-289E3746704F}"/>
              </a:ext>
            </a:extLst>
          </p:cNvPr>
          <p:cNvPicPr>
            <a:picLocks noChangeAspect="1"/>
          </p:cNvPicPr>
          <p:nvPr userDrawn="1"/>
        </p:nvPicPr>
        <p:blipFill>
          <a:blip r:embed="rId2"/>
          <a:stretch>
            <a:fillRect/>
          </a:stretch>
        </p:blipFill>
        <p:spPr>
          <a:xfrm>
            <a:off x="2617278" y="2607744"/>
            <a:ext cx="1785585" cy="1785585"/>
          </a:xfrm>
          <a:prstGeom prst="rect">
            <a:avLst/>
          </a:prstGeom>
        </p:spPr>
      </p:pic>
      <p:pic>
        <p:nvPicPr>
          <p:cNvPr id="15" name="Picture 14" descr="A green and orange shoe&#10;&#10;Description automatically generated">
            <a:extLst>
              <a:ext uri="{FF2B5EF4-FFF2-40B4-BE49-F238E27FC236}">
                <a16:creationId xmlns:a16="http://schemas.microsoft.com/office/drawing/2014/main" id="{B4C1E91A-DC4A-F4DC-F72D-1CBB185127EA}"/>
              </a:ext>
            </a:extLst>
          </p:cNvPr>
          <p:cNvPicPr>
            <a:picLocks noChangeAspect="1"/>
          </p:cNvPicPr>
          <p:nvPr userDrawn="1"/>
        </p:nvPicPr>
        <p:blipFill>
          <a:blip r:embed="rId3"/>
          <a:stretch>
            <a:fillRect/>
          </a:stretch>
        </p:blipFill>
        <p:spPr>
          <a:xfrm>
            <a:off x="7720115" y="2499114"/>
            <a:ext cx="1910147" cy="1910147"/>
          </a:xfrm>
          <a:prstGeom prst="rect">
            <a:avLst/>
          </a:prstGeom>
        </p:spPr>
      </p:pic>
    </p:spTree>
    <p:extLst>
      <p:ext uri="{BB962C8B-B14F-4D97-AF65-F5344CB8AC3E}">
        <p14:creationId xmlns:p14="http://schemas.microsoft.com/office/powerpoint/2010/main" val="3022371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A4C80F-576B-7C8E-00EA-747B2463E502}"/>
              </a:ext>
            </a:extLst>
          </p:cNvPr>
          <p:cNvSpPr txBox="1"/>
          <p:nvPr userDrawn="1"/>
        </p:nvSpPr>
        <p:spPr>
          <a:xfrm>
            <a:off x="6142575" y="649224"/>
            <a:ext cx="5757878"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Engaging All Populations</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2" name="Picture 1">
            <a:extLst>
              <a:ext uri="{FF2B5EF4-FFF2-40B4-BE49-F238E27FC236}">
                <a16:creationId xmlns:a16="http://schemas.microsoft.com/office/drawing/2014/main" id="{6AD6296D-CDB2-D0BF-9209-89041DED062F}"/>
              </a:ext>
            </a:extLst>
          </p:cNvPr>
          <p:cNvPicPr>
            <a:picLocks noChangeAspect="1"/>
          </p:cNvPicPr>
          <p:nvPr userDrawn="1"/>
        </p:nvPicPr>
        <p:blipFill>
          <a:blip r:embed="rId2"/>
          <a:srcRect l="21992" r="21992"/>
          <a:stretch/>
        </p:blipFill>
        <p:spPr>
          <a:xfrm>
            <a:off x="0" y="143691"/>
            <a:ext cx="6031503" cy="6126480"/>
          </a:xfrm>
          <a:prstGeom prst="rect">
            <a:avLst/>
          </a:prstGeom>
        </p:spPr>
      </p:pic>
      <p:sp>
        <p:nvSpPr>
          <p:cNvPr id="3" name="Content Placeholder 2">
            <a:extLst>
              <a:ext uri="{FF2B5EF4-FFF2-40B4-BE49-F238E27FC236}">
                <a16:creationId xmlns:a16="http://schemas.microsoft.com/office/drawing/2014/main" id="{718AFAB5-F1CF-458D-D52E-3680AC609A1C}"/>
              </a:ext>
            </a:extLst>
          </p:cNvPr>
          <p:cNvSpPr txBox="1">
            <a:spLocks/>
          </p:cNvSpPr>
          <p:nvPr userDrawn="1"/>
        </p:nvSpPr>
        <p:spPr>
          <a:xfrm>
            <a:off x="6195854" y="1862837"/>
            <a:ext cx="4051991" cy="3725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ork Sans Medium"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ork Sans Medium"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ork Sans Medium"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i="0" dirty="0">
                <a:solidFill>
                  <a:srgbClr val="002855"/>
                </a:solidFill>
                <a:latin typeface="Work Sans SemiBold" pitchFamily="2" charset="77"/>
                <a:ea typeface="Open Sans" panose="020B0606030504020204" pitchFamily="34" charset="0"/>
                <a:cs typeface="Open Sans" panose="020B0606030504020204" pitchFamily="34" charset="0"/>
              </a:rPr>
              <a:t>Social Determinants of Health (SDOH)</a:t>
            </a:r>
            <a:endParaRPr lang="en-US" sz="2000" b="1" i="0" dirty="0">
              <a:latin typeface="Work Sans SemiBold" pitchFamily="2" charset="77"/>
              <a:ea typeface="Open Sans" panose="020B0606030504020204" pitchFamily="34" charset="0"/>
              <a:cs typeface="Open Sans" panose="020B0606030504020204" pitchFamily="34" charset="0"/>
            </a:endParaRPr>
          </a:p>
          <a:p>
            <a:pPr marL="0" indent="0">
              <a:buFont typeface="Arial"/>
              <a:buNone/>
            </a:pPr>
            <a:r>
              <a:rPr lang="en-US" sz="1800" b="0" i="0" dirty="0">
                <a:latin typeface="Work Sans Medium" pitchFamily="2" charset="77"/>
                <a:ea typeface="Open Sans" panose="020B0606030504020204" pitchFamily="34" charset="0"/>
                <a:cs typeface="Open Sans" panose="020B0606030504020204" pitchFamily="34" charset="0"/>
              </a:rPr>
              <a:t>The nonmedical factors that influence health outcomes.</a:t>
            </a:r>
            <a:br>
              <a:rPr lang="en-US" sz="1800" b="0" i="0" dirty="0">
                <a:latin typeface="Work Sans Medium" pitchFamily="2" charset="77"/>
                <a:ea typeface="Open Sans" panose="020B0606030504020204" pitchFamily="34" charset="0"/>
                <a:cs typeface="Open Sans" panose="020B0606030504020204" pitchFamily="34" charset="0"/>
              </a:rPr>
            </a:br>
            <a:r>
              <a:rPr lang="en-US" sz="1800" b="0" i="0" dirty="0">
                <a:latin typeface="Work Sans Medium" pitchFamily="2" charset="77"/>
                <a:ea typeface="Open Sans" panose="020B0606030504020204" pitchFamily="34" charset="0"/>
                <a:cs typeface="Open Sans" panose="020B0606030504020204" pitchFamily="34" charset="0"/>
              </a:rPr>
              <a:t>They are the conditions in which people are born, grow, work, live, and age and the wider set of forces and systems that shape the conditions of daily life.</a:t>
            </a:r>
          </a:p>
        </p:txBody>
      </p:sp>
      <p:pic>
        <p:nvPicPr>
          <p:cNvPr id="6" name="Picture 5" descr="A blue outline of a handshake with a gear and people in it&#10;&#10;Description automatically generated">
            <a:extLst>
              <a:ext uri="{FF2B5EF4-FFF2-40B4-BE49-F238E27FC236}">
                <a16:creationId xmlns:a16="http://schemas.microsoft.com/office/drawing/2014/main" id="{56072EB7-807A-6373-3CBE-92643416327C}"/>
              </a:ext>
            </a:extLst>
          </p:cNvPr>
          <p:cNvPicPr>
            <a:picLocks noChangeAspect="1"/>
          </p:cNvPicPr>
          <p:nvPr userDrawn="1"/>
        </p:nvPicPr>
        <p:blipFill>
          <a:blip r:embed="rId3"/>
          <a:stretch>
            <a:fillRect/>
          </a:stretch>
        </p:blipFill>
        <p:spPr>
          <a:xfrm>
            <a:off x="10118160" y="4097892"/>
            <a:ext cx="1509172" cy="1509172"/>
          </a:xfrm>
          <a:prstGeom prst="rect">
            <a:avLst/>
          </a:prstGeom>
        </p:spPr>
      </p:pic>
    </p:spTree>
    <p:extLst>
      <p:ext uri="{BB962C8B-B14F-4D97-AF65-F5344CB8AC3E}">
        <p14:creationId xmlns:p14="http://schemas.microsoft.com/office/powerpoint/2010/main" val="939060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1B231E-6511-DBC7-DC58-E5D1AF277E58}"/>
              </a:ext>
            </a:extLst>
          </p:cNvPr>
          <p:cNvSpPr/>
          <p:nvPr userDrawn="1"/>
        </p:nvSpPr>
        <p:spPr>
          <a:xfrm>
            <a:off x="0" y="0"/>
            <a:ext cx="12192000" cy="6281928"/>
          </a:xfrm>
          <a:prstGeom prst="rect">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D988F437-A7A9-B84F-F3B1-5432E1BFA293}"/>
              </a:ext>
            </a:extLst>
          </p:cNvPr>
          <p:cNvSpPr txBox="1"/>
          <p:nvPr userDrawn="1"/>
        </p:nvSpPr>
        <p:spPr>
          <a:xfrm>
            <a:off x="1" y="2576023"/>
            <a:ext cx="12181432" cy="584775"/>
          </a:xfrm>
          <a:prstGeom prst="rect">
            <a:avLst/>
          </a:prstGeom>
          <a:noFill/>
        </p:spPr>
        <p:txBody>
          <a:bodyPr wrap="square" rtlCol="0">
            <a:spAutoFit/>
          </a:bodyPr>
          <a:lstStyle/>
          <a:p>
            <a:pPr algn="ctr"/>
            <a:r>
              <a:rPr lang="en-US" sz="3200" dirty="0">
                <a:solidFill>
                  <a:schemeClr val="bg1"/>
                </a:solidFill>
                <a:latin typeface="Domine" panose="02040503040403060204" pitchFamily="18" charset="0"/>
              </a:rPr>
              <a:t>Next Steps</a:t>
            </a: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7" name="Picture 6" descr="A white octagon on a black background&#10;&#10;Description automatically generated">
            <a:extLst>
              <a:ext uri="{FF2B5EF4-FFF2-40B4-BE49-F238E27FC236}">
                <a16:creationId xmlns:a16="http://schemas.microsoft.com/office/drawing/2014/main" id="{EAD42F95-D344-5F3B-2F1F-61C161973768}"/>
              </a:ext>
            </a:extLst>
          </p:cNvPr>
          <p:cNvPicPr>
            <a:picLocks noChangeAspect="1"/>
          </p:cNvPicPr>
          <p:nvPr userDrawn="1"/>
        </p:nvPicPr>
        <p:blipFill rotWithShape="1">
          <a:blip r:embed="rId2">
            <a:alphaModFix amt="10000"/>
          </a:blip>
          <a:srcRect t="49686" r="31154"/>
          <a:stretch/>
        </p:blipFill>
        <p:spPr>
          <a:xfrm>
            <a:off x="8039100" y="-17929"/>
            <a:ext cx="4170614" cy="3048000"/>
          </a:xfrm>
          <a:prstGeom prst="rect">
            <a:avLst/>
          </a:prstGeom>
          <a:effectLst/>
        </p:spPr>
      </p:pic>
      <p:pic>
        <p:nvPicPr>
          <p:cNvPr id="9" name="Picture 8" descr="A white octagon on a black background&#10;&#10;Description automatically generated">
            <a:extLst>
              <a:ext uri="{FF2B5EF4-FFF2-40B4-BE49-F238E27FC236}">
                <a16:creationId xmlns:a16="http://schemas.microsoft.com/office/drawing/2014/main" id="{39B3995F-8573-5F54-1CC5-B01D3C8D0824}"/>
              </a:ext>
            </a:extLst>
          </p:cNvPr>
          <p:cNvPicPr>
            <a:picLocks noChangeAspect="1"/>
          </p:cNvPicPr>
          <p:nvPr userDrawn="1"/>
        </p:nvPicPr>
        <p:blipFill rotWithShape="1">
          <a:blip r:embed="rId2">
            <a:alphaModFix amt="10000"/>
          </a:blip>
          <a:srcRect l="-1286" t="49793" b="-1333"/>
          <a:stretch/>
        </p:blipFill>
        <p:spPr>
          <a:xfrm>
            <a:off x="914400" y="-17929"/>
            <a:ext cx="2079237" cy="1058008"/>
          </a:xfrm>
          <a:prstGeom prst="rect">
            <a:avLst/>
          </a:prstGeom>
          <a:effectLst/>
        </p:spPr>
      </p:pic>
      <p:sp>
        <p:nvSpPr>
          <p:cNvPr id="10" name="Rectangle 9">
            <a:extLst>
              <a:ext uri="{FF2B5EF4-FFF2-40B4-BE49-F238E27FC236}">
                <a16:creationId xmlns:a16="http://schemas.microsoft.com/office/drawing/2014/main" id="{A3959011-8DF1-CBDB-1D50-B0247BC5BFB6}"/>
              </a:ext>
            </a:extLst>
          </p:cNvPr>
          <p:cNvSpPr/>
          <p:nvPr userDrawn="1"/>
        </p:nvSpPr>
        <p:spPr>
          <a:xfrm>
            <a:off x="4905263" y="2270515"/>
            <a:ext cx="532667" cy="96616"/>
          </a:xfrm>
          <a:prstGeom prst="rect">
            <a:avLst/>
          </a:prstGeom>
          <a:solidFill>
            <a:srgbClr val="F7795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 name="Picture 1" descr="A white octagon on a black background&#10;&#10;Description automatically generated">
            <a:extLst>
              <a:ext uri="{FF2B5EF4-FFF2-40B4-BE49-F238E27FC236}">
                <a16:creationId xmlns:a16="http://schemas.microsoft.com/office/drawing/2014/main" id="{FDE0348E-8EC5-9043-6050-92237F3AB5EC}"/>
              </a:ext>
            </a:extLst>
          </p:cNvPr>
          <p:cNvPicPr>
            <a:picLocks noChangeAspect="1"/>
          </p:cNvPicPr>
          <p:nvPr userDrawn="1"/>
        </p:nvPicPr>
        <p:blipFill rotWithShape="1">
          <a:blip r:embed="rId2">
            <a:alphaModFix amt="10000"/>
          </a:blip>
          <a:srcRect l="34613" t="1" b="49622"/>
          <a:stretch/>
        </p:blipFill>
        <p:spPr>
          <a:xfrm>
            <a:off x="-17714" y="4326056"/>
            <a:ext cx="2545761" cy="1961347"/>
          </a:xfrm>
          <a:prstGeom prst="rect">
            <a:avLst/>
          </a:prstGeom>
          <a:effectLst/>
        </p:spPr>
      </p:pic>
    </p:spTree>
    <p:extLst>
      <p:ext uri="{BB962C8B-B14F-4D97-AF65-F5344CB8AC3E}">
        <p14:creationId xmlns:p14="http://schemas.microsoft.com/office/powerpoint/2010/main" val="590109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3" name="TextBox 2">
            <a:extLst>
              <a:ext uri="{FF2B5EF4-FFF2-40B4-BE49-F238E27FC236}">
                <a16:creationId xmlns:a16="http://schemas.microsoft.com/office/drawing/2014/main" id="{3570A535-779B-A250-EC45-4FF2E996052B}"/>
              </a:ext>
            </a:extLst>
          </p:cNvPr>
          <p:cNvSpPr txBox="1"/>
          <p:nvPr userDrawn="1"/>
        </p:nvSpPr>
        <p:spPr>
          <a:xfrm>
            <a:off x="5475377" y="1498716"/>
            <a:ext cx="5853024" cy="923330"/>
          </a:xfrm>
          <a:prstGeom prst="rect">
            <a:avLst/>
          </a:prstGeom>
          <a:noFill/>
        </p:spPr>
        <p:txBody>
          <a:bodyPr wrap="square" rtlCol="0">
            <a:spAutoFit/>
          </a:bodyPr>
          <a:lstStyle/>
          <a:p>
            <a:pPr defTabSz="914354"/>
            <a:r>
              <a:rPr lang="en-US" sz="1800" b="1" i="0" dirty="0">
                <a:solidFill>
                  <a:schemeClr val="tx1"/>
                </a:solidFill>
                <a:latin typeface="Work Sans SemiBold" pitchFamily="2" charset="77"/>
                <a:ea typeface="Open Sans" panose="020B0606030504020204" pitchFamily="34" charset="0"/>
                <a:cs typeface="Open Sans" panose="020B0606030504020204" pitchFamily="34" charset="0"/>
              </a:rPr>
              <a:t>Remember:</a:t>
            </a:r>
            <a:br>
              <a:rPr lang="en-US" sz="1800" b="0" i="0" dirty="0">
                <a:solidFill>
                  <a:srgbClr val="F77955"/>
                </a:solidFill>
                <a:latin typeface="Work Sans Medium" pitchFamily="2" charset="77"/>
                <a:ea typeface="Open Sans" panose="020B0606030504020204" pitchFamily="34" charset="0"/>
                <a:cs typeface="Open Sans" panose="020B0606030504020204" pitchFamily="34" charset="0"/>
              </a:rPr>
            </a:br>
            <a:r>
              <a:rPr lang="en-US" sz="1800" b="0" i="0" dirty="0">
                <a:solidFill>
                  <a:srgbClr val="002855"/>
                </a:solidFill>
                <a:latin typeface="Work Sans Medium" pitchFamily="2" charset="77"/>
                <a:ea typeface="Open Sans" panose="020B0606030504020204" pitchFamily="34" charset="0"/>
                <a:cs typeface="Open Sans" panose="020B0606030504020204" pitchFamily="34" charset="0"/>
              </a:rPr>
              <a:t>Healm is a </a:t>
            </a:r>
            <a:r>
              <a:rPr lang="en-US" sz="1800" b="0" i="0" dirty="0">
                <a:solidFill>
                  <a:srgbClr val="F77955"/>
                </a:solidFill>
                <a:latin typeface="Work Sans Medium" pitchFamily="2" charset="77"/>
                <a:ea typeface="Open Sans" panose="020B0606030504020204" pitchFamily="34" charset="0"/>
                <a:cs typeface="Open Sans" panose="020B0606030504020204" pitchFamily="34" charset="0"/>
              </a:rPr>
              <a:t>free, all-in-one resource</a:t>
            </a:r>
            <a:r>
              <a:rPr lang="en-US" sz="1800" b="0" i="0" dirty="0">
                <a:solidFill>
                  <a:srgbClr val="002855"/>
                </a:solidFill>
                <a:latin typeface="Work Sans Medium" pitchFamily="2" charset="77"/>
                <a:ea typeface="Open Sans" panose="020B0606030504020204" pitchFamily="34" charset="0"/>
                <a:cs typeface="Open Sans" panose="020B0606030504020204" pitchFamily="34" charset="0"/>
              </a:rPr>
              <a:t> and you get so much more than just access to the tool itself. </a:t>
            </a:r>
          </a:p>
        </p:txBody>
      </p:sp>
      <p:sp>
        <p:nvSpPr>
          <p:cNvPr id="5" name="object 3">
            <a:extLst>
              <a:ext uri="{FF2B5EF4-FFF2-40B4-BE49-F238E27FC236}">
                <a16:creationId xmlns:a16="http://schemas.microsoft.com/office/drawing/2014/main" id="{3B86A097-6388-4495-E69E-DC36AB7ADB51}"/>
              </a:ext>
            </a:extLst>
          </p:cNvPr>
          <p:cNvSpPr txBox="1"/>
          <p:nvPr userDrawn="1"/>
        </p:nvSpPr>
        <p:spPr>
          <a:xfrm>
            <a:off x="6667927" y="5026717"/>
            <a:ext cx="3907179" cy="419832"/>
          </a:xfrm>
          <a:prstGeom prst="rect">
            <a:avLst/>
          </a:prstGeom>
        </p:spPr>
        <p:txBody>
          <a:bodyPr vert="horz" lIns="91440" tIns="45720" rIns="91440" bIns="45720" rtlCol="0" anchor="ctr">
            <a:noAutofit/>
          </a:bodyPr>
          <a:lstStyle/>
          <a:p>
            <a:pPr marL="12700" marR="5080" defTabSz="914354">
              <a:lnSpc>
                <a:spcPct val="90000"/>
              </a:lnSpc>
              <a:spcBef>
                <a:spcPct val="20000"/>
              </a:spcBef>
              <a:tabLst>
                <a:tab pos="354947" algn="l"/>
                <a:tab pos="355582" algn="l"/>
              </a:tabLst>
            </a:pPr>
            <a:r>
              <a:rPr lang="en-US" b="1" dirty="0">
                <a:solidFill>
                  <a:srgbClr val="002755"/>
                </a:solidFill>
                <a:latin typeface="Domine" panose="02040503040403060204" pitchFamily="18" charset="0"/>
              </a:rPr>
              <a:t>Network of Employers</a:t>
            </a:r>
          </a:p>
        </p:txBody>
      </p:sp>
      <p:sp>
        <p:nvSpPr>
          <p:cNvPr id="6" name="object 3">
            <a:extLst>
              <a:ext uri="{FF2B5EF4-FFF2-40B4-BE49-F238E27FC236}">
                <a16:creationId xmlns:a16="http://schemas.microsoft.com/office/drawing/2014/main" id="{F07FA706-0A56-B027-4D8B-3FC36BBD7160}"/>
              </a:ext>
            </a:extLst>
          </p:cNvPr>
          <p:cNvSpPr txBox="1"/>
          <p:nvPr userDrawn="1"/>
        </p:nvSpPr>
        <p:spPr>
          <a:xfrm>
            <a:off x="6667927" y="2887243"/>
            <a:ext cx="3907179" cy="419830"/>
          </a:xfrm>
          <a:prstGeom prst="rect">
            <a:avLst/>
          </a:prstGeom>
        </p:spPr>
        <p:txBody>
          <a:bodyPr vert="horz" lIns="91440" tIns="45720" rIns="91440" bIns="45720" rtlCol="0" anchor="ctr">
            <a:noAutofit/>
          </a:bodyPr>
          <a:lstStyle/>
          <a:p>
            <a:pPr marL="12700" marR="5080" defTabSz="914354">
              <a:lnSpc>
                <a:spcPct val="90000"/>
              </a:lnSpc>
              <a:spcBef>
                <a:spcPct val="20000"/>
              </a:spcBef>
              <a:tabLst>
                <a:tab pos="354947" algn="l"/>
                <a:tab pos="355582" algn="l"/>
              </a:tabLst>
            </a:pPr>
            <a:r>
              <a:rPr lang="en-US" b="1" dirty="0">
                <a:solidFill>
                  <a:srgbClr val="002755"/>
                </a:solidFill>
                <a:latin typeface="Domine" panose="02040503040403060204" pitchFamily="18" charset="0"/>
              </a:rPr>
              <a:t>Healm Guide</a:t>
            </a:r>
          </a:p>
        </p:txBody>
      </p:sp>
      <p:sp>
        <p:nvSpPr>
          <p:cNvPr id="7" name="object 3">
            <a:extLst>
              <a:ext uri="{FF2B5EF4-FFF2-40B4-BE49-F238E27FC236}">
                <a16:creationId xmlns:a16="http://schemas.microsoft.com/office/drawing/2014/main" id="{9781CDE8-CBF6-F976-7467-D3D6E9951C40}"/>
              </a:ext>
            </a:extLst>
          </p:cNvPr>
          <p:cNvSpPr txBox="1"/>
          <p:nvPr userDrawn="1"/>
        </p:nvSpPr>
        <p:spPr>
          <a:xfrm>
            <a:off x="6667927" y="3956979"/>
            <a:ext cx="3907179" cy="419831"/>
          </a:xfrm>
          <a:prstGeom prst="rect">
            <a:avLst/>
          </a:prstGeom>
        </p:spPr>
        <p:txBody>
          <a:bodyPr vert="horz" lIns="91440" tIns="45720" rIns="91440" bIns="45720" rtlCol="0" anchor="ctr">
            <a:noAutofit/>
          </a:bodyPr>
          <a:lstStyle/>
          <a:p>
            <a:pPr marL="12700" marR="5080" defTabSz="914354">
              <a:lnSpc>
                <a:spcPct val="90000"/>
              </a:lnSpc>
              <a:spcBef>
                <a:spcPct val="20000"/>
              </a:spcBef>
              <a:tabLst>
                <a:tab pos="354947" algn="l"/>
                <a:tab pos="355582" algn="l"/>
              </a:tabLst>
            </a:pPr>
            <a:r>
              <a:rPr lang="en-US" b="1" dirty="0">
                <a:solidFill>
                  <a:srgbClr val="002755"/>
                </a:solidFill>
                <a:latin typeface="Domine" panose="02040503040403060204" pitchFamily="18" charset="0"/>
              </a:rPr>
              <a:t>Materials to Support Education</a:t>
            </a:r>
          </a:p>
        </p:txBody>
      </p:sp>
      <p:pic>
        <p:nvPicPr>
          <p:cNvPr id="8" name="Picture 7" descr="A hand holding a megaphone&#10;&#10;Description automatically generated">
            <a:extLst>
              <a:ext uri="{FF2B5EF4-FFF2-40B4-BE49-F238E27FC236}">
                <a16:creationId xmlns:a16="http://schemas.microsoft.com/office/drawing/2014/main" id="{D9149E6F-C7EC-8A21-C968-775D374EC6FD}"/>
              </a:ext>
            </a:extLst>
          </p:cNvPr>
          <p:cNvPicPr>
            <a:picLocks noChangeAspect="1"/>
          </p:cNvPicPr>
          <p:nvPr userDrawn="1"/>
        </p:nvPicPr>
        <p:blipFill>
          <a:blip r:embed="rId2"/>
          <a:stretch>
            <a:fillRect/>
          </a:stretch>
        </p:blipFill>
        <p:spPr>
          <a:xfrm>
            <a:off x="5713501" y="2669938"/>
            <a:ext cx="753245" cy="753245"/>
          </a:xfrm>
          <a:prstGeom prst="rect">
            <a:avLst/>
          </a:prstGeom>
        </p:spPr>
      </p:pic>
      <p:pic>
        <p:nvPicPr>
          <p:cNvPr id="9" name="Picture 8" descr="A graduation cap and book&#10;&#10;Description automatically generated">
            <a:extLst>
              <a:ext uri="{FF2B5EF4-FFF2-40B4-BE49-F238E27FC236}">
                <a16:creationId xmlns:a16="http://schemas.microsoft.com/office/drawing/2014/main" id="{A605FFDF-9D6D-C177-6014-148E9CD59287}"/>
              </a:ext>
            </a:extLst>
          </p:cNvPr>
          <p:cNvPicPr>
            <a:picLocks noChangeAspect="1"/>
          </p:cNvPicPr>
          <p:nvPr userDrawn="1"/>
        </p:nvPicPr>
        <p:blipFill>
          <a:blip r:embed="rId3"/>
          <a:stretch>
            <a:fillRect/>
          </a:stretch>
        </p:blipFill>
        <p:spPr>
          <a:xfrm>
            <a:off x="5789353" y="3808142"/>
            <a:ext cx="613293" cy="613293"/>
          </a:xfrm>
          <a:prstGeom prst="rect">
            <a:avLst/>
          </a:prstGeom>
        </p:spPr>
      </p:pic>
      <p:pic>
        <p:nvPicPr>
          <p:cNvPr id="10" name="Picture 9" descr="A group of people connected to each other&#10;&#10;Description automatically generated">
            <a:extLst>
              <a:ext uri="{FF2B5EF4-FFF2-40B4-BE49-F238E27FC236}">
                <a16:creationId xmlns:a16="http://schemas.microsoft.com/office/drawing/2014/main" id="{A98E5F55-44DC-CC60-1D91-C87C747705CB}"/>
              </a:ext>
            </a:extLst>
          </p:cNvPr>
          <p:cNvPicPr>
            <a:picLocks noChangeAspect="1"/>
          </p:cNvPicPr>
          <p:nvPr userDrawn="1"/>
        </p:nvPicPr>
        <p:blipFill>
          <a:blip r:embed="rId4"/>
          <a:stretch>
            <a:fillRect/>
          </a:stretch>
        </p:blipFill>
        <p:spPr>
          <a:xfrm>
            <a:off x="5699107" y="4806394"/>
            <a:ext cx="793786" cy="793786"/>
          </a:xfrm>
          <a:prstGeom prst="rect">
            <a:avLst/>
          </a:prstGeom>
        </p:spPr>
      </p:pic>
      <p:pic>
        <p:nvPicPr>
          <p:cNvPr id="11" name="Picture Placeholder 6" descr="A person sitting in front of a screen&#10;&#10;Description automatically generated with low confidence">
            <a:extLst>
              <a:ext uri="{FF2B5EF4-FFF2-40B4-BE49-F238E27FC236}">
                <a16:creationId xmlns:a16="http://schemas.microsoft.com/office/drawing/2014/main" id="{BB78BEE0-8184-ADFB-AEBC-8B823D048BB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t="1795"/>
          <a:stretch/>
        </p:blipFill>
        <p:spPr>
          <a:xfrm>
            <a:off x="0" y="156400"/>
            <a:ext cx="5285914" cy="6117336"/>
          </a:xfrm>
          <a:prstGeom prst="rect">
            <a:avLst/>
          </a:prstGeom>
        </p:spPr>
      </p:pic>
      <p:sp>
        <p:nvSpPr>
          <p:cNvPr id="12" name="TextBox 11">
            <a:extLst>
              <a:ext uri="{FF2B5EF4-FFF2-40B4-BE49-F238E27FC236}">
                <a16:creationId xmlns:a16="http://schemas.microsoft.com/office/drawing/2014/main" id="{F9ECE660-96E5-89A6-D359-BB709D471EF4}"/>
              </a:ext>
            </a:extLst>
          </p:cNvPr>
          <p:cNvSpPr txBox="1"/>
          <p:nvPr userDrawn="1"/>
        </p:nvSpPr>
        <p:spPr>
          <a:xfrm>
            <a:off x="5479602" y="649224"/>
            <a:ext cx="6179110"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Register for Healm</a:t>
            </a:r>
            <a:endParaRPr lang="en-US" sz="2000" dirty="0">
              <a:solidFill>
                <a:srgbClr val="002855"/>
              </a:solidFill>
              <a:latin typeface="Domine" panose="02040503040403060204" pitchFamily="18" charset="0"/>
            </a:endParaRPr>
          </a:p>
        </p:txBody>
      </p:sp>
      <p:pic>
        <p:nvPicPr>
          <p:cNvPr id="13" name="Picture 12">
            <a:extLst>
              <a:ext uri="{FF2B5EF4-FFF2-40B4-BE49-F238E27FC236}">
                <a16:creationId xmlns:a16="http://schemas.microsoft.com/office/drawing/2014/main" id="{E50F4ECD-5CA3-78D8-CDAB-26A274D49A23}"/>
              </a:ext>
            </a:extLst>
          </p:cNvPr>
          <p:cNvPicPr>
            <a:picLocks noChangeAspect="1"/>
          </p:cNvPicPr>
          <p:nvPr userDrawn="1"/>
        </p:nvPicPr>
        <p:blipFill>
          <a:blip r:embed="rId6"/>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826672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5" name="Picture 4">
            <a:extLst>
              <a:ext uri="{FF2B5EF4-FFF2-40B4-BE49-F238E27FC236}">
                <a16:creationId xmlns:a16="http://schemas.microsoft.com/office/drawing/2014/main" id="{4B31BC8C-A39C-F6A1-E07F-65606EBC6D55}"/>
              </a:ext>
            </a:extLst>
          </p:cNvPr>
          <p:cNvPicPr>
            <a:picLocks noChangeAspect="1"/>
          </p:cNvPicPr>
          <p:nvPr userDrawn="1"/>
        </p:nvPicPr>
        <p:blipFill>
          <a:blip r:embed="rId2"/>
          <a:stretch>
            <a:fillRect/>
          </a:stretch>
        </p:blipFill>
        <p:spPr>
          <a:xfrm>
            <a:off x="11532084" y="6303717"/>
            <a:ext cx="387350" cy="387350"/>
          </a:xfrm>
          <a:prstGeom prst="rect">
            <a:avLst/>
          </a:prstGeom>
        </p:spPr>
      </p:pic>
      <p:sp>
        <p:nvSpPr>
          <p:cNvPr id="15" name="TextBox 14">
            <a:extLst>
              <a:ext uri="{FF2B5EF4-FFF2-40B4-BE49-F238E27FC236}">
                <a16:creationId xmlns:a16="http://schemas.microsoft.com/office/drawing/2014/main" id="{3B6BB90A-91A1-F568-8C9C-3C6F00217CCE}"/>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Get to Know</a:t>
            </a:r>
            <a:endParaRPr lang="en-US" sz="2000" dirty="0">
              <a:solidFill>
                <a:srgbClr val="002855"/>
              </a:solidFill>
              <a:latin typeface="Domine" panose="02040503040403060204" pitchFamily="18" charset="0"/>
            </a:endParaRPr>
          </a:p>
        </p:txBody>
      </p:sp>
      <p:sp>
        <p:nvSpPr>
          <p:cNvPr id="2" name="Text Placeholder 6">
            <a:extLst>
              <a:ext uri="{FF2B5EF4-FFF2-40B4-BE49-F238E27FC236}">
                <a16:creationId xmlns:a16="http://schemas.microsoft.com/office/drawing/2014/main" id="{FFC67CAC-D033-B1FD-013B-E1F125FE19BA}"/>
              </a:ext>
            </a:extLst>
          </p:cNvPr>
          <p:cNvSpPr>
            <a:spLocks noGrp="1"/>
          </p:cNvSpPr>
          <p:nvPr>
            <p:ph type="body" sz="quarter" idx="13" hasCustomPrompt="1"/>
          </p:nvPr>
        </p:nvSpPr>
        <p:spPr>
          <a:xfrm>
            <a:off x="914400" y="1437169"/>
            <a:ext cx="9281160" cy="872522"/>
          </a:xfrm>
          <a:prstGeom prst="rect">
            <a:avLst/>
          </a:prstGeom>
          <a:solidFill>
            <a:srgbClr val="CBDAD1">
              <a:alpha val="20000"/>
            </a:srgbClr>
          </a:solidFill>
          <a:ln>
            <a:solidFill>
              <a:srgbClr val="0057B8"/>
            </a:solidFill>
          </a:ln>
        </p:spPr>
        <p:txBody>
          <a:bodyPr/>
          <a:lstStyle>
            <a:lvl1pPr>
              <a:defRPr lang="en-US" sz="1200" dirty="0"/>
            </a:lvl1pPr>
          </a:lstStyle>
          <a:p>
            <a:pPr marL="11113" marR="0" lvl="0" indent="0" algn="l" defTabSz="457200" rtl="0" eaLnBrk="1" fontAlgn="auto" latinLnBrk="0" hangingPunct="1">
              <a:lnSpc>
                <a:spcPct val="100000"/>
              </a:lnSpc>
              <a:spcBef>
                <a:spcPct val="20000"/>
              </a:spcBef>
              <a:spcAft>
                <a:spcPts val="0"/>
              </a:spcAft>
              <a:buClrTx/>
              <a:buSzTx/>
              <a:buFontTx/>
              <a:buNone/>
              <a:tabLst/>
              <a:defRPr/>
            </a:pPr>
            <a:r>
              <a:rPr lang="en-US" dirty="0"/>
              <a:t>Share highlights of your organizations and your work in employee wellness… </a:t>
            </a:r>
          </a:p>
        </p:txBody>
      </p:sp>
      <p:sp>
        <p:nvSpPr>
          <p:cNvPr id="6" name="Text Placeholder 7">
            <a:extLst>
              <a:ext uri="{FF2B5EF4-FFF2-40B4-BE49-F238E27FC236}">
                <a16:creationId xmlns:a16="http://schemas.microsoft.com/office/drawing/2014/main" id="{9DF2C7BA-CDF5-3771-147B-F86DC883B107}"/>
              </a:ext>
            </a:extLst>
          </p:cNvPr>
          <p:cNvSpPr>
            <a:spLocks noGrp="1"/>
          </p:cNvSpPr>
          <p:nvPr>
            <p:ph type="body" sz="quarter" idx="14" hasCustomPrompt="1"/>
          </p:nvPr>
        </p:nvSpPr>
        <p:spPr>
          <a:xfrm>
            <a:off x="914400" y="2641311"/>
            <a:ext cx="9281160" cy="872522"/>
          </a:xfrm>
          <a:prstGeom prst="rect">
            <a:avLst/>
          </a:prstGeom>
          <a:solidFill>
            <a:srgbClr val="CBDAD1">
              <a:alpha val="20000"/>
            </a:srgbClr>
          </a:solidFill>
          <a:ln>
            <a:solidFill>
              <a:srgbClr val="0057B8"/>
            </a:solidFill>
          </a:ln>
        </p:spPr>
        <p:txBody>
          <a:bodyPr/>
          <a:lstStyle>
            <a:lvl1pPr>
              <a:defRPr lang="en-US" sz="1200" dirty="0"/>
            </a:lvl1pPr>
          </a:lstStyle>
          <a:p>
            <a:pPr marL="11113" marR="0" lvl="0" indent="0" algn="l" defTabSz="457200" rtl="0" eaLnBrk="1" fontAlgn="auto" latinLnBrk="0" hangingPunct="1">
              <a:lnSpc>
                <a:spcPct val="100000"/>
              </a:lnSpc>
              <a:spcBef>
                <a:spcPct val="20000"/>
              </a:spcBef>
              <a:spcAft>
                <a:spcPts val="0"/>
              </a:spcAft>
              <a:buClrTx/>
              <a:buSzTx/>
              <a:buFontTx/>
              <a:buNone/>
              <a:tabLst/>
              <a:defRPr/>
            </a:pPr>
            <a:r>
              <a:rPr lang="en-US" sz="1200" dirty="0">
                <a:latin typeface="Work Sans Medium" pitchFamily="2" charset="77"/>
                <a:ea typeface="Open Sans" panose="020B0606030504020204" pitchFamily="34" charset="0"/>
                <a:cs typeface="Open Sans" panose="020B0606030504020204" pitchFamily="34" charset="0"/>
              </a:rPr>
              <a:t>Share some the successes you have had with type 2 diabetes prevention…</a:t>
            </a:r>
          </a:p>
        </p:txBody>
      </p:sp>
      <p:sp>
        <p:nvSpPr>
          <p:cNvPr id="7" name="Text Placeholder 8">
            <a:extLst>
              <a:ext uri="{FF2B5EF4-FFF2-40B4-BE49-F238E27FC236}">
                <a16:creationId xmlns:a16="http://schemas.microsoft.com/office/drawing/2014/main" id="{85787940-4FC1-2EF2-C01D-59607C0C2DD6}"/>
              </a:ext>
            </a:extLst>
          </p:cNvPr>
          <p:cNvSpPr>
            <a:spLocks noGrp="1"/>
          </p:cNvSpPr>
          <p:nvPr>
            <p:ph type="body" sz="quarter" idx="15" hasCustomPrompt="1"/>
          </p:nvPr>
        </p:nvSpPr>
        <p:spPr>
          <a:xfrm>
            <a:off x="914400" y="3852880"/>
            <a:ext cx="9281160" cy="872522"/>
          </a:xfrm>
          <a:prstGeom prst="rect">
            <a:avLst/>
          </a:prstGeom>
          <a:solidFill>
            <a:srgbClr val="CBDAD1">
              <a:alpha val="20000"/>
            </a:srgbClr>
          </a:solidFill>
          <a:ln>
            <a:solidFill>
              <a:srgbClr val="0057B8"/>
            </a:solidFill>
          </a:ln>
        </p:spPr>
        <p:txBody>
          <a:bodyPr/>
          <a:lstStyle>
            <a:lvl1pPr>
              <a:defRPr lang="en-US" sz="1200" dirty="0"/>
            </a:lvl1pPr>
          </a:lstStyle>
          <a:p>
            <a:pPr marL="11113" marR="0" lvl="0" indent="0" algn="l" defTabSz="457200" rtl="0" eaLnBrk="1" fontAlgn="auto" latinLnBrk="0" hangingPunct="1">
              <a:lnSpc>
                <a:spcPct val="100000"/>
              </a:lnSpc>
              <a:spcBef>
                <a:spcPct val="20000"/>
              </a:spcBef>
              <a:spcAft>
                <a:spcPts val="0"/>
              </a:spcAft>
              <a:buClrTx/>
              <a:buSzTx/>
              <a:buFontTx/>
              <a:buNone/>
              <a:tabLst/>
              <a:defRPr/>
            </a:pPr>
            <a:r>
              <a:rPr lang="en-US" sz="1200" dirty="0">
                <a:latin typeface="Work Sans Medium" pitchFamily="2" charset="77"/>
                <a:ea typeface="Open Sans" panose="020B0606030504020204" pitchFamily="34" charset="0"/>
                <a:cs typeface="Open Sans" panose="020B0606030504020204" pitchFamily="34" charset="0"/>
              </a:rPr>
              <a:t>Share your background in working with employers, insurers, etc.… </a:t>
            </a:r>
            <a:r>
              <a:rPr lang="en-US" sz="1200" dirty="0">
                <a:latin typeface="Work Sans Medium" pitchFamily="2" charset="77"/>
              </a:rPr>
              <a:t> </a:t>
            </a:r>
          </a:p>
        </p:txBody>
      </p:sp>
      <p:sp>
        <p:nvSpPr>
          <p:cNvPr id="8" name="Text Placeholder 9">
            <a:extLst>
              <a:ext uri="{FF2B5EF4-FFF2-40B4-BE49-F238E27FC236}">
                <a16:creationId xmlns:a16="http://schemas.microsoft.com/office/drawing/2014/main" id="{66BD02F6-C293-4015-6181-C7903FDBBF26}"/>
              </a:ext>
            </a:extLst>
          </p:cNvPr>
          <p:cNvSpPr>
            <a:spLocks noGrp="1"/>
          </p:cNvSpPr>
          <p:nvPr>
            <p:ph type="body" sz="quarter" idx="16" hasCustomPrompt="1"/>
          </p:nvPr>
        </p:nvSpPr>
        <p:spPr>
          <a:xfrm>
            <a:off x="914400" y="5064449"/>
            <a:ext cx="9281160" cy="872522"/>
          </a:xfrm>
          <a:prstGeom prst="rect">
            <a:avLst/>
          </a:prstGeom>
          <a:solidFill>
            <a:srgbClr val="CBDAD1">
              <a:alpha val="20000"/>
            </a:srgbClr>
          </a:solidFill>
          <a:ln>
            <a:solidFill>
              <a:srgbClr val="0057B8"/>
            </a:solidFill>
          </a:ln>
        </p:spPr>
        <p:txBody>
          <a:bodyPr/>
          <a:lstStyle>
            <a:lvl1pPr>
              <a:defRPr lang="en-US" sz="1200" dirty="0"/>
            </a:lvl1pPr>
          </a:lstStyle>
          <a:p>
            <a:pPr marL="11113" marR="0" lvl="0" indent="0" algn="l" defTabSz="457200" rtl="0" eaLnBrk="1" fontAlgn="auto" latinLnBrk="0" hangingPunct="1">
              <a:lnSpc>
                <a:spcPct val="100000"/>
              </a:lnSpc>
              <a:spcBef>
                <a:spcPct val="20000"/>
              </a:spcBef>
              <a:spcAft>
                <a:spcPts val="0"/>
              </a:spcAft>
              <a:buClrTx/>
              <a:buSzTx/>
              <a:buFontTx/>
              <a:buNone/>
              <a:tabLst/>
              <a:defRPr/>
            </a:pPr>
            <a:r>
              <a:rPr lang="en-US" sz="1200" dirty="0">
                <a:latin typeface="Work Sans Medium" pitchFamily="2" charset="77"/>
                <a:ea typeface="Open Sans" panose="020B0606030504020204" pitchFamily="34" charset="0"/>
                <a:cs typeface="Open Sans" panose="020B0606030504020204" pitchFamily="34" charset="0"/>
              </a:rPr>
              <a:t>Share how your organization is available as an asset and resource to assist the employer… </a:t>
            </a:r>
          </a:p>
          <a:p>
            <a:pPr marL="11113" lvl="0" indent="0">
              <a:buFontTx/>
              <a:buNone/>
              <a:tabLst/>
            </a:pPr>
            <a:endParaRPr lang="en-US" dirty="0"/>
          </a:p>
        </p:txBody>
      </p:sp>
      <p:pic>
        <p:nvPicPr>
          <p:cNvPr id="9" name="Picture 8">
            <a:extLst>
              <a:ext uri="{FF2B5EF4-FFF2-40B4-BE49-F238E27FC236}">
                <a16:creationId xmlns:a16="http://schemas.microsoft.com/office/drawing/2014/main" id="{75E26028-899D-8E11-536E-8E5B5AF07A9E}"/>
              </a:ext>
            </a:extLst>
          </p:cNvPr>
          <p:cNvPicPr>
            <a:picLocks noChangeAspect="1"/>
          </p:cNvPicPr>
          <p:nvPr userDrawn="1"/>
        </p:nvPicPr>
        <p:blipFill>
          <a:blip r:embed="rId3"/>
          <a:srcRect/>
          <a:stretch/>
        </p:blipFill>
        <p:spPr>
          <a:xfrm>
            <a:off x="10411724" y="875738"/>
            <a:ext cx="1448379" cy="1448379"/>
          </a:xfrm>
          <a:prstGeom prst="rect">
            <a:avLst/>
          </a:prstGeom>
        </p:spPr>
      </p:pic>
    </p:spTree>
    <p:extLst>
      <p:ext uri="{BB962C8B-B14F-4D97-AF65-F5344CB8AC3E}">
        <p14:creationId xmlns:p14="http://schemas.microsoft.com/office/powerpoint/2010/main" val="1368005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6DE3B8-7B15-3A68-1D55-62D644FE04D3}"/>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Follow Healm on LinkedIn</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3" name="Picture 2">
            <a:extLst>
              <a:ext uri="{FF2B5EF4-FFF2-40B4-BE49-F238E27FC236}">
                <a16:creationId xmlns:a16="http://schemas.microsoft.com/office/drawing/2014/main" id="{CE733DDD-2CAF-A71C-1F9E-94D5CAAF3C96}"/>
              </a:ext>
            </a:extLst>
          </p:cNvPr>
          <p:cNvPicPr>
            <a:picLocks noChangeAspect="1"/>
          </p:cNvPicPr>
          <p:nvPr userDrawn="1"/>
        </p:nvPicPr>
        <p:blipFill rotWithShape="1">
          <a:blip r:embed="rId2"/>
          <a:srcRect t="1219" b="-134"/>
          <a:stretch/>
        </p:blipFill>
        <p:spPr>
          <a:xfrm>
            <a:off x="841248" y="1373630"/>
            <a:ext cx="7721600" cy="3201187"/>
          </a:xfrm>
          <a:prstGeom prst="rect">
            <a:avLst/>
          </a:prstGeom>
          <a:ln>
            <a:solidFill>
              <a:schemeClr val="bg1">
                <a:lumMod val="65000"/>
              </a:schemeClr>
            </a:solidFill>
          </a:ln>
          <a:effectLst/>
        </p:spPr>
      </p:pic>
      <p:pic>
        <p:nvPicPr>
          <p:cNvPr id="5" name="Picture 4">
            <a:extLst>
              <a:ext uri="{FF2B5EF4-FFF2-40B4-BE49-F238E27FC236}">
                <a16:creationId xmlns:a16="http://schemas.microsoft.com/office/drawing/2014/main" id="{B0550E65-4F17-EA6E-36A2-50BD755C2FFF}"/>
              </a:ext>
            </a:extLst>
          </p:cNvPr>
          <p:cNvPicPr>
            <a:picLocks noChangeAspect="1"/>
          </p:cNvPicPr>
          <p:nvPr userDrawn="1"/>
        </p:nvPicPr>
        <p:blipFill>
          <a:blip r:embed="rId3"/>
          <a:stretch>
            <a:fillRect/>
          </a:stretch>
        </p:blipFill>
        <p:spPr>
          <a:xfrm>
            <a:off x="8693703" y="1373630"/>
            <a:ext cx="2583897" cy="3946572"/>
          </a:xfrm>
          <a:prstGeom prst="rect">
            <a:avLst/>
          </a:prstGeom>
          <a:ln>
            <a:solidFill>
              <a:schemeClr val="bg1">
                <a:lumMod val="65000"/>
              </a:schemeClr>
            </a:solidFill>
          </a:ln>
          <a:effectLst/>
        </p:spPr>
      </p:pic>
      <p:sp>
        <p:nvSpPr>
          <p:cNvPr id="6" name="Rounded Rectangle 5">
            <a:extLst>
              <a:ext uri="{FF2B5EF4-FFF2-40B4-BE49-F238E27FC236}">
                <a16:creationId xmlns:a16="http://schemas.microsoft.com/office/drawing/2014/main" id="{9751BAA4-2EA3-AF24-C8E8-2BB2AA61A817}"/>
              </a:ext>
            </a:extLst>
          </p:cNvPr>
          <p:cNvSpPr/>
          <p:nvPr userDrawn="1"/>
        </p:nvSpPr>
        <p:spPr>
          <a:xfrm>
            <a:off x="2489200" y="5420224"/>
            <a:ext cx="6913675" cy="641475"/>
          </a:xfrm>
          <a:prstGeom prst="roundRect">
            <a:avLst/>
          </a:prstGeom>
          <a:noFill/>
          <a:ln w="12700">
            <a:solidFill>
              <a:srgbClr val="0057B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F77955"/>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www.linkedin.com/company/healmatwork/</a:t>
            </a:r>
            <a:r>
              <a:rPr lang="en-US" sz="1600" dirty="0">
                <a:solidFill>
                  <a:srgbClr val="F77955"/>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876503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CFF95-AE88-D0C2-8D3F-4DE8D2BAFECD}"/>
              </a:ext>
            </a:extLst>
          </p:cNvPr>
          <p:cNvSpPr txBox="1"/>
          <p:nvPr userDrawn="1"/>
        </p:nvSpPr>
        <p:spPr>
          <a:xfrm>
            <a:off x="963168" y="1420511"/>
            <a:ext cx="7290236" cy="4479621"/>
          </a:xfrm>
          <a:prstGeom prst="rect">
            <a:avLst/>
          </a:prstGeom>
          <a:solidFill>
            <a:srgbClr val="EFF4F1"/>
          </a:solidFill>
          <a:ln>
            <a:solidFill>
              <a:srgbClr val="0057B8"/>
            </a:solidFill>
          </a:ln>
        </p:spPr>
        <p:txBody>
          <a:bodyPr wrap="square" lIns="182880" tIns="91440" rtlCol="0">
            <a:noAutofit/>
          </a:bodyPr>
          <a:lstStyle>
            <a:defPPr>
              <a:defRPr lang="en-US"/>
            </a:defPPr>
            <a:lvl1pPr>
              <a:defRPr sz="1200">
                <a:latin typeface="Open Sans" panose="020B0606030504020204" pitchFamily="34" charset="0"/>
                <a:ea typeface="Open Sans" panose="020B0606030504020204" pitchFamily="34" charset="0"/>
                <a:cs typeface="Open Sans" panose="020B0606030504020204" pitchFamily="34" charset="0"/>
              </a:defRPr>
            </a:lvl1pPr>
          </a:lstStyle>
          <a:p>
            <a:endParaRPr lang="en-US" sz="1400" dirty="0">
              <a:latin typeface="Work Sans Medium" pitchFamily="2" charset="77"/>
            </a:endParaRPr>
          </a:p>
        </p:txBody>
      </p:sp>
      <p:grpSp>
        <p:nvGrpSpPr>
          <p:cNvPr id="10" name="Group 9">
            <a:extLst>
              <a:ext uri="{FF2B5EF4-FFF2-40B4-BE49-F238E27FC236}">
                <a16:creationId xmlns:a16="http://schemas.microsoft.com/office/drawing/2014/main" id="{7EF10756-4B13-4810-7FFD-795469AD821B}"/>
              </a:ext>
            </a:extLst>
          </p:cNvPr>
          <p:cNvGrpSpPr>
            <a:grpSpLocks noChangeAspect="1"/>
          </p:cNvGrpSpPr>
          <p:nvPr userDrawn="1"/>
        </p:nvGrpSpPr>
        <p:grpSpPr>
          <a:xfrm>
            <a:off x="8747613" y="2458642"/>
            <a:ext cx="2633977" cy="2633977"/>
            <a:chOff x="7718860" y="1084415"/>
            <a:chExt cx="3923712" cy="3923712"/>
          </a:xfrm>
        </p:grpSpPr>
        <p:pic>
          <p:nvPicPr>
            <p:cNvPr id="11" name="Picture 10" descr="A blue and white logo&#10;&#10;Description automatically generated">
              <a:extLst>
                <a:ext uri="{FF2B5EF4-FFF2-40B4-BE49-F238E27FC236}">
                  <a16:creationId xmlns:a16="http://schemas.microsoft.com/office/drawing/2014/main" id="{0935FBA2-83F4-A4D1-9C04-076AC08541C9}"/>
                </a:ext>
              </a:extLst>
            </p:cNvPr>
            <p:cNvPicPr>
              <a:picLocks noChangeAspect="1"/>
            </p:cNvPicPr>
            <p:nvPr userDrawn="1"/>
          </p:nvPicPr>
          <p:blipFill>
            <a:blip r:embed="rId2"/>
            <a:stretch>
              <a:fillRect/>
            </a:stretch>
          </p:blipFill>
          <p:spPr>
            <a:xfrm>
              <a:off x="7718860" y="1084415"/>
              <a:ext cx="3923712" cy="3923712"/>
            </a:xfrm>
            <a:prstGeom prst="rect">
              <a:avLst/>
            </a:prstGeom>
          </p:spPr>
        </p:pic>
        <p:grpSp>
          <p:nvGrpSpPr>
            <p:cNvPr id="12" name="Group 11">
              <a:extLst>
                <a:ext uri="{FF2B5EF4-FFF2-40B4-BE49-F238E27FC236}">
                  <a16:creationId xmlns:a16="http://schemas.microsoft.com/office/drawing/2014/main" id="{10312E6B-F79C-B613-2A0D-592AFAA22C6B}"/>
                </a:ext>
              </a:extLst>
            </p:cNvPr>
            <p:cNvGrpSpPr/>
            <p:nvPr/>
          </p:nvGrpSpPr>
          <p:grpSpPr>
            <a:xfrm rot="2700000">
              <a:off x="7773758" y="1563563"/>
              <a:ext cx="1036944" cy="195712"/>
              <a:chOff x="7656691" y="1031669"/>
              <a:chExt cx="1036944" cy="195712"/>
            </a:xfrm>
          </p:grpSpPr>
          <p:sp>
            <p:nvSpPr>
              <p:cNvPr id="17" name="Oval 16">
                <a:extLst>
                  <a:ext uri="{FF2B5EF4-FFF2-40B4-BE49-F238E27FC236}">
                    <a16:creationId xmlns:a16="http://schemas.microsoft.com/office/drawing/2014/main" id="{30E0CD71-6BE2-84DE-4D9F-A2A1542B9B14}"/>
                  </a:ext>
                </a:extLst>
              </p:cNvPr>
              <p:cNvSpPr>
                <a:spLocks noChangeAspect="1"/>
              </p:cNvSpPr>
              <p:nvPr/>
            </p:nvSpPr>
            <p:spPr>
              <a:xfrm>
                <a:off x="8502087" y="1031669"/>
                <a:ext cx="191548" cy="191548"/>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29BA8464-B574-CCC9-1234-D6BC6F9FBB2B}"/>
                  </a:ext>
                </a:extLst>
              </p:cNvPr>
              <p:cNvSpPr>
                <a:spLocks noChangeAspect="1"/>
              </p:cNvSpPr>
              <p:nvPr/>
            </p:nvSpPr>
            <p:spPr>
              <a:xfrm>
                <a:off x="8079389" y="1032662"/>
                <a:ext cx="191548" cy="191548"/>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Oval 18">
                <a:extLst>
                  <a:ext uri="{FF2B5EF4-FFF2-40B4-BE49-F238E27FC236}">
                    <a16:creationId xmlns:a16="http://schemas.microsoft.com/office/drawing/2014/main" id="{9639FFC3-BA6D-EA0D-D64D-03CF3D74DCDF}"/>
                  </a:ext>
                </a:extLst>
              </p:cNvPr>
              <p:cNvSpPr>
                <a:spLocks noChangeAspect="1"/>
              </p:cNvSpPr>
              <p:nvPr/>
            </p:nvSpPr>
            <p:spPr>
              <a:xfrm>
                <a:off x="7656691" y="1035833"/>
                <a:ext cx="191548" cy="191548"/>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58E75A8-D9F3-338F-F5B1-82F8E2FFEB1F}"/>
                </a:ext>
              </a:extLst>
            </p:cNvPr>
            <p:cNvGrpSpPr/>
            <p:nvPr/>
          </p:nvGrpSpPr>
          <p:grpSpPr>
            <a:xfrm rot="2700000">
              <a:off x="10552818" y="4335085"/>
              <a:ext cx="1036944" cy="195712"/>
              <a:chOff x="7656691" y="1031669"/>
              <a:chExt cx="1036944" cy="195712"/>
            </a:xfrm>
          </p:grpSpPr>
          <p:sp>
            <p:nvSpPr>
              <p:cNvPr id="14" name="Oval 13">
                <a:extLst>
                  <a:ext uri="{FF2B5EF4-FFF2-40B4-BE49-F238E27FC236}">
                    <a16:creationId xmlns:a16="http://schemas.microsoft.com/office/drawing/2014/main" id="{750E5961-556C-A787-07DD-BA2B8013FD1C}"/>
                  </a:ext>
                </a:extLst>
              </p:cNvPr>
              <p:cNvSpPr>
                <a:spLocks noChangeAspect="1"/>
              </p:cNvSpPr>
              <p:nvPr/>
            </p:nvSpPr>
            <p:spPr>
              <a:xfrm>
                <a:off x="8502087" y="1031669"/>
                <a:ext cx="191548" cy="191548"/>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CC23F422-5698-207C-621D-E516B37BC437}"/>
                  </a:ext>
                </a:extLst>
              </p:cNvPr>
              <p:cNvSpPr>
                <a:spLocks noChangeAspect="1"/>
              </p:cNvSpPr>
              <p:nvPr/>
            </p:nvSpPr>
            <p:spPr>
              <a:xfrm>
                <a:off x="8079389" y="1032662"/>
                <a:ext cx="191548" cy="191548"/>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a:extLst>
                  <a:ext uri="{FF2B5EF4-FFF2-40B4-BE49-F238E27FC236}">
                    <a16:creationId xmlns:a16="http://schemas.microsoft.com/office/drawing/2014/main" id="{9371D4FD-F693-6DC2-021E-D335194821EC}"/>
                  </a:ext>
                </a:extLst>
              </p:cNvPr>
              <p:cNvSpPr>
                <a:spLocks noChangeAspect="1"/>
              </p:cNvSpPr>
              <p:nvPr/>
            </p:nvSpPr>
            <p:spPr>
              <a:xfrm>
                <a:off x="7656691" y="1035833"/>
                <a:ext cx="191548" cy="191548"/>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sp>
        <p:nvSpPr>
          <p:cNvPr id="20" name="TextBox 19">
            <a:extLst>
              <a:ext uri="{FF2B5EF4-FFF2-40B4-BE49-F238E27FC236}">
                <a16:creationId xmlns:a16="http://schemas.microsoft.com/office/drawing/2014/main" id="{2C6608A1-29BF-3282-D941-9E6423BC6D06}"/>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Support and Technical Assistance</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6" name="Text Placeholder 6">
            <a:extLst>
              <a:ext uri="{FF2B5EF4-FFF2-40B4-BE49-F238E27FC236}">
                <a16:creationId xmlns:a16="http://schemas.microsoft.com/office/drawing/2014/main" id="{4C1B1272-142F-59EF-4A0B-C3BB12A10706}"/>
              </a:ext>
            </a:extLst>
          </p:cNvPr>
          <p:cNvSpPr>
            <a:spLocks noGrp="1"/>
          </p:cNvSpPr>
          <p:nvPr>
            <p:ph type="body" sz="quarter" idx="13" hasCustomPrompt="1"/>
          </p:nvPr>
        </p:nvSpPr>
        <p:spPr>
          <a:xfrm>
            <a:off x="1073425" y="1523999"/>
            <a:ext cx="7036905" cy="4214191"/>
          </a:xfrm>
          <a:prstGeom prst="rect">
            <a:avLst/>
          </a:prstGeom>
          <a:noFill/>
          <a:ln>
            <a:noFill/>
          </a:ln>
        </p:spPr>
        <p:txBody>
          <a:bodyPr/>
          <a:lstStyle>
            <a:lvl1pPr marL="228600" indent="-228600">
              <a:buFont typeface="Arial" panose="020B0604020202020204" pitchFamily="34" charset="0"/>
              <a:buChar char="•"/>
              <a:defRPr lang="en-US" sz="1400" dirty="0"/>
            </a:lvl1pPr>
          </a:lstStyle>
          <a:p>
            <a:r>
              <a:rPr lang="en-US" sz="1400" dirty="0">
                <a:latin typeface="Work Sans Medium" pitchFamily="2" charset="77"/>
              </a:rPr>
              <a:t>Share what role you expect to play with the employer. </a:t>
            </a:r>
            <a:r>
              <a:rPr lang="en-US" sz="1400" b="0" i="0" dirty="0">
                <a:latin typeface="Work Sans Medium" pitchFamily="2" charset="77"/>
              </a:rPr>
              <a:t>For instance: Regular check-ins; connecting to other employers; supporting with leadership buy-in; assisting with partners/vendors</a:t>
            </a:r>
          </a:p>
        </p:txBody>
      </p:sp>
    </p:spTree>
    <p:extLst>
      <p:ext uri="{BB962C8B-B14F-4D97-AF65-F5344CB8AC3E}">
        <p14:creationId xmlns:p14="http://schemas.microsoft.com/office/powerpoint/2010/main" val="1971294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pic>
        <p:nvPicPr>
          <p:cNvPr id="2" name="Picture 1" descr="A screenshot of a computer screen&#10;&#10;Description automatically generated">
            <a:extLst>
              <a:ext uri="{FF2B5EF4-FFF2-40B4-BE49-F238E27FC236}">
                <a16:creationId xmlns:a16="http://schemas.microsoft.com/office/drawing/2014/main" id="{C22ED70F-258F-ED38-0BAB-3282F25F674E}"/>
              </a:ext>
            </a:extLst>
          </p:cNvPr>
          <p:cNvPicPr>
            <a:picLocks noChangeAspect="1"/>
          </p:cNvPicPr>
          <p:nvPr userDrawn="1"/>
        </p:nvPicPr>
        <p:blipFill>
          <a:blip r:embed="rId2"/>
          <a:stretch>
            <a:fillRect/>
          </a:stretch>
        </p:blipFill>
        <p:spPr>
          <a:xfrm>
            <a:off x="9008044" y="2249291"/>
            <a:ext cx="2014864" cy="2014864"/>
          </a:xfrm>
          <a:prstGeom prst="rect">
            <a:avLst/>
          </a:prstGeom>
        </p:spPr>
      </p:pic>
      <p:sp>
        <p:nvSpPr>
          <p:cNvPr id="20" name="TextBox 19">
            <a:extLst>
              <a:ext uri="{FF2B5EF4-FFF2-40B4-BE49-F238E27FC236}">
                <a16:creationId xmlns:a16="http://schemas.microsoft.com/office/drawing/2014/main" id="{2C6608A1-29BF-3282-D941-9E6423BC6D06}"/>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Thank You!</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5" name="TextBox 4">
            <a:extLst>
              <a:ext uri="{FF2B5EF4-FFF2-40B4-BE49-F238E27FC236}">
                <a16:creationId xmlns:a16="http://schemas.microsoft.com/office/drawing/2014/main" id="{6EE04324-268A-1019-A41C-CAEA80A41DAF}"/>
              </a:ext>
            </a:extLst>
          </p:cNvPr>
          <p:cNvSpPr txBox="1"/>
          <p:nvPr userDrawn="1"/>
        </p:nvSpPr>
        <p:spPr>
          <a:xfrm>
            <a:off x="963168" y="2252870"/>
            <a:ext cx="7290236" cy="2014864"/>
          </a:xfrm>
          <a:prstGeom prst="rect">
            <a:avLst/>
          </a:prstGeom>
          <a:solidFill>
            <a:srgbClr val="EFF4F1"/>
          </a:solidFill>
          <a:ln>
            <a:solidFill>
              <a:srgbClr val="0057B8"/>
            </a:solidFill>
          </a:ln>
        </p:spPr>
        <p:txBody>
          <a:bodyPr wrap="square" lIns="182880" tIns="91440" rtlCol="0">
            <a:noAutofit/>
          </a:bodyPr>
          <a:lstStyle>
            <a:defPPr>
              <a:defRPr lang="en-US"/>
            </a:defPPr>
            <a:lvl1pPr>
              <a:defRPr sz="1200">
                <a:latin typeface="Open Sans" panose="020B0606030504020204" pitchFamily="34" charset="0"/>
                <a:ea typeface="Open Sans" panose="020B0606030504020204" pitchFamily="34" charset="0"/>
                <a:cs typeface="Open Sans" panose="020B0606030504020204" pitchFamily="34" charset="0"/>
              </a:defRPr>
            </a:lvl1pPr>
          </a:lstStyle>
          <a:p>
            <a:endParaRPr lang="en-US" sz="1400" dirty="0">
              <a:latin typeface="Work Sans Medium" pitchFamily="2" charset="77"/>
            </a:endParaRPr>
          </a:p>
        </p:txBody>
      </p:sp>
      <p:sp>
        <p:nvSpPr>
          <p:cNvPr id="3" name="Text Placeholder 6">
            <a:extLst>
              <a:ext uri="{FF2B5EF4-FFF2-40B4-BE49-F238E27FC236}">
                <a16:creationId xmlns:a16="http://schemas.microsoft.com/office/drawing/2014/main" id="{C5F702EB-C735-07BD-C994-ED80F4C4128B}"/>
              </a:ext>
            </a:extLst>
          </p:cNvPr>
          <p:cNvSpPr>
            <a:spLocks noGrp="1"/>
          </p:cNvSpPr>
          <p:nvPr>
            <p:ph type="body" sz="quarter" idx="13" hasCustomPrompt="1"/>
          </p:nvPr>
        </p:nvSpPr>
        <p:spPr>
          <a:xfrm>
            <a:off x="1073425" y="2436626"/>
            <a:ext cx="7036905" cy="455511"/>
          </a:xfrm>
          <a:prstGeom prst="rect">
            <a:avLst/>
          </a:prstGeom>
          <a:noFill/>
          <a:ln>
            <a:noFill/>
          </a:ln>
        </p:spPr>
        <p:txBody>
          <a:bodyPr/>
          <a:lstStyle>
            <a:lvl1pPr marL="11113" indent="0">
              <a:buFont typeface="Arial" panose="020B0604020202020204" pitchFamily="34" charset="0"/>
              <a:buNone/>
              <a:defRPr lang="en-US" sz="1800" dirty="0">
                <a:solidFill>
                  <a:srgbClr val="0A5CBA"/>
                </a:solidFill>
              </a:defRPr>
            </a:lvl1pPr>
          </a:lstStyle>
          <a:p>
            <a:pPr marL="296863" marR="0" lvl="0" indent="-285750" algn="l" defTabSz="457200" rtl="0" eaLnBrk="1" fontAlgn="auto" latinLnBrk="0" hangingPunct="1">
              <a:lnSpc>
                <a:spcPct val="100000"/>
              </a:lnSpc>
              <a:spcBef>
                <a:spcPct val="20000"/>
              </a:spcBef>
              <a:spcAft>
                <a:spcPts val="0"/>
              </a:spcAft>
              <a:buClrTx/>
              <a:buSzTx/>
              <a:tabLst/>
              <a:defRPr/>
            </a:pPr>
            <a:r>
              <a:rPr lang="en-US" dirty="0"/>
              <a:t>Name</a:t>
            </a:r>
          </a:p>
        </p:txBody>
      </p:sp>
      <p:sp>
        <p:nvSpPr>
          <p:cNvPr id="6" name="Text Placeholder 6">
            <a:extLst>
              <a:ext uri="{FF2B5EF4-FFF2-40B4-BE49-F238E27FC236}">
                <a16:creationId xmlns:a16="http://schemas.microsoft.com/office/drawing/2014/main" id="{FF6F3211-15EF-F81A-A2F9-DE1C353027BA}"/>
              </a:ext>
            </a:extLst>
          </p:cNvPr>
          <p:cNvSpPr>
            <a:spLocks noGrp="1"/>
          </p:cNvSpPr>
          <p:nvPr>
            <p:ph type="body" sz="quarter" idx="14" hasCustomPrompt="1"/>
          </p:nvPr>
        </p:nvSpPr>
        <p:spPr>
          <a:xfrm>
            <a:off x="1073425" y="2999843"/>
            <a:ext cx="7036905" cy="455511"/>
          </a:xfrm>
          <a:prstGeom prst="rect">
            <a:avLst/>
          </a:prstGeom>
          <a:noFill/>
          <a:ln>
            <a:noFill/>
          </a:ln>
        </p:spPr>
        <p:txBody>
          <a:bodyPr/>
          <a:lstStyle>
            <a:lvl1pPr marL="11113" indent="0">
              <a:buFont typeface="Arial" panose="020B0604020202020204" pitchFamily="34" charset="0"/>
              <a:buNone/>
              <a:defRPr lang="en-US" sz="1400" dirty="0"/>
            </a:lvl1pPr>
          </a:lstStyle>
          <a:p>
            <a:pPr marL="296863" marR="0" lvl="0" indent="-285750" algn="l" defTabSz="457200" rtl="0" eaLnBrk="1" fontAlgn="auto" latinLnBrk="0" hangingPunct="1">
              <a:lnSpc>
                <a:spcPct val="100000"/>
              </a:lnSpc>
              <a:spcBef>
                <a:spcPct val="20000"/>
              </a:spcBef>
              <a:spcAft>
                <a:spcPts val="0"/>
              </a:spcAft>
              <a:buClrTx/>
              <a:buSzTx/>
              <a:tabLst/>
              <a:defRPr/>
            </a:pPr>
            <a:r>
              <a:rPr lang="en-US" dirty="0"/>
              <a:t>Email</a:t>
            </a:r>
          </a:p>
        </p:txBody>
      </p:sp>
      <p:sp>
        <p:nvSpPr>
          <p:cNvPr id="7" name="Text Placeholder 6">
            <a:extLst>
              <a:ext uri="{FF2B5EF4-FFF2-40B4-BE49-F238E27FC236}">
                <a16:creationId xmlns:a16="http://schemas.microsoft.com/office/drawing/2014/main" id="{FF959078-DECE-4AF0-2C5C-E1F218C6F7DB}"/>
              </a:ext>
            </a:extLst>
          </p:cNvPr>
          <p:cNvSpPr>
            <a:spLocks noGrp="1"/>
          </p:cNvSpPr>
          <p:nvPr>
            <p:ph type="body" sz="quarter" idx="15" hasCustomPrompt="1"/>
          </p:nvPr>
        </p:nvSpPr>
        <p:spPr>
          <a:xfrm>
            <a:off x="1073425" y="3563061"/>
            <a:ext cx="7036905" cy="455511"/>
          </a:xfrm>
          <a:prstGeom prst="rect">
            <a:avLst/>
          </a:prstGeom>
          <a:noFill/>
          <a:ln>
            <a:noFill/>
          </a:ln>
        </p:spPr>
        <p:txBody>
          <a:bodyPr/>
          <a:lstStyle>
            <a:lvl1pPr marL="11113" indent="0">
              <a:buFont typeface="Arial" panose="020B0604020202020204" pitchFamily="34" charset="0"/>
              <a:buNone/>
              <a:defRPr lang="en-US" sz="1400" dirty="0"/>
            </a:lvl1pPr>
          </a:lstStyle>
          <a:p>
            <a:pPr marL="296863" marR="0" lvl="0" indent="-285750" algn="l" defTabSz="457200" rtl="0" eaLnBrk="1" fontAlgn="auto" latinLnBrk="0" hangingPunct="1">
              <a:lnSpc>
                <a:spcPct val="100000"/>
              </a:lnSpc>
              <a:spcBef>
                <a:spcPct val="20000"/>
              </a:spcBef>
              <a:spcAft>
                <a:spcPts val="0"/>
              </a:spcAft>
              <a:buClrTx/>
              <a:buSzTx/>
              <a:tabLst/>
              <a:defRPr/>
            </a:pPr>
            <a:r>
              <a:rPr lang="en-US" dirty="0"/>
              <a:t>Phone</a:t>
            </a:r>
          </a:p>
        </p:txBody>
      </p:sp>
    </p:spTree>
    <p:extLst>
      <p:ext uri="{BB962C8B-B14F-4D97-AF65-F5344CB8AC3E}">
        <p14:creationId xmlns:p14="http://schemas.microsoft.com/office/powerpoint/2010/main" val="2408449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1" name="Round Diagonal Corner Rectangle 90">
            <a:extLst>
              <a:ext uri="{FF2B5EF4-FFF2-40B4-BE49-F238E27FC236}">
                <a16:creationId xmlns:a16="http://schemas.microsoft.com/office/drawing/2014/main" id="{0458C27E-870F-52F7-7FB3-35B702D2D7B8}"/>
              </a:ext>
            </a:extLst>
          </p:cNvPr>
          <p:cNvSpPr/>
          <p:nvPr userDrawn="1"/>
        </p:nvSpPr>
        <p:spPr>
          <a:xfrm>
            <a:off x="3287275" y="3339325"/>
            <a:ext cx="2689469" cy="2823732"/>
          </a:xfrm>
          <a:prstGeom prst="round2DiagRect">
            <a:avLst>
              <a:gd name="adj1" fmla="val 0"/>
              <a:gd name="adj2" fmla="val 0"/>
            </a:avLst>
          </a:prstGeom>
          <a:solidFill>
            <a:srgbClr val="CBDAD1">
              <a:alpha val="30000"/>
            </a:srgbClr>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Slide Number Placeholder 7">
            <a:extLst>
              <a:ext uri="{FF2B5EF4-FFF2-40B4-BE49-F238E27FC236}">
                <a16:creationId xmlns:a16="http://schemas.microsoft.com/office/drawing/2014/main" id="{632E4FC5-DC68-86DB-C602-85965C9DB55D}"/>
              </a:ext>
            </a:extLst>
          </p:cNvPr>
          <p:cNvSpPr txBox="1">
            <a:spLocks/>
          </p:cNvSpPr>
          <p:nvPr userDrawn="1"/>
        </p:nvSpPr>
        <p:spPr>
          <a:xfrm>
            <a:off x="10972800" y="6492240"/>
            <a:ext cx="11293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57B8"/>
                </a:solidFill>
                <a:latin typeface="Work Sans Medium"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mtClean="0"/>
              <a:pPr/>
              <a:t>‹#›</a:t>
            </a:fld>
            <a:endParaRPr lang="en-US" dirty="0"/>
          </a:p>
        </p:txBody>
      </p:sp>
      <p:pic>
        <p:nvPicPr>
          <p:cNvPr id="7" name="Picture 6">
            <a:extLst>
              <a:ext uri="{FF2B5EF4-FFF2-40B4-BE49-F238E27FC236}">
                <a16:creationId xmlns:a16="http://schemas.microsoft.com/office/drawing/2014/main" id="{45C4CB78-0849-6E74-EE11-06B50DFAC7CA}"/>
              </a:ext>
            </a:extLst>
          </p:cNvPr>
          <p:cNvPicPr>
            <a:picLocks noChangeAspect="1"/>
          </p:cNvPicPr>
          <p:nvPr userDrawn="1"/>
        </p:nvPicPr>
        <p:blipFill>
          <a:blip r:embed="rId2"/>
          <a:stretch>
            <a:fillRect/>
          </a:stretch>
        </p:blipFill>
        <p:spPr>
          <a:xfrm>
            <a:off x="11532084" y="6303717"/>
            <a:ext cx="387350" cy="387350"/>
          </a:xfrm>
          <a:prstGeom prst="rect">
            <a:avLst/>
          </a:prstGeom>
        </p:spPr>
      </p:pic>
      <p:grpSp>
        <p:nvGrpSpPr>
          <p:cNvPr id="8" name="Group 7">
            <a:extLst>
              <a:ext uri="{FF2B5EF4-FFF2-40B4-BE49-F238E27FC236}">
                <a16:creationId xmlns:a16="http://schemas.microsoft.com/office/drawing/2014/main" id="{F252B9B8-0D89-3DDB-0A28-FB253C4125E9}"/>
              </a:ext>
            </a:extLst>
          </p:cNvPr>
          <p:cNvGrpSpPr/>
          <p:nvPr userDrawn="1"/>
        </p:nvGrpSpPr>
        <p:grpSpPr>
          <a:xfrm>
            <a:off x="841249" y="948840"/>
            <a:ext cx="10636789" cy="526871"/>
            <a:chOff x="639226" y="584007"/>
            <a:chExt cx="7668145" cy="620856"/>
          </a:xfrm>
        </p:grpSpPr>
        <p:sp>
          <p:nvSpPr>
            <p:cNvPr id="9" name="Chevron 8">
              <a:extLst>
                <a:ext uri="{FF2B5EF4-FFF2-40B4-BE49-F238E27FC236}">
                  <a16:creationId xmlns:a16="http://schemas.microsoft.com/office/drawing/2014/main" id="{3AAE67F2-C828-6D6D-1691-36A514ED38C4}"/>
                </a:ext>
              </a:extLst>
            </p:cNvPr>
            <p:cNvSpPr/>
            <p:nvPr/>
          </p:nvSpPr>
          <p:spPr>
            <a:xfrm>
              <a:off x="639226" y="584007"/>
              <a:ext cx="2006647" cy="620856"/>
            </a:xfrm>
            <a:prstGeom prst="chevron">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chemeClr val="bg1"/>
                  </a:solidFill>
                  <a:latin typeface="Work Sans SemiBold" pitchFamily="2" charset="77"/>
                </a:rPr>
                <a:t>ADDRESSING</a:t>
              </a:r>
              <a:br>
                <a:rPr lang="en-US" sz="1050" b="1" dirty="0">
                  <a:solidFill>
                    <a:schemeClr val="bg1"/>
                  </a:solidFill>
                  <a:latin typeface="Work Sans SemiBold" pitchFamily="2" charset="77"/>
                </a:rPr>
              </a:br>
              <a:r>
                <a:rPr lang="en-US" sz="1050" b="1" dirty="0">
                  <a:solidFill>
                    <a:schemeClr val="bg1"/>
                  </a:solidFill>
                  <a:latin typeface="Work Sans SemiBold" pitchFamily="2" charset="77"/>
                </a:rPr>
                <a:t>RISK FACTORS</a:t>
              </a:r>
            </a:p>
          </p:txBody>
        </p:sp>
        <p:sp>
          <p:nvSpPr>
            <p:cNvPr id="10" name="Chevron 9">
              <a:extLst>
                <a:ext uri="{FF2B5EF4-FFF2-40B4-BE49-F238E27FC236}">
                  <a16:creationId xmlns:a16="http://schemas.microsoft.com/office/drawing/2014/main" id="{0331F024-BEBD-3C46-667C-B09C97CA8AB8}"/>
                </a:ext>
              </a:extLst>
            </p:cNvPr>
            <p:cNvSpPr/>
            <p:nvPr/>
          </p:nvSpPr>
          <p:spPr>
            <a:xfrm>
              <a:off x="2526392" y="584007"/>
              <a:ext cx="2006647" cy="620856"/>
            </a:xfrm>
            <a:prstGeom prst="chevron">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chemeClr val="bg1"/>
                  </a:solidFill>
                  <a:latin typeface="Work Sans SemiBold" pitchFamily="2" charset="77"/>
                </a:rPr>
                <a:t>PREVENTING</a:t>
              </a:r>
              <a:br>
                <a:rPr lang="en-US" sz="1050" b="1" dirty="0">
                  <a:solidFill>
                    <a:schemeClr val="bg1"/>
                  </a:solidFill>
                  <a:latin typeface="Work Sans SemiBold" pitchFamily="2" charset="77"/>
                </a:rPr>
              </a:br>
              <a:r>
                <a:rPr lang="en-US" sz="1050" b="1" dirty="0">
                  <a:solidFill>
                    <a:schemeClr val="bg1"/>
                  </a:solidFill>
                  <a:latin typeface="Work Sans SemiBold" pitchFamily="2" charset="77"/>
                </a:rPr>
                <a:t>TYPE 2 DIABETES</a:t>
              </a:r>
            </a:p>
          </p:txBody>
        </p:sp>
        <p:sp>
          <p:nvSpPr>
            <p:cNvPr id="11" name="Chevron 10">
              <a:extLst>
                <a:ext uri="{FF2B5EF4-FFF2-40B4-BE49-F238E27FC236}">
                  <a16:creationId xmlns:a16="http://schemas.microsoft.com/office/drawing/2014/main" id="{E6F3933D-DBEF-7036-69D3-7D71D10AEB6B}"/>
                </a:ext>
              </a:extLst>
            </p:cNvPr>
            <p:cNvSpPr/>
            <p:nvPr/>
          </p:nvSpPr>
          <p:spPr>
            <a:xfrm>
              <a:off x="4413558" y="584007"/>
              <a:ext cx="2006647" cy="620856"/>
            </a:xfrm>
            <a:prstGeom prst="chevron">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chemeClr val="bg1"/>
                  </a:solidFill>
                  <a:latin typeface="Work Sans SemiBold" pitchFamily="2" charset="77"/>
                </a:rPr>
                <a:t>MANAGING</a:t>
              </a:r>
              <a:br>
                <a:rPr lang="en-US" sz="1050" b="1" dirty="0">
                  <a:solidFill>
                    <a:schemeClr val="bg1"/>
                  </a:solidFill>
                  <a:latin typeface="Work Sans SemiBold" pitchFamily="2" charset="77"/>
                </a:rPr>
              </a:br>
              <a:r>
                <a:rPr lang="en-US" sz="1050" b="1" dirty="0">
                  <a:solidFill>
                    <a:schemeClr val="bg1"/>
                  </a:solidFill>
                  <a:latin typeface="Work Sans SemiBold" pitchFamily="2" charset="77"/>
                </a:rPr>
                <a:t>DIABETES</a:t>
              </a:r>
            </a:p>
          </p:txBody>
        </p:sp>
        <p:sp>
          <p:nvSpPr>
            <p:cNvPr id="12" name="Chevron 11">
              <a:extLst>
                <a:ext uri="{FF2B5EF4-FFF2-40B4-BE49-F238E27FC236}">
                  <a16:creationId xmlns:a16="http://schemas.microsoft.com/office/drawing/2014/main" id="{9469636F-F1AB-4B43-D408-F4881C1F436F}"/>
                </a:ext>
              </a:extLst>
            </p:cNvPr>
            <p:cNvSpPr/>
            <p:nvPr/>
          </p:nvSpPr>
          <p:spPr>
            <a:xfrm>
              <a:off x="6300724" y="584007"/>
              <a:ext cx="2006647" cy="620856"/>
            </a:xfrm>
            <a:prstGeom prst="chevron">
              <a:avLst/>
            </a:prstGeom>
            <a:solidFill>
              <a:srgbClr val="0057B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chemeClr val="bg1"/>
                  </a:solidFill>
                  <a:latin typeface="Work Sans SemiBold" pitchFamily="2" charset="77"/>
                </a:rPr>
                <a:t>AVOIDING HIGH COST COMPLICATIONS</a:t>
              </a:r>
            </a:p>
          </p:txBody>
        </p:sp>
      </p:grpSp>
      <p:sp>
        <p:nvSpPr>
          <p:cNvPr id="13" name="TextBox 12">
            <a:extLst>
              <a:ext uri="{FF2B5EF4-FFF2-40B4-BE49-F238E27FC236}">
                <a16:creationId xmlns:a16="http://schemas.microsoft.com/office/drawing/2014/main" id="{2B8E2678-C035-2FE7-6C72-9447317B4A95}"/>
              </a:ext>
            </a:extLst>
          </p:cNvPr>
          <p:cNvSpPr txBox="1"/>
          <p:nvPr userDrawn="1"/>
        </p:nvSpPr>
        <p:spPr>
          <a:xfrm>
            <a:off x="973761" y="1592056"/>
            <a:ext cx="2508090" cy="536729"/>
          </a:xfrm>
          <a:prstGeom prst="rect">
            <a:avLst/>
          </a:prstGeom>
          <a:noFill/>
        </p:spPr>
        <p:txBody>
          <a:bodyPr wrap="square" lIns="0" rIns="0" rtlCol="0">
            <a:noAutofit/>
          </a:bodyPr>
          <a:lstStyle/>
          <a:p>
            <a:pPr algn="l"/>
            <a:r>
              <a:rPr lang="en-US" sz="1000" b="0" i="0" dirty="0">
                <a:latin typeface="Domine" panose="02040503040403060204" pitchFamily="18" charset="0"/>
              </a:rPr>
              <a:t>Employers can assess and identify employees at the highest risk:</a:t>
            </a:r>
          </a:p>
        </p:txBody>
      </p:sp>
      <p:sp>
        <p:nvSpPr>
          <p:cNvPr id="14" name="TextBox 13">
            <a:extLst>
              <a:ext uri="{FF2B5EF4-FFF2-40B4-BE49-F238E27FC236}">
                <a16:creationId xmlns:a16="http://schemas.microsoft.com/office/drawing/2014/main" id="{FF5D27E3-2DE3-5F2A-3F86-56036DED4EB7}"/>
              </a:ext>
            </a:extLst>
          </p:cNvPr>
          <p:cNvSpPr txBox="1"/>
          <p:nvPr userDrawn="1"/>
        </p:nvSpPr>
        <p:spPr>
          <a:xfrm>
            <a:off x="1193695" y="2173450"/>
            <a:ext cx="1953621" cy="1165874"/>
          </a:xfrm>
          <a:prstGeom prst="rect">
            <a:avLst/>
          </a:prstGeom>
          <a:noFill/>
        </p:spPr>
        <p:txBody>
          <a:bodyPr wrap="square" lIns="0" rIns="0" rtlCol="0">
            <a:noAutofit/>
          </a:bodyPr>
          <a:lstStyle/>
          <a:p>
            <a:pPr algn="l">
              <a:spcAft>
                <a:spcPts val="600"/>
              </a:spcAft>
            </a:pPr>
            <a:r>
              <a:rPr lang="en-US" sz="900" b="1" i="0" dirty="0">
                <a:latin typeface="Work Sans SemiBold" pitchFamily="2" charset="77"/>
              </a:rPr>
              <a:t>Non-Modifiable Risk Factors:</a:t>
            </a:r>
            <a:br>
              <a:rPr lang="en-US" sz="900" dirty="0">
                <a:latin typeface="Work Sans Medium" pitchFamily="2" charset="77"/>
              </a:rPr>
            </a:br>
            <a:r>
              <a:rPr lang="en-US" sz="900" dirty="0">
                <a:latin typeface="Work Sans Medium" pitchFamily="2" charset="77"/>
              </a:rPr>
              <a:t>genetics, race and ethnicity, gestational diabetes, and family history of diabetes</a:t>
            </a:r>
          </a:p>
          <a:p>
            <a:pPr algn="l">
              <a:spcAft>
                <a:spcPts val="0"/>
              </a:spcAft>
            </a:pPr>
            <a:r>
              <a:rPr lang="en-US" sz="900" b="1" i="0" dirty="0">
                <a:latin typeface="Work Sans SemiBold" pitchFamily="2" charset="77"/>
              </a:rPr>
              <a:t>Modifiable Risk Factors:</a:t>
            </a:r>
            <a:br>
              <a:rPr lang="en-US" sz="900" dirty="0">
                <a:latin typeface="Work Sans Medium" pitchFamily="2" charset="77"/>
              </a:rPr>
            </a:br>
            <a:r>
              <a:rPr lang="en-US" sz="900" dirty="0">
                <a:latin typeface="Work Sans Medium" pitchFamily="2" charset="77"/>
              </a:rPr>
              <a:t>smoking, weight, physical </a:t>
            </a:r>
          </a:p>
          <a:p>
            <a:pPr algn="l">
              <a:spcAft>
                <a:spcPts val="0"/>
              </a:spcAft>
            </a:pPr>
            <a:r>
              <a:rPr lang="en-US" sz="900" dirty="0">
                <a:latin typeface="Work Sans Medium" pitchFamily="2" charset="77"/>
              </a:rPr>
              <a:t>activity, and nutrition</a:t>
            </a:r>
          </a:p>
        </p:txBody>
      </p:sp>
      <p:sp>
        <p:nvSpPr>
          <p:cNvPr id="15" name="TextBox 14">
            <a:extLst>
              <a:ext uri="{FF2B5EF4-FFF2-40B4-BE49-F238E27FC236}">
                <a16:creationId xmlns:a16="http://schemas.microsoft.com/office/drawing/2014/main" id="{0750C36A-BC5D-B934-B3D7-E4BAC3E84EEC}"/>
              </a:ext>
            </a:extLst>
          </p:cNvPr>
          <p:cNvSpPr txBox="1"/>
          <p:nvPr userDrawn="1"/>
        </p:nvSpPr>
        <p:spPr>
          <a:xfrm>
            <a:off x="973762" y="3522699"/>
            <a:ext cx="2173554" cy="816036"/>
          </a:xfrm>
          <a:prstGeom prst="rect">
            <a:avLst/>
          </a:prstGeom>
          <a:noFill/>
        </p:spPr>
        <p:txBody>
          <a:bodyPr wrap="square" lIns="0" tIns="0" rIns="0" bIns="0" rtlCol="0">
            <a:noAutofit/>
          </a:bodyPr>
          <a:lstStyle/>
          <a:p>
            <a:pPr>
              <a:spcAft>
                <a:spcPts val="600"/>
              </a:spcAft>
            </a:pPr>
            <a:r>
              <a:rPr lang="en-US" sz="900" dirty="0">
                <a:latin typeface="Work Sans Medium" pitchFamily="2" charset="77"/>
              </a:rPr>
              <a:t>Proactively give your employees information and guidance:</a:t>
            </a:r>
            <a:endParaRPr lang="en-US" sz="1050" dirty="0">
              <a:solidFill>
                <a:srgbClr val="F77955"/>
              </a:solidFill>
              <a:latin typeface="Work Sans Medium" pitchFamily="2" charset="77"/>
            </a:endParaRPr>
          </a:p>
          <a:p>
            <a:pPr algn="l">
              <a:lnSpc>
                <a:spcPct val="90000"/>
              </a:lnSpc>
            </a:pPr>
            <a:r>
              <a:rPr lang="en-US" sz="1100" b="1" dirty="0">
                <a:solidFill>
                  <a:srgbClr val="F77955"/>
                </a:solidFill>
                <a:latin typeface="Work Sans SemiBold" pitchFamily="2" charset="77"/>
              </a:rPr>
              <a:t>PROMOTE HEALTHY </a:t>
            </a:r>
            <a:br>
              <a:rPr lang="en-US" sz="1100" b="1" dirty="0">
                <a:solidFill>
                  <a:srgbClr val="F77955"/>
                </a:solidFill>
                <a:latin typeface="Work Sans SemiBold" pitchFamily="2" charset="77"/>
              </a:rPr>
            </a:br>
            <a:r>
              <a:rPr lang="en-US" sz="1100" b="1" dirty="0">
                <a:solidFill>
                  <a:srgbClr val="F77955"/>
                </a:solidFill>
                <a:latin typeface="Work Sans SemiBold" pitchFamily="2" charset="77"/>
              </a:rPr>
              <a:t>LIFESTYLES THROUGH </a:t>
            </a:r>
            <a:br>
              <a:rPr lang="en-US" sz="1100" b="1" dirty="0">
                <a:solidFill>
                  <a:srgbClr val="F77955"/>
                </a:solidFill>
                <a:latin typeface="Work Sans SemiBold" pitchFamily="2" charset="77"/>
              </a:rPr>
            </a:br>
            <a:r>
              <a:rPr lang="en-US" sz="1100" b="1" dirty="0">
                <a:solidFill>
                  <a:srgbClr val="F77955"/>
                </a:solidFill>
                <a:latin typeface="Work Sans SemiBold" pitchFamily="2" charset="77"/>
              </a:rPr>
              <a:t>POLICIES AND PROGRAMS</a:t>
            </a:r>
          </a:p>
        </p:txBody>
      </p:sp>
      <p:sp>
        <p:nvSpPr>
          <p:cNvPr id="16" name="TextBox 15">
            <a:extLst>
              <a:ext uri="{FF2B5EF4-FFF2-40B4-BE49-F238E27FC236}">
                <a16:creationId xmlns:a16="http://schemas.microsoft.com/office/drawing/2014/main" id="{CCA444E2-66BD-17A2-437B-193F421A037E}"/>
              </a:ext>
            </a:extLst>
          </p:cNvPr>
          <p:cNvSpPr txBox="1"/>
          <p:nvPr userDrawn="1"/>
        </p:nvSpPr>
        <p:spPr>
          <a:xfrm>
            <a:off x="3404814" y="3529643"/>
            <a:ext cx="2319512" cy="735889"/>
          </a:xfrm>
          <a:prstGeom prst="rect">
            <a:avLst/>
          </a:prstGeom>
          <a:noFill/>
        </p:spPr>
        <p:txBody>
          <a:bodyPr wrap="square" lIns="0" tIns="0" rIns="0" bIns="0" rtlCol="0">
            <a:noAutofit/>
          </a:bodyPr>
          <a:lstStyle/>
          <a:p>
            <a:pPr>
              <a:spcAft>
                <a:spcPts val="600"/>
              </a:spcAft>
            </a:pPr>
            <a:r>
              <a:rPr lang="en-US" sz="900" dirty="0">
                <a:latin typeface="Work Sans Medium" pitchFamily="2" charset="77"/>
              </a:rPr>
              <a:t>Help employees stay motivated and empowered: </a:t>
            </a:r>
            <a:endParaRPr lang="en-US" sz="1050" dirty="0">
              <a:solidFill>
                <a:srgbClr val="F77955"/>
              </a:solidFill>
              <a:latin typeface="Work Sans Medium" pitchFamily="2" charset="77"/>
            </a:endParaRPr>
          </a:p>
          <a:p>
            <a:pPr algn="l">
              <a:lnSpc>
                <a:spcPct val="90000"/>
              </a:lnSpc>
            </a:pPr>
            <a:r>
              <a:rPr lang="en-US" sz="1100" b="1" dirty="0">
                <a:solidFill>
                  <a:srgbClr val="6FA287"/>
                </a:solidFill>
                <a:latin typeface="Work Sans SemiBold" pitchFamily="2" charset="77"/>
              </a:rPr>
              <a:t>OFFER THE NATIONAL DPP LIFESTYLE CHANGE PROGRAM</a:t>
            </a:r>
            <a:br>
              <a:rPr lang="en-US" sz="1100" b="1" dirty="0">
                <a:solidFill>
                  <a:srgbClr val="6FA287"/>
                </a:solidFill>
                <a:latin typeface="Work Sans SemiBold" pitchFamily="2" charset="77"/>
              </a:rPr>
            </a:br>
            <a:r>
              <a:rPr lang="en-US" sz="1100" b="1" dirty="0">
                <a:solidFill>
                  <a:srgbClr val="6FA287"/>
                </a:solidFill>
                <a:latin typeface="Work Sans SemiBold" pitchFamily="2" charset="77"/>
              </a:rPr>
              <a:t>AS A COVERED BENEFIT</a:t>
            </a:r>
          </a:p>
        </p:txBody>
      </p:sp>
      <p:sp>
        <p:nvSpPr>
          <p:cNvPr id="17" name="TextBox 16">
            <a:extLst>
              <a:ext uri="{FF2B5EF4-FFF2-40B4-BE49-F238E27FC236}">
                <a16:creationId xmlns:a16="http://schemas.microsoft.com/office/drawing/2014/main" id="{E83D6281-4F10-42CA-5999-614180F1DBC3}"/>
              </a:ext>
            </a:extLst>
          </p:cNvPr>
          <p:cNvSpPr txBox="1"/>
          <p:nvPr userDrawn="1"/>
        </p:nvSpPr>
        <p:spPr>
          <a:xfrm>
            <a:off x="3624748" y="4419301"/>
            <a:ext cx="2275638" cy="1654675"/>
          </a:xfrm>
          <a:prstGeom prst="rect">
            <a:avLst/>
          </a:prstGeom>
          <a:noFill/>
        </p:spPr>
        <p:txBody>
          <a:bodyPr wrap="square" lIns="0" tIns="0" rIns="0" bIns="0" rtlCol="0">
            <a:noAutofit/>
          </a:bodyPr>
          <a:lstStyle/>
          <a:p>
            <a:pPr algn="l">
              <a:spcAft>
                <a:spcPts val="800"/>
              </a:spcAft>
            </a:pPr>
            <a:r>
              <a:rPr lang="en-US" sz="900" dirty="0">
                <a:latin typeface="Work Sans Medium" pitchFamily="2" charset="77"/>
              </a:rPr>
              <a:t>The effects of structured lifestyle interventions can last a lifetime</a:t>
            </a:r>
          </a:p>
          <a:p>
            <a:pPr algn="l">
              <a:spcAft>
                <a:spcPts val="800"/>
              </a:spcAft>
            </a:pPr>
            <a:r>
              <a:rPr lang="en-US" sz="900" dirty="0">
                <a:latin typeface="Work Sans Medium" pitchFamily="2" charset="77"/>
              </a:rPr>
              <a:t>Cut the risk of developing type 2 diabetes in half using an evidence-based, cost-saving program</a:t>
            </a:r>
          </a:p>
          <a:p>
            <a:pPr algn="l">
              <a:spcAft>
                <a:spcPts val="800"/>
              </a:spcAft>
            </a:pPr>
            <a:r>
              <a:rPr lang="en-US" sz="900" dirty="0">
                <a:latin typeface="Work Sans Medium" pitchFamily="2" charset="77"/>
              </a:rPr>
              <a:t>Improve employee productivity and long-term health outcomes</a:t>
            </a:r>
          </a:p>
          <a:p>
            <a:pPr algn="l">
              <a:spcAft>
                <a:spcPts val="800"/>
              </a:spcAft>
            </a:pPr>
            <a:r>
              <a:rPr lang="en-US" sz="900" dirty="0">
                <a:latin typeface="Work Sans Medium" pitchFamily="2" charset="77"/>
              </a:rPr>
              <a:t>Expand support groups to promote sustained healthy lifestyle changes</a:t>
            </a:r>
          </a:p>
        </p:txBody>
      </p:sp>
      <p:sp>
        <p:nvSpPr>
          <p:cNvPr id="18" name="TextBox 17">
            <a:extLst>
              <a:ext uri="{FF2B5EF4-FFF2-40B4-BE49-F238E27FC236}">
                <a16:creationId xmlns:a16="http://schemas.microsoft.com/office/drawing/2014/main" id="{36E21D87-8B17-512F-051F-EB9D0CB6A4F3}"/>
              </a:ext>
            </a:extLst>
          </p:cNvPr>
          <p:cNvSpPr txBox="1"/>
          <p:nvPr userDrawn="1"/>
        </p:nvSpPr>
        <p:spPr>
          <a:xfrm>
            <a:off x="6148878" y="3529643"/>
            <a:ext cx="2259268" cy="735889"/>
          </a:xfrm>
          <a:prstGeom prst="rect">
            <a:avLst/>
          </a:prstGeom>
          <a:noFill/>
        </p:spPr>
        <p:txBody>
          <a:bodyPr wrap="square" lIns="0" tIns="0" rIns="0" bIns="0" rtlCol="0">
            <a:noAutofit/>
          </a:bodyPr>
          <a:lstStyle/>
          <a:p>
            <a:pPr>
              <a:spcAft>
                <a:spcPts val="600"/>
              </a:spcAft>
            </a:pPr>
            <a:r>
              <a:rPr lang="en-US" sz="900" dirty="0">
                <a:latin typeface="Work Sans Medium" pitchFamily="2" charset="77"/>
              </a:rPr>
              <a:t>Support and foster employee </a:t>
            </a:r>
            <a:br>
              <a:rPr lang="en-US" sz="900" dirty="0">
                <a:latin typeface="Work Sans Medium" pitchFamily="2" charset="77"/>
              </a:rPr>
            </a:br>
            <a:r>
              <a:rPr lang="en-US" sz="900" dirty="0">
                <a:latin typeface="Work Sans Medium" pitchFamily="2" charset="77"/>
              </a:rPr>
              <a:t>self-management activities:</a:t>
            </a:r>
            <a:endParaRPr lang="en-US" sz="1050" dirty="0">
              <a:solidFill>
                <a:srgbClr val="F77955"/>
              </a:solidFill>
              <a:latin typeface="Work Sans Medium" pitchFamily="2" charset="77"/>
            </a:endParaRPr>
          </a:p>
          <a:p>
            <a:pPr algn="l">
              <a:lnSpc>
                <a:spcPct val="90000"/>
              </a:lnSpc>
            </a:pPr>
            <a:r>
              <a:rPr lang="en-US" sz="1100" b="1" dirty="0">
                <a:solidFill>
                  <a:srgbClr val="002855"/>
                </a:solidFill>
                <a:latin typeface="Work Sans SemiBold" pitchFamily="2" charset="77"/>
              </a:rPr>
              <a:t>MAINTAIN DIABETES MANAGEMENT EFFORTS</a:t>
            </a:r>
          </a:p>
        </p:txBody>
      </p:sp>
      <p:sp>
        <p:nvSpPr>
          <p:cNvPr id="19" name="TextBox 18">
            <a:extLst>
              <a:ext uri="{FF2B5EF4-FFF2-40B4-BE49-F238E27FC236}">
                <a16:creationId xmlns:a16="http://schemas.microsoft.com/office/drawing/2014/main" id="{1FD0FA5D-AFB7-D3FB-3F45-F17D71BC0131}"/>
              </a:ext>
            </a:extLst>
          </p:cNvPr>
          <p:cNvSpPr txBox="1"/>
          <p:nvPr userDrawn="1"/>
        </p:nvSpPr>
        <p:spPr>
          <a:xfrm>
            <a:off x="6368811" y="4419302"/>
            <a:ext cx="2039335" cy="1654674"/>
          </a:xfrm>
          <a:prstGeom prst="rect">
            <a:avLst/>
          </a:prstGeom>
          <a:noFill/>
        </p:spPr>
        <p:txBody>
          <a:bodyPr wrap="square" lIns="0" tIns="0" rIns="0" bIns="0" rtlCol="0">
            <a:noAutofit/>
          </a:bodyPr>
          <a:lstStyle/>
          <a:p>
            <a:pPr algn="l">
              <a:spcAft>
                <a:spcPts val="800"/>
              </a:spcAft>
            </a:pPr>
            <a:r>
              <a:rPr lang="en-US" sz="900" dirty="0">
                <a:latin typeface="Work Sans Medium" pitchFamily="2" charset="77"/>
              </a:rPr>
              <a:t>Offer diabetes self-management education and support (DSMES) as a covered benefit</a:t>
            </a:r>
          </a:p>
          <a:p>
            <a:pPr algn="l">
              <a:spcAft>
                <a:spcPts val="800"/>
              </a:spcAft>
            </a:pPr>
            <a:r>
              <a:rPr lang="en-US" sz="900" dirty="0">
                <a:latin typeface="Work Sans Medium" pitchFamily="2" charset="77"/>
              </a:rPr>
              <a:t>Lower healthcare co-pays</a:t>
            </a:r>
          </a:p>
          <a:p>
            <a:pPr algn="l">
              <a:spcAft>
                <a:spcPts val="0"/>
              </a:spcAft>
            </a:pPr>
            <a:r>
              <a:rPr lang="en-US" sz="900" dirty="0">
                <a:latin typeface="Work Sans Medium" pitchFamily="2" charset="77"/>
              </a:rPr>
              <a:t>Reduce costs for medications </a:t>
            </a:r>
          </a:p>
          <a:p>
            <a:pPr algn="l">
              <a:spcAft>
                <a:spcPts val="0"/>
              </a:spcAft>
            </a:pPr>
            <a:r>
              <a:rPr lang="en-US" sz="900" dirty="0">
                <a:latin typeface="Work Sans Medium" pitchFamily="2" charset="77"/>
              </a:rPr>
              <a:t>and supplies</a:t>
            </a:r>
          </a:p>
          <a:p>
            <a:pPr algn="l">
              <a:spcAft>
                <a:spcPts val="0"/>
              </a:spcAft>
            </a:pPr>
            <a:endParaRPr lang="en-US" sz="900" dirty="0">
              <a:latin typeface="Work Sans Medium" pitchFamily="2" charset="77"/>
            </a:endParaRPr>
          </a:p>
          <a:p>
            <a:pPr algn="l">
              <a:spcAft>
                <a:spcPts val="0"/>
              </a:spcAft>
            </a:pPr>
            <a:r>
              <a:rPr lang="en-US" sz="900" dirty="0">
                <a:latin typeface="Work Sans Medium" pitchFamily="2" charset="77"/>
              </a:rPr>
              <a:t>Provide access to behavioral </a:t>
            </a:r>
          </a:p>
          <a:p>
            <a:pPr algn="l">
              <a:spcAft>
                <a:spcPts val="0"/>
              </a:spcAft>
            </a:pPr>
            <a:r>
              <a:rPr lang="en-US" sz="900" dirty="0">
                <a:latin typeface="Work Sans Medium" pitchFamily="2" charset="77"/>
              </a:rPr>
              <a:t>health counseling</a:t>
            </a:r>
          </a:p>
        </p:txBody>
      </p:sp>
      <p:sp>
        <p:nvSpPr>
          <p:cNvPr id="20" name="TextBox 19">
            <a:extLst>
              <a:ext uri="{FF2B5EF4-FFF2-40B4-BE49-F238E27FC236}">
                <a16:creationId xmlns:a16="http://schemas.microsoft.com/office/drawing/2014/main" id="{DAC4880B-2CBB-85C8-299E-80970EA238AA}"/>
              </a:ext>
            </a:extLst>
          </p:cNvPr>
          <p:cNvSpPr txBox="1"/>
          <p:nvPr userDrawn="1"/>
        </p:nvSpPr>
        <p:spPr>
          <a:xfrm>
            <a:off x="8715619" y="3529643"/>
            <a:ext cx="2182533" cy="735889"/>
          </a:xfrm>
          <a:prstGeom prst="rect">
            <a:avLst/>
          </a:prstGeom>
          <a:noFill/>
        </p:spPr>
        <p:txBody>
          <a:bodyPr wrap="square" lIns="0" tIns="0" rIns="0" bIns="0" rtlCol="0">
            <a:noAutofit/>
          </a:bodyPr>
          <a:lstStyle/>
          <a:p>
            <a:pPr>
              <a:spcAft>
                <a:spcPts val="600"/>
              </a:spcAft>
            </a:pPr>
            <a:r>
              <a:rPr lang="en-US" sz="900" dirty="0">
                <a:latin typeface="Work Sans Medium" pitchFamily="2" charset="77"/>
              </a:rPr>
              <a:t>Give employees resources </a:t>
            </a:r>
            <a:br>
              <a:rPr lang="en-US" sz="900" dirty="0">
                <a:latin typeface="Work Sans Medium" pitchFamily="2" charset="77"/>
              </a:rPr>
            </a:br>
            <a:r>
              <a:rPr lang="en-US" sz="900" dirty="0">
                <a:latin typeface="Work Sans Medium" pitchFamily="2" charset="77"/>
              </a:rPr>
              <a:t>and access to care:</a:t>
            </a:r>
            <a:endParaRPr lang="en-US" sz="1050" dirty="0">
              <a:solidFill>
                <a:srgbClr val="F77955"/>
              </a:solidFill>
              <a:latin typeface="Work Sans Medium" pitchFamily="2" charset="77"/>
            </a:endParaRPr>
          </a:p>
          <a:p>
            <a:pPr algn="l">
              <a:lnSpc>
                <a:spcPct val="90000"/>
              </a:lnSpc>
            </a:pPr>
            <a:r>
              <a:rPr lang="en-US" sz="1100" b="1" dirty="0">
                <a:solidFill>
                  <a:schemeClr val="tx2"/>
                </a:solidFill>
                <a:latin typeface="Work Sans SemiBold" pitchFamily="2" charset="77"/>
              </a:rPr>
              <a:t>PROMOTE EARLY DETECTION AND TREATMENT</a:t>
            </a:r>
          </a:p>
        </p:txBody>
      </p:sp>
      <p:sp>
        <p:nvSpPr>
          <p:cNvPr id="21" name="TextBox 20">
            <a:extLst>
              <a:ext uri="{FF2B5EF4-FFF2-40B4-BE49-F238E27FC236}">
                <a16:creationId xmlns:a16="http://schemas.microsoft.com/office/drawing/2014/main" id="{C4F27B05-7333-D1F5-D610-4D49F44DBF41}"/>
              </a:ext>
            </a:extLst>
          </p:cNvPr>
          <p:cNvSpPr txBox="1"/>
          <p:nvPr userDrawn="1"/>
        </p:nvSpPr>
        <p:spPr>
          <a:xfrm>
            <a:off x="3641312" y="2173450"/>
            <a:ext cx="1984441" cy="1165874"/>
          </a:xfrm>
          <a:prstGeom prst="rect">
            <a:avLst/>
          </a:prstGeom>
          <a:noFill/>
        </p:spPr>
        <p:txBody>
          <a:bodyPr wrap="square" lIns="0" rIns="0" rtlCol="0">
            <a:noAutofit/>
          </a:bodyPr>
          <a:lstStyle/>
          <a:p>
            <a:pPr algn="l">
              <a:spcAft>
                <a:spcPts val="800"/>
              </a:spcAft>
            </a:pPr>
            <a:r>
              <a:rPr lang="en-US" sz="900" b="1" i="0" dirty="0">
                <a:latin typeface="Work Sans SemiBold" pitchFamily="2" charset="77"/>
              </a:rPr>
              <a:t>Adopting a healthy lifestyle</a:t>
            </a:r>
          </a:p>
          <a:p>
            <a:pPr algn="l">
              <a:spcAft>
                <a:spcPts val="800"/>
              </a:spcAft>
            </a:pPr>
            <a:r>
              <a:rPr lang="en-US" sz="900" b="1" i="0" dirty="0">
                <a:latin typeface="Work Sans SemiBold" pitchFamily="2" charset="77"/>
              </a:rPr>
              <a:t>Losing weight</a:t>
            </a:r>
          </a:p>
          <a:p>
            <a:pPr algn="l">
              <a:spcAft>
                <a:spcPts val="800"/>
              </a:spcAft>
            </a:pPr>
            <a:r>
              <a:rPr lang="en-US" sz="900" b="1" i="0" dirty="0">
                <a:latin typeface="Work Sans SemiBold" pitchFamily="2" charset="77"/>
              </a:rPr>
              <a:t>Increasing physical activity</a:t>
            </a:r>
          </a:p>
          <a:p>
            <a:pPr algn="l">
              <a:spcAft>
                <a:spcPts val="800"/>
              </a:spcAft>
            </a:pPr>
            <a:r>
              <a:rPr lang="en-US" sz="900" b="1" i="0" dirty="0">
                <a:latin typeface="Work Sans SemiBold" pitchFamily="2" charset="77"/>
              </a:rPr>
              <a:t>Eating healthy</a:t>
            </a:r>
          </a:p>
        </p:txBody>
      </p:sp>
      <p:sp>
        <p:nvSpPr>
          <p:cNvPr id="22" name="TextBox 21">
            <a:extLst>
              <a:ext uri="{FF2B5EF4-FFF2-40B4-BE49-F238E27FC236}">
                <a16:creationId xmlns:a16="http://schemas.microsoft.com/office/drawing/2014/main" id="{89C89035-9C6F-6A85-4BA8-F28BCEFDE94C}"/>
              </a:ext>
            </a:extLst>
          </p:cNvPr>
          <p:cNvSpPr txBox="1"/>
          <p:nvPr userDrawn="1"/>
        </p:nvSpPr>
        <p:spPr>
          <a:xfrm>
            <a:off x="6278580" y="2173450"/>
            <a:ext cx="2259268" cy="1211333"/>
          </a:xfrm>
          <a:prstGeom prst="rect">
            <a:avLst/>
          </a:prstGeom>
          <a:noFill/>
        </p:spPr>
        <p:txBody>
          <a:bodyPr wrap="square" lIns="0" rIns="0" rtlCol="0">
            <a:noAutofit/>
          </a:bodyPr>
          <a:lstStyle/>
          <a:p>
            <a:pPr algn="l">
              <a:spcAft>
                <a:spcPts val="400"/>
              </a:spcAft>
            </a:pPr>
            <a:r>
              <a:rPr lang="en-US" sz="900" dirty="0">
                <a:latin typeface="Work Sans Medium" pitchFamily="2" charset="77"/>
              </a:rPr>
              <a:t>Improve control of A1C, blood pressure, and cholesterol</a:t>
            </a:r>
          </a:p>
          <a:p>
            <a:pPr algn="l">
              <a:spcAft>
                <a:spcPts val="400"/>
              </a:spcAft>
            </a:pPr>
            <a:r>
              <a:rPr lang="en-US" sz="900" dirty="0">
                <a:latin typeface="Work Sans Medium" pitchFamily="2" charset="77"/>
              </a:rPr>
              <a:t>Prevent or delay serious diabetes-related complications</a:t>
            </a:r>
          </a:p>
          <a:p>
            <a:pPr algn="l">
              <a:spcAft>
                <a:spcPts val="400"/>
              </a:spcAft>
            </a:pPr>
            <a:r>
              <a:rPr lang="en-US" sz="900" dirty="0">
                <a:latin typeface="Work Sans Medium" pitchFamily="2" charset="77"/>
              </a:rPr>
              <a:t>Reduce healthcare costs</a:t>
            </a:r>
          </a:p>
          <a:p>
            <a:pPr algn="l">
              <a:spcAft>
                <a:spcPts val="400"/>
              </a:spcAft>
            </a:pPr>
            <a:r>
              <a:rPr lang="en-US" sz="900" dirty="0">
                <a:latin typeface="Work Sans Medium" pitchFamily="2" charset="77"/>
              </a:rPr>
              <a:t>Manage stress</a:t>
            </a:r>
          </a:p>
          <a:p>
            <a:pPr algn="l">
              <a:spcAft>
                <a:spcPts val="400"/>
              </a:spcAft>
            </a:pPr>
            <a:r>
              <a:rPr lang="en-US" sz="900" dirty="0">
                <a:latin typeface="Work Sans Medium" pitchFamily="2" charset="77"/>
              </a:rPr>
              <a:t>Improve self-efficacy and quality of life</a:t>
            </a:r>
          </a:p>
        </p:txBody>
      </p:sp>
      <p:sp>
        <p:nvSpPr>
          <p:cNvPr id="23" name="TextBox 22">
            <a:extLst>
              <a:ext uri="{FF2B5EF4-FFF2-40B4-BE49-F238E27FC236}">
                <a16:creationId xmlns:a16="http://schemas.microsoft.com/office/drawing/2014/main" id="{1B073672-106D-12AA-8E8D-95FE1CCFB414}"/>
              </a:ext>
            </a:extLst>
          </p:cNvPr>
          <p:cNvSpPr txBox="1"/>
          <p:nvPr userDrawn="1"/>
        </p:nvSpPr>
        <p:spPr>
          <a:xfrm>
            <a:off x="3504982" y="1592057"/>
            <a:ext cx="1984441" cy="357016"/>
          </a:xfrm>
          <a:prstGeom prst="rect">
            <a:avLst/>
          </a:prstGeom>
          <a:noFill/>
        </p:spPr>
        <p:txBody>
          <a:bodyPr wrap="square" lIns="0" rIns="0" rtlCol="0">
            <a:noAutofit/>
          </a:bodyPr>
          <a:lstStyle/>
          <a:p>
            <a:pPr algn="l"/>
            <a:r>
              <a:rPr lang="en-US" sz="1000" b="0" i="0" dirty="0">
                <a:latin typeface="Domine" panose="02040503040403060204" pitchFamily="18" charset="0"/>
              </a:rPr>
              <a:t>Employees with prediabetes </a:t>
            </a:r>
            <a:br>
              <a:rPr lang="en-US" sz="1000" b="0" i="0" dirty="0">
                <a:latin typeface="Domine" panose="02040503040403060204" pitchFamily="18" charset="0"/>
              </a:rPr>
            </a:br>
            <a:r>
              <a:rPr lang="en-US" sz="1000" b="0" i="0" dirty="0">
                <a:latin typeface="Domine" panose="02040503040403060204" pitchFamily="18" charset="0"/>
              </a:rPr>
              <a:t>(A1C = 5.7–6.4) can reverse it by:</a:t>
            </a:r>
          </a:p>
        </p:txBody>
      </p:sp>
      <p:sp>
        <p:nvSpPr>
          <p:cNvPr id="24" name="TextBox 23">
            <a:extLst>
              <a:ext uri="{FF2B5EF4-FFF2-40B4-BE49-F238E27FC236}">
                <a16:creationId xmlns:a16="http://schemas.microsoft.com/office/drawing/2014/main" id="{16D34845-6F3C-2391-8F25-84D4BD1E625C}"/>
              </a:ext>
            </a:extLst>
          </p:cNvPr>
          <p:cNvSpPr txBox="1"/>
          <p:nvPr userDrawn="1"/>
        </p:nvSpPr>
        <p:spPr>
          <a:xfrm>
            <a:off x="6109339" y="1592056"/>
            <a:ext cx="2580311" cy="635621"/>
          </a:xfrm>
          <a:prstGeom prst="rect">
            <a:avLst/>
          </a:prstGeom>
          <a:noFill/>
        </p:spPr>
        <p:txBody>
          <a:bodyPr wrap="square" lIns="0" rIns="0" rtlCol="0">
            <a:noAutofit/>
          </a:bodyPr>
          <a:lstStyle/>
          <a:p>
            <a:pPr algn="l"/>
            <a:r>
              <a:rPr lang="en-US" sz="1000" b="0" i="0" dirty="0">
                <a:latin typeface="Domine" panose="02040503040403060204" pitchFamily="18" charset="0"/>
              </a:rPr>
              <a:t>Employees with type 2 diabetes </a:t>
            </a:r>
            <a:br>
              <a:rPr lang="en-US" sz="1000" b="0" i="0" dirty="0">
                <a:latin typeface="Domine" panose="02040503040403060204" pitchFamily="18" charset="0"/>
              </a:rPr>
            </a:br>
            <a:r>
              <a:rPr lang="en-US" sz="1000" b="0" i="0" dirty="0">
                <a:latin typeface="Domine" panose="02040503040403060204" pitchFamily="18" charset="0"/>
              </a:rPr>
              <a:t>(A1C ≥ 6.5) can prioritize </a:t>
            </a:r>
            <a:br>
              <a:rPr lang="en-US" sz="1000" b="0" i="0" dirty="0">
                <a:latin typeface="Domine" panose="02040503040403060204" pitchFamily="18" charset="0"/>
              </a:rPr>
            </a:br>
            <a:r>
              <a:rPr lang="en-US" sz="1000" b="0" i="0" dirty="0">
                <a:latin typeface="Domine" panose="02040503040403060204" pitchFamily="18" charset="0"/>
              </a:rPr>
              <a:t>self-management efforts to help:</a:t>
            </a:r>
          </a:p>
        </p:txBody>
      </p:sp>
      <p:sp>
        <p:nvSpPr>
          <p:cNvPr id="25" name="TextBox 24">
            <a:extLst>
              <a:ext uri="{FF2B5EF4-FFF2-40B4-BE49-F238E27FC236}">
                <a16:creationId xmlns:a16="http://schemas.microsoft.com/office/drawing/2014/main" id="{FB046E6B-4D35-107E-5CAD-5F1DF4648D09}"/>
              </a:ext>
            </a:extLst>
          </p:cNvPr>
          <p:cNvSpPr txBox="1"/>
          <p:nvPr userDrawn="1"/>
        </p:nvSpPr>
        <p:spPr>
          <a:xfrm>
            <a:off x="8884859" y="2173452"/>
            <a:ext cx="1790738" cy="855456"/>
          </a:xfrm>
          <a:prstGeom prst="rect">
            <a:avLst/>
          </a:prstGeom>
          <a:noFill/>
        </p:spPr>
        <p:txBody>
          <a:bodyPr wrap="square" lIns="0" rIns="0" rtlCol="0">
            <a:noAutofit/>
          </a:bodyPr>
          <a:lstStyle/>
          <a:p>
            <a:pPr algn="l">
              <a:spcAft>
                <a:spcPts val="400"/>
              </a:spcAft>
            </a:pPr>
            <a:r>
              <a:rPr lang="en-US" sz="900" dirty="0">
                <a:latin typeface="Work Sans Medium" pitchFamily="2" charset="77"/>
              </a:rPr>
              <a:t>Heart disease</a:t>
            </a:r>
          </a:p>
          <a:p>
            <a:pPr algn="l">
              <a:spcAft>
                <a:spcPts val="400"/>
              </a:spcAft>
            </a:pPr>
            <a:r>
              <a:rPr lang="en-US" sz="900" dirty="0">
                <a:latin typeface="Work Sans Medium" pitchFamily="2" charset="77"/>
              </a:rPr>
              <a:t>Stroke</a:t>
            </a:r>
          </a:p>
          <a:p>
            <a:pPr algn="l">
              <a:spcAft>
                <a:spcPts val="400"/>
              </a:spcAft>
            </a:pPr>
            <a:r>
              <a:rPr lang="en-US" sz="900" dirty="0">
                <a:latin typeface="Work Sans Medium" pitchFamily="2" charset="77"/>
              </a:rPr>
              <a:t>Loss of toe, foot, or leg</a:t>
            </a:r>
          </a:p>
          <a:p>
            <a:pPr algn="l">
              <a:spcAft>
                <a:spcPts val="400"/>
              </a:spcAft>
            </a:pPr>
            <a:r>
              <a:rPr lang="en-US" sz="900" dirty="0">
                <a:latin typeface="Work Sans Medium" pitchFamily="2" charset="77"/>
              </a:rPr>
              <a:t>Kidney disease</a:t>
            </a:r>
          </a:p>
          <a:p>
            <a:pPr algn="l">
              <a:spcAft>
                <a:spcPts val="400"/>
              </a:spcAft>
            </a:pPr>
            <a:r>
              <a:rPr lang="en-US" sz="900" dirty="0">
                <a:latin typeface="Work Sans Medium" pitchFamily="2" charset="77"/>
              </a:rPr>
              <a:t>Vision loss</a:t>
            </a:r>
          </a:p>
        </p:txBody>
      </p:sp>
      <p:sp>
        <p:nvSpPr>
          <p:cNvPr id="26" name="TextBox 25">
            <a:extLst>
              <a:ext uri="{FF2B5EF4-FFF2-40B4-BE49-F238E27FC236}">
                <a16:creationId xmlns:a16="http://schemas.microsoft.com/office/drawing/2014/main" id="{C2ACC8A9-590D-D809-2A18-969D6A838C6C}"/>
              </a:ext>
            </a:extLst>
          </p:cNvPr>
          <p:cNvSpPr txBox="1"/>
          <p:nvPr userDrawn="1"/>
        </p:nvSpPr>
        <p:spPr>
          <a:xfrm>
            <a:off x="8715618" y="1592056"/>
            <a:ext cx="2733657" cy="536730"/>
          </a:xfrm>
          <a:prstGeom prst="rect">
            <a:avLst/>
          </a:prstGeom>
          <a:noFill/>
        </p:spPr>
        <p:txBody>
          <a:bodyPr wrap="square" lIns="0" rIns="0" rtlCol="0">
            <a:noAutofit/>
          </a:bodyPr>
          <a:lstStyle/>
          <a:p>
            <a:pPr algn="l"/>
            <a:r>
              <a:rPr lang="en-US" sz="1000" b="0" i="0" dirty="0">
                <a:latin typeface="Domine" panose="02040503040403060204" pitchFamily="18" charset="0"/>
              </a:rPr>
              <a:t>Employees with type 2 diabetes</a:t>
            </a:r>
            <a:br>
              <a:rPr lang="en-US" sz="1000" b="0" i="0" dirty="0">
                <a:latin typeface="Domine" panose="02040503040403060204" pitchFamily="18" charset="0"/>
              </a:rPr>
            </a:br>
            <a:r>
              <a:rPr lang="en-US" sz="1000" b="0" i="0" dirty="0">
                <a:latin typeface="Domine" panose="02040503040403060204" pitchFamily="18" charset="0"/>
              </a:rPr>
              <a:t>have an increased risk of:</a:t>
            </a:r>
          </a:p>
        </p:txBody>
      </p:sp>
      <p:sp>
        <p:nvSpPr>
          <p:cNvPr id="27" name="TextBox 26">
            <a:extLst>
              <a:ext uri="{FF2B5EF4-FFF2-40B4-BE49-F238E27FC236}">
                <a16:creationId xmlns:a16="http://schemas.microsoft.com/office/drawing/2014/main" id="{43F48AA8-CB0F-3424-DD99-3A2A2415CA96}"/>
              </a:ext>
            </a:extLst>
          </p:cNvPr>
          <p:cNvSpPr txBox="1"/>
          <p:nvPr userDrawn="1"/>
        </p:nvSpPr>
        <p:spPr>
          <a:xfrm>
            <a:off x="1193696" y="4419301"/>
            <a:ext cx="2017222" cy="1654675"/>
          </a:xfrm>
          <a:prstGeom prst="rect">
            <a:avLst/>
          </a:prstGeom>
          <a:noFill/>
        </p:spPr>
        <p:txBody>
          <a:bodyPr wrap="square" lIns="0" tIns="0" rIns="0" bIns="0" rtlCol="0">
            <a:noAutofit/>
          </a:bodyPr>
          <a:lstStyle/>
          <a:p>
            <a:pPr algn="l">
              <a:spcAft>
                <a:spcPts val="800"/>
              </a:spcAft>
            </a:pPr>
            <a:r>
              <a:rPr lang="en-US" sz="900" dirty="0">
                <a:latin typeface="Work Sans Medium" pitchFamily="2" charset="77"/>
              </a:rPr>
              <a:t>Educate employees on diabetes risk factors</a:t>
            </a:r>
          </a:p>
          <a:p>
            <a:pPr algn="l">
              <a:spcAft>
                <a:spcPts val="800"/>
              </a:spcAft>
            </a:pPr>
            <a:r>
              <a:rPr lang="en-US" sz="900" dirty="0">
                <a:latin typeface="Work Sans Medium" pitchFamily="2" charset="77"/>
              </a:rPr>
              <a:t>Provide opportunities to take a type 2 diabetes risk test</a:t>
            </a:r>
          </a:p>
          <a:p>
            <a:pPr algn="l">
              <a:spcAft>
                <a:spcPts val="800"/>
              </a:spcAft>
            </a:pPr>
            <a:r>
              <a:rPr lang="en-US" sz="900" dirty="0">
                <a:latin typeface="Work Sans Medium" pitchFamily="2" charset="77"/>
              </a:rPr>
              <a:t>Incentivize annual physicals, including blood glucose tests</a:t>
            </a:r>
          </a:p>
          <a:p>
            <a:pPr algn="l">
              <a:spcAft>
                <a:spcPts val="800"/>
              </a:spcAft>
            </a:pPr>
            <a:r>
              <a:rPr lang="en-US" sz="900" dirty="0">
                <a:latin typeface="Work Sans Medium" pitchFamily="2" charset="77"/>
              </a:rPr>
              <a:t>Provide employee wellness options that include the National DPP lifestyle change program</a:t>
            </a:r>
          </a:p>
        </p:txBody>
      </p:sp>
      <p:grpSp>
        <p:nvGrpSpPr>
          <p:cNvPr id="28" name="Group 27">
            <a:extLst>
              <a:ext uri="{FF2B5EF4-FFF2-40B4-BE49-F238E27FC236}">
                <a16:creationId xmlns:a16="http://schemas.microsoft.com/office/drawing/2014/main" id="{E5D78B68-C520-6D26-5AE6-D7A915B4D5CF}"/>
              </a:ext>
            </a:extLst>
          </p:cNvPr>
          <p:cNvGrpSpPr/>
          <p:nvPr userDrawn="1"/>
        </p:nvGrpSpPr>
        <p:grpSpPr>
          <a:xfrm>
            <a:off x="970128" y="5666034"/>
            <a:ext cx="160130" cy="160130"/>
            <a:chOff x="6620048" y="2898183"/>
            <a:chExt cx="493344" cy="493344"/>
          </a:xfrm>
        </p:grpSpPr>
        <p:sp>
          <p:nvSpPr>
            <p:cNvPr id="29" name="Oval 28">
              <a:extLst>
                <a:ext uri="{FF2B5EF4-FFF2-40B4-BE49-F238E27FC236}">
                  <a16:creationId xmlns:a16="http://schemas.microsoft.com/office/drawing/2014/main" id="{48CB062D-8C06-0C95-210C-6E13D7102D80}"/>
                </a:ext>
              </a:extLst>
            </p:cNvPr>
            <p:cNvSpPr/>
            <p:nvPr/>
          </p:nvSpPr>
          <p:spPr>
            <a:xfrm>
              <a:off x="6620048" y="2898183"/>
              <a:ext cx="493344" cy="493344"/>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0" name="Graphic 29" descr="Checkmark with solid fill">
              <a:extLst>
                <a:ext uri="{FF2B5EF4-FFF2-40B4-BE49-F238E27FC236}">
                  <a16:creationId xmlns:a16="http://schemas.microsoft.com/office/drawing/2014/main" id="{914C3FF0-D4CB-49B1-04C2-E8B5A532CF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31" name="Group 30">
            <a:extLst>
              <a:ext uri="{FF2B5EF4-FFF2-40B4-BE49-F238E27FC236}">
                <a16:creationId xmlns:a16="http://schemas.microsoft.com/office/drawing/2014/main" id="{2A433CA8-845E-8AB1-8058-9BCF7B73672F}"/>
              </a:ext>
            </a:extLst>
          </p:cNvPr>
          <p:cNvGrpSpPr/>
          <p:nvPr userDrawn="1"/>
        </p:nvGrpSpPr>
        <p:grpSpPr>
          <a:xfrm>
            <a:off x="970128" y="5219623"/>
            <a:ext cx="160130" cy="160130"/>
            <a:chOff x="6620048" y="2898183"/>
            <a:chExt cx="493344" cy="493344"/>
          </a:xfrm>
        </p:grpSpPr>
        <p:sp>
          <p:nvSpPr>
            <p:cNvPr id="32" name="Oval 31">
              <a:extLst>
                <a:ext uri="{FF2B5EF4-FFF2-40B4-BE49-F238E27FC236}">
                  <a16:creationId xmlns:a16="http://schemas.microsoft.com/office/drawing/2014/main" id="{ADA4BA1A-3951-DFDB-4FC5-1A5B7045C11A}"/>
                </a:ext>
              </a:extLst>
            </p:cNvPr>
            <p:cNvSpPr/>
            <p:nvPr/>
          </p:nvSpPr>
          <p:spPr>
            <a:xfrm>
              <a:off x="6620048" y="2898183"/>
              <a:ext cx="493344" cy="493344"/>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Graphic 32" descr="Checkmark with solid fill">
              <a:extLst>
                <a:ext uri="{FF2B5EF4-FFF2-40B4-BE49-F238E27FC236}">
                  <a16:creationId xmlns:a16="http://schemas.microsoft.com/office/drawing/2014/main" id="{79E71AD2-3904-706D-3C40-32D6600700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34" name="Group 33">
            <a:extLst>
              <a:ext uri="{FF2B5EF4-FFF2-40B4-BE49-F238E27FC236}">
                <a16:creationId xmlns:a16="http://schemas.microsoft.com/office/drawing/2014/main" id="{CC4C92AE-8E66-A759-C07E-144847200CDE}"/>
              </a:ext>
            </a:extLst>
          </p:cNvPr>
          <p:cNvGrpSpPr/>
          <p:nvPr userDrawn="1"/>
        </p:nvGrpSpPr>
        <p:grpSpPr>
          <a:xfrm>
            <a:off x="970128" y="4836288"/>
            <a:ext cx="160130" cy="160130"/>
            <a:chOff x="6620048" y="2898183"/>
            <a:chExt cx="493344" cy="493344"/>
          </a:xfrm>
        </p:grpSpPr>
        <p:sp>
          <p:nvSpPr>
            <p:cNvPr id="35" name="Oval 34">
              <a:extLst>
                <a:ext uri="{FF2B5EF4-FFF2-40B4-BE49-F238E27FC236}">
                  <a16:creationId xmlns:a16="http://schemas.microsoft.com/office/drawing/2014/main" id="{DB198265-7677-86E6-B86C-41F05C759AC2}"/>
                </a:ext>
              </a:extLst>
            </p:cNvPr>
            <p:cNvSpPr/>
            <p:nvPr/>
          </p:nvSpPr>
          <p:spPr>
            <a:xfrm>
              <a:off x="6620048" y="2898183"/>
              <a:ext cx="493344" cy="493344"/>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6" name="Graphic 35" descr="Checkmark with solid fill">
              <a:extLst>
                <a:ext uri="{FF2B5EF4-FFF2-40B4-BE49-F238E27FC236}">
                  <a16:creationId xmlns:a16="http://schemas.microsoft.com/office/drawing/2014/main" id="{CF7F8CC4-0DDF-6451-221C-6247B0975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37" name="Group 36">
            <a:extLst>
              <a:ext uri="{FF2B5EF4-FFF2-40B4-BE49-F238E27FC236}">
                <a16:creationId xmlns:a16="http://schemas.microsoft.com/office/drawing/2014/main" id="{A75597FF-E34E-A463-96B9-BAF76E920EAF}"/>
              </a:ext>
            </a:extLst>
          </p:cNvPr>
          <p:cNvGrpSpPr/>
          <p:nvPr userDrawn="1"/>
        </p:nvGrpSpPr>
        <p:grpSpPr>
          <a:xfrm>
            <a:off x="970128" y="4458244"/>
            <a:ext cx="160130" cy="160130"/>
            <a:chOff x="6620048" y="2898183"/>
            <a:chExt cx="493344" cy="493344"/>
          </a:xfrm>
        </p:grpSpPr>
        <p:sp>
          <p:nvSpPr>
            <p:cNvPr id="38" name="Oval 37">
              <a:extLst>
                <a:ext uri="{FF2B5EF4-FFF2-40B4-BE49-F238E27FC236}">
                  <a16:creationId xmlns:a16="http://schemas.microsoft.com/office/drawing/2014/main" id="{F62C194B-5B32-18DC-A7E3-84AC462F9C51}"/>
                </a:ext>
              </a:extLst>
            </p:cNvPr>
            <p:cNvSpPr/>
            <p:nvPr/>
          </p:nvSpPr>
          <p:spPr>
            <a:xfrm>
              <a:off x="6620048" y="2898183"/>
              <a:ext cx="493344" cy="493344"/>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9" name="Graphic 38" descr="Checkmark with solid fill">
              <a:extLst>
                <a:ext uri="{FF2B5EF4-FFF2-40B4-BE49-F238E27FC236}">
                  <a16:creationId xmlns:a16="http://schemas.microsoft.com/office/drawing/2014/main" id="{7A1007F0-901B-53B8-27B0-1CE3A6D0CF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40" name="Group 39">
            <a:extLst>
              <a:ext uri="{FF2B5EF4-FFF2-40B4-BE49-F238E27FC236}">
                <a16:creationId xmlns:a16="http://schemas.microsoft.com/office/drawing/2014/main" id="{18217C49-AB58-C9C2-9043-408C788760B7}"/>
              </a:ext>
            </a:extLst>
          </p:cNvPr>
          <p:cNvGrpSpPr/>
          <p:nvPr userDrawn="1"/>
        </p:nvGrpSpPr>
        <p:grpSpPr>
          <a:xfrm>
            <a:off x="3395552" y="5727811"/>
            <a:ext cx="160130" cy="160130"/>
            <a:chOff x="6620048" y="3180877"/>
            <a:chExt cx="493344" cy="493344"/>
          </a:xfrm>
        </p:grpSpPr>
        <p:sp>
          <p:nvSpPr>
            <p:cNvPr id="41" name="Oval 40">
              <a:extLst>
                <a:ext uri="{FF2B5EF4-FFF2-40B4-BE49-F238E27FC236}">
                  <a16:creationId xmlns:a16="http://schemas.microsoft.com/office/drawing/2014/main" id="{E6D30B6A-D0FF-CD7F-B4ED-B13BE83D7543}"/>
                </a:ext>
              </a:extLst>
            </p:cNvPr>
            <p:cNvSpPr/>
            <p:nvPr/>
          </p:nvSpPr>
          <p:spPr>
            <a:xfrm>
              <a:off x="6620048" y="3180877"/>
              <a:ext cx="493344" cy="493344"/>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2" name="Graphic 41" descr="Checkmark with solid fill">
              <a:extLst>
                <a:ext uri="{FF2B5EF4-FFF2-40B4-BE49-F238E27FC236}">
                  <a16:creationId xmlns:a16="http://schemas.microsoft.com/office/drawing/2014/main" id="{E6AE303D-9373-9241-A83D-789626F92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3281632"/>
              <a:ext cx="307326" cy="307326"/>
            </a:xfrm>
            <a:prstGeom prst="rect">
              <a:avLst/>
            </a:prstGeom>
          </p:spPr>
        </p:pic>
      </p:grpSp>
      <p:grpSp>
        <p:nvGrpSpPr>
          <p:cNvPr id="43" name="Group 42">
            <a:extLst>
              <a:ext uri="{FF2B5EF4-FFF2-40B4-BE49-F238E27FC236}">
                <a16:creationId xmlns:a16="http://schemas.microsoft.com/office/drawing/2014/main" id="{7F4FF46D-DC5E-7717-19CA-3190B8DF32B4}"/>
              </a:ext>
            </a:extLst>
          </p:cNvPr>
          <p:cNvGrpSpPr/>
          <p:nvPr userDrawn="1"/>
        </p:nvGrpSpPr>
        <p:grpSpPr>
          <a:xfrm>
            <a:off x="3395552" y="5334484"/>
            <a:ext cx="160130" cy="160130"/>
            <a:chOff x="6620048" y="3222931"/>
            <a:chExt cx="493344" cy="493344"/>
          </a:xfrm>
        </p:grpSpPr>
        <p:sp>
          <p:nvSpPr>
            <p:cNvPr id="44" name="Oval 43">
              <a:extLst>
                <a:ext uri="{FF2B5EF4-FFF2-40B4-BE49-F238E27FC236}">
                  <a16:creationId xmlns:a16="http://schemas.microsoft.com/office/drawing/2014/main" id="{79D41A9A-2739-5FB5-30BD-F6B3A211B065}"/>
                </a:ext>
              </a:extLst>
            </p:cNvPr>
            <p:cNvSpPr/>
            <p:nvPr/>
          </p:nvSpPr>
          <p:spPr>
            <a:xfrm>
              <a:off x="6620048" y="3222931"/>
              <a:ext cx="493344" cy="493344"/>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5" name="Graphic 44" descr="Checkmark with solid fill">
              <a:extLst>
                <a:ext uri="{FF2B5EF4-FFF2-40B4-BE49-F238E27FC236}">
                  <a16:creationId xmlns:a16="http://schemas.microsoft.com/office/drawing/2014/main" id="{71FA7F96-0406-BAEC-B18E-0E6F851E6C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3323686"/>
              <a:ext cx="307326" cy="307326"/>
            </a:xfrm>
            <a:prstGeom prst="rect">
              <a:avLst/>
            </a:prstGeom>
          </p:spPr>
        </p:pic>
      </p:grpSp>
      <p:grpSp>
        <p:nvGrpSpPr>
          <p:cNvPr id="46" name="Group 45">
            <a:extLst>
              <a:ext uri="{FF2B5EF4-FFF2-40B4-BE49-F238E27FC236}">
                <a16:creationId xmlns:a16="http://schemas.microsoft.com/office/drawing/2014/main" id="{9894FAB2-96BE-C47F-0954-D156518B4090}"/>
              </a:ext>
            </a:extLst>
          </p:cNvPr>
          <p:cNvGrpSpPr/>
          <p:nvPr userDrawn="1"/>
        </p:nvGrpSpPr>
        <p:grpSpPr>
          <a:xfrm>
            <a:off x="3395552" y="4901614"/>
            <a:ext cx="160130" cy="160130"/>
            <a:chOff x="6620048" y="3051846"/>
            <a:chExt cx="493344" cy="493344"/>
          </a:xfrm>
        </p:grpSpPr>
        <p:sp>
          <p:nvSpPr>
            <p:cNvPr id="47" name="Oval 46">
              <a:extLst>
                <a:ext uri="{FF2B5EF4-FFF2-40B4-BE49-F238E27FC236}">
                  <a16:creationId xmlns:a16="http://schemas.microsoft.com/office/drawing/2014/main" id="{A066E319-3F1C-0BAC-29A0-1EC0E7276CA3}"/>
                </a:ext>
              </a:extLst>
            </p:cNvPr>
            <p:cNvSpPr/>
            <p:nvPr/>
          </p:nvSpPr>
          <p:spPr>
            <a:xfrm>
              <a:off x="6620048" y="3051846"/>
              <a:ext cx="493344" cy="493344"/>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8" name="Graphic 47" descr="Checkmark with solid fill">
              <a:extLst>
                <a:ext uri="{FF2B5EF4-FFF2-40B4-BE49-F238E27FC236}">
                  <a16:creationId xmlns:a16="http://schemas.microsoft.com/office/drawing/2014/main" id="{DA6E561C-2E13-EA01-734A-3D77C4510C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3152604"/>
              <a:ext cx="307326" cy="307326"/>
            </a:xfrm>
            <a:prstGeom prst="rect">
              <a:avLst/>
            </a:prstGeom>
          </p:spPr>
        </p:pic>
      </p:grpSp>
      <p:grpSp>
        <p:nvGrpSpPr>
          <p:cNvPr id="49" name="Group 48">
            <a:extLst>
              <a:ext uri="{FF2B5EF4-FFF2-40B4-BE49-F238E27FC236}">
                <a16:creationId xmlns:a16="http://schemas.microsoft.com/office/drawing/2014/main" id="{94751DCF-03C6-FDA9-F686-283C359FF83B}"/>
              </a:ext>
            </a:extLst>
          </p:cNvPr>
          <p:cNvGrpSpPr/>
          <p:nvPr userDrawn="1"/>
        </p:nvGrpSpPr>
        <p:grpSpPr>
          <a:xfrm>
            <a:off x="3395551" y="4458244"/>
            <a:ext cx="160130" cy="160130"/>
            <a:chOff x="6620058" y="2863280"/>
            <a:chExt cx="493345" cy="493344"/>
          </a:xfrm>
        </p:grpSpPr>
        <p:sp>
          <p:nvSpPr>
            <p:cNvPr id="50" name="Oval 49">
              <a:extLst>
                <a:ext uri="{FF2B5EF4-FFF2-40B4-BE49-F238E27FC236}">
                  <a16:creationId xmlns:a16="http://schemas.microsoft.com/office/drawing/2014/main" id="{EA4EDFFA-1BDC-E92D-36C8-AE26EBAE6D69}"/>
                </a:ext>
              </a:extLst>
            </p:cNvPr>
            <p:cNvSpPr/>
            <p:nvPr/>
          </p:nvSpPr>
          <p:spPr>
            <a:xfrm>
              <a:off x="6620058" y="2863280"/>
              <a:ext cx="493345" cy="493344"/>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1" name="Graphic 50" descr="Checkmark with solid fill">
              <a:extLst>
                <a:ext uri="{FF2B5EF4-FFF2-40B4-BE49-F238E27FC236}">
                  <a16:creationId xmlns:a16="http://schemas.microsoft.com/office/drawing/2014/main" id="{5EC16979-312B-816C-6370-E65D2FE92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64037"/>
              <a:ext cx="307326" cy="307326"/>
            </a:xfrm>
            <a:prstGeom prst="rect">
              <a:avLst/>
            </a:prstGeom>
          </p:spPr>
        </p:pic>
      </p:grpSp>
      <p:sp>
        <p:nvSpPr>
          <p:cNvPr id="64" name="TextBox 63">
            <a:extLst>
              <a:ext uri="{FF2B5EF4-FFF2-40B4-BE49-F238E27FC236}">
                <a16:creationId xmlns:a16="http://schemas.microsoft.com/office/drawing/2014/main" id="{B60F47F9-E4AC-D121-60DE-CE32A1B33184}"/>
              </a:ext>
            </a:extLst>
          </p:cNvPr>
          <p:cNvSpPr txBox="1"/>
          <p:nvPr userDrawn="1"/>
        </p:nvSpPr>
        <p:spPr>
          <a:xfrm>
            <a:off x="8935552" y="4419302"/>
            <a:ext cx="2417245" cy="1654674"/>
          </a:xfrm>
          <a:prstGeom prst="rect">
            <a:avLst/>
          </a:prstGeom>
          <a:noFill/>
        </p:spPr>
        <p:txBody>
          <a:bodyPr wrap="square" lIns="0" tIns="0" rIns="0" bIns="0" rtlCol="0">
            <a:noAutofit/>
          </a:bodyPr>
          <a:lstStyle/>
          <a:p>
            <a:pPr algn="l">
              <a:spcAft>
                <a:spcPts val="800"/>
              </a:spcAft>
            </a:pPr>
            <a:r>
              <a:rPr lang="en-US" sz="900" dirty="0">
                <a:latin typeface="Work Sans Medium" pitchFamily="2" charset="77"/>
              </a:rPr>
              <a:t>Incentivize annual physicals, dental exams, eye health, recommended bloodwork, and other preventive services</a:t>
            </a:r>
          </a:p>
          <a:p>
            <a:pPr algn="l">
              <a:spcAft>
                <a:spcPts val="800"/>
              </a:spcAft>
            </a:pPr>
            <a:r>
              <a:rPr lang="en-US" sz="900" dirty="0">
                <a:latin typeface="Work Sans Medium" pitchFamily="2" charset="77"/>
              </a:rPr>
              <a:t>Encourage physical activity through employee programs and walking groups</a:t>
            </a:r>
          </a:p>
          <a:p>
            <a:pPr algn="l">
              <a:spcAft>
                <a:spcPts val="800"/>
              </a:spcAft>
            </a:pPr>
            <a:r>
              <a:rPr lang="en-US" sz="900" dirty="0">
                <a:latin typeface="Work Sans Medium" pitchFamily="2" charset="77"/>
              </a:rPr>
              <a:t>Provide education on eye health, diabetes complications, and cardiovascular disease</a:t>
            </a:r>
          </a:p>
        </p:txBody>
      </p:sp>
      <p:grpSp>
        <p:nvGrpSpPr>
          <p:cNvPr id="65" name="Group 64">
            <a:extLst>
              <a:ext uri="{FF2B5EF4-FFF2-40B4-BE49-F238E27FC236}">
                <a16:creationId xmlns:a16="http://schemas.microsoft.com/office/drawing/2014/main" id="{866B405E-1513-5A3B-DF60-77350DC23E4B}"/>
              </a:ext>
            </a:extLst>
          </p:cNvPr>
          <p:cNvGrpSpPr/>
          <p:nvPr userDrawn="1"/>
        </p:nvGrpSpPr>
        <p:grpSpPr>
          <a:xfrm>
            <a:off x="8704074" y="5344414"/>
            <a:ext cx="160130" cy="160130"/>
            <a:chOff x="6620048" y="2898183"/>
            <a:chExt cx="493345" cy="493344"/>
          </a:xfrm>
        </p:grpSpPr>
        <p:sp>
          <p:nvSpPr>
            <p:cNvPr id="66" name="Oval 65">
              <a:extLst>
                <a:ext uri="{FF2B5EF4-FFF2-40B4-BE49-F238E27FC236}">
                  <a16:creationId xmlns:a16="http://schemas.microsoft.com/office/drawing/2014/main" id="{6B260B7C-C84E-BB57-0FB5-971023CCE4BD}"/>
                </a:ext>
              </a:extLst>
            </p:cNvPr>
            <p:cNvSpPr/>
            <p:nvPr/>
          </p:nvSpPr>
          <p:spPr>
            <a:xfrm>
              <a:off x="6620048" y="2898183"/>
              <a:ext cx="493345" cy="493344"/>
            </a:xfrm>
            <a:prstGeom prst="ellipse">
              <a:avLst/>
            </a:prstGeom>
            <a:solidFill>
              <a:srgbClr val="0057B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7" name="Graphic 66" descr="Checkmark with solid fill">
              <a:extLst>
                <a:ext uri="{FF2B5EF4-FFF2-40B4-BE49-F238E27FC236}">
                  <a16:creationId xmlns:a16="http://schemas.microsoft.com/office/drawing/2014/main" id="{491A8697-8E26-5FD6-CDF9-0F1FA660D0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68" name="Group 67">
            <a:extLst>
              <a:ext uri="{FF2B5EF4-FFF2-40B4-BE49-F238E27FC236}">
                <a16:creationId xmlns:a16="http://schemas.microsoft.com/office/drawing/2014/main" id="{D29C67A4-D871-0850-BE15-2E1820D39DD3}"/>
              </a:ext>
            </a:extLst>
          </p:cNvPr>
          <p:cNvGrpSpPr/>
          <p:nvPr userDrawn="1"/>
        </p:nvGrpSpPr>
        <p:grpSpPr>
          <a:xfrm>
            <a:off x="8704079" y="4954827"/>
            <a:ext cx="160130" cy="160130"/>
            <a:chOff x="6620048" y="2898183"/>
            <a:chExt cx="493344" cy="493344"/>
          </a:xfrm>
        </p:grpSpPr>
        <p:sp>
          <p:nvSpPr>
            <p:cNvPr id="69" name="Oval 68">
              <a:extLst>
                <a:ext uri="{FF2B5EF4-FFF2-40B4-BE49-F238E27FC236}">
                  <a16:creationId xmlns:a16="http://schemas.microsoft.com/office/drawing/2014/main" id="{EF00B7B5-A7CF-9482-5116-55510527FEBA}"/>
                </a:ext>
              </a:extLst>
            </p:cNvPr>
            <p:cNvSpPr/>
            <p:nvPr/>
          </p:nvSpPr>
          <p:spPr>
            <a:xfrm>
              <a:off x="6620048" y="2898183"/>
              <a:ext cx="493344" cy="493344"/>
            </a:xfrm>
            <a:prstGeom prst="ellipse">
              <a:avLst/>
            </a:prstGeom>
            <a:solidFill>
              <a:srgbClr val="0057B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0" name="Graphic 69" descr="Checkmark with solid fill">
              <a:extLst>
                <a:ext uri="{FF2B5EF4-FFF2-40B4-BE49-F238E27FC236}">
                  <a16:creationId xmlns:a16="http://schemas.microsoft.com/office/drawing/2014/main" id="{BBAD2F39-84AC-DE75-F5ED-F29AE2521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71" name="Group 70">
            <a:extLst>
              <a:ext uri="{FF2B5EF4-FFF2-40B4-BE49-F238E27FC236}">
                <a16:creationId xmlns:a16="http://schemas.microsoft.com/office/drawing/2014/main" id="{52845D3C-2F23-AC11-02C2-2107E4C59258}"/>
              </a:ext>
            </a:extLst>
          </p:cNvPr>
          <p:cNvGrpSpPr/>
          <p:nvPr userDrawn="1"/>
        </p:nvGrpSpPr>
        <p:grpSpPr>
          <a:xfrm>
            <a:off x="8709226" y="4556205"/>
            <a:ext cx="160130" cy="160130"/>
            <a:chOff x="6620048" y="2898183"/>
            <a:chExt cx="493344" cy="493344"/>
          </a:xfrm>
        </p:grpSpPr>
        <p:sp>
          <p:nvSpPr>
            <p:cNvPr id="72" name="Oval 71">
              <a:extLst>
                <a:ext uri="{FF2B5EF4-FFF2-40B4-BE49-F238E27FC236}">
                  <a16:creationId xmlns:a16="http://schemas.microsoft.com/office/drawing/2014/main" id="{6D09D6F3-3518-B1C1-FAB1-598F0C9569C9}"/>
                </a:ext>
              </a:extLst>
            </p:cNvPr>
            <p:cNvSpPr/>
            <p:nvPr/>
          </p:nvSpPr>
          <p:spPr>
            <a:xfrm>
              <a:off x="6620048" y="2898183"/>
              <a:ext cx="493344" cy="493344"/>
            </a:xfrm>
            <a:prstGeom prst="ellipse">
              <a:avLst/>
            </a:prstGeom>
            <a:solidFill>
              <a:srgbClr val="0057B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3" name="Graphic 72" descr="Checkmark with solid fill">
              <a:extLst>
                <a:ext uri="{FF2B5EF4-FFF2-40B4-BE49-F238E27FC236}">
                  <a16:creationId xmlns:a16="http://schemas.microsoft.com/office/drawing/2014/main" id="{751B5DEB-7443-1C1B-E8C0-00C4AE3DE8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sp>
        <p:nvSpPr>
          <p:cNvPr id="74" name="Title 7">
            <a:extLst>
              <a:ext uri="{FF2B5EF4-FFF2-40B4-BE49-F238E27FC236}">
                <a16:creationId xmlns:a16="http://schemas.microsoft.com/office/drawing/2014/main" id="{29D1A5C9-26F2-8F5D-FECB-AFFDD215044E}"/>
              </a:ext>
            </a:extLst>
          </p:cNvPr>
          <p:cNvSpPr txBox="1">
            <a:spLocks/>
          </p:cNvSpPr>
          <p:nvPr userDrawn="1"/>
        </p:nvSpPr>
        <p:spPr>
          <a:xfrm>
            <a:off x="841248" y="346856"/>
            <a:ext cx="11350752" cy="620856"/>
          </a:xfrm>
          <a:prstGeom prst="rect">
            <a:avLst/>
          </a:prstGeom>
        </p:spPr>
        <p:txBody>
          <a:bodyPr/>
          <a:lstStyle>
            <a:lvl1pPr algn="ctr" defTabSz="457200" rtl="0" eaLnBrk="1" latinLnBrk="0" hangingPunct="1">
              <a:spcBef>
                <a:spcPct val="0"/>
              </a:spcBef>
              <a:buNone/>
              <a:defRPr sz="3200" b="0" i="0" kern="1200">
                <a:solidFill>
                  <a:srgbClr val="6FA287"/>
                </a:solidFill>
                <a:latin typeface="Domine" panose="02040503040403060204" pitchFamily="18" charset="0"/>
                <a:ea typeface="+mj-ea"/>
                <a:cs typeface="+mj-cs"/>
              </a:defRPr>
            </a:lvl1pPr>
          </a:lstStyle>
          <a:p>
            <a:pPr algn="l"/>
            <a:r>
              <a:rPr lang="en-US" sz="2800" dirty="0">
                <a:solidFill>
                  <a:srgbClr val="002855"/>
                </a:solidFill>
              </a:rPr>
              <a:t>The Continuum of Diabetes Prevention and Management</a:t>
            </a:r>
          </a:p>
        </p:txBody>
      </p:sp>
      <p:cxnSp>
        <p:nvCxnSpPr>
          <p:cNvPr id="75" name="Straight Connector 74">
            <a:extLst>
              <a:ext uri="{FF2B5EF4-FFF2-40B4-BE49-F238E27FC236}">
                <a16:creationId xmlns:a16="http://schemas.microsoft.com/office/drawing/2014/main" id="{08F39F65-4AEE-C3F3-7F43-DD2DE5A4CC2F}"/>
              </a:ext>
            </a:extLst>
          </p:cNvPr>
          <p:cNvCxnSpPr/>
          <p:nvPr userDrawn="1"/>
        </p:nvCxnSpPr>
        <p:spPr>
          <a:xfrm>
            <a:off x="999060" y="2263231"/>
            <a:ext cx="0" cy="959005"/>
          </a:xfrm>
          <a:prstGeom prst="line">
            <a:avLst/>
          </a:prstGeom>
          <a:ln w="28575">
            <a:solidFill>
              <a:srgbClr val="F77955"/>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9B6BD469-1984-2A35-A7D7-5992F4EEE4DF}"/>
              </a:ext>
            </a:extLst>
          </p:cNvPr>
          <p:cNvCxnSpPr>
            <a:cxnSpLocks/>
          </p:cNvCxnSpPr>
          <p:nvPr userDrawn="1"/>
        </p:nvCxnSpPr>
        <p:spPr>
          <a:xfrm>
            <a:off x="3496933" y="2263231"/>
            <a:ext cx="0" cy="765677"/>
          </a:xfrm>
          <a:prstGeom prst="line">
            <a:avLst/>
          </a:prstGeom>
          <a:ln w="28575">
            <a:solidFill>
              <a:srgbClr val="6FA287"/>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B05D3C09-412A-0589-DC7D-E587F8468426}"/>
              </a:ext>
            </a:extLst>
          </p:cNvPr>
          <p:cNvCxnSpPr>
            <a:cxnSpLocks/>
          </p:cNvCxnSpPr>
          <p:nvPr userDrawn="1"/>
        </p:nvCxnSpPr>
        <p:spPr>
          <a:xfrm flipH="1">
            <a:off x="6137329" y="2263231"/>
            <a:ext cx="2443" cy="1123149"/>
          </a:xfrm>
          <a:prstGeom prst="line">
            <a:avLst/>
          </a:prstGeom>
          <a:ln w="28575">
            <a:solidFill>
              <a:srgbClr val="002855"/>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F959D32C-146E-825A-ED91-9E0B6A20581A}"/>
              </a:ext>
            </a:extLst>
          </p:cNvPr>
          <p:cNvCxnSpPr>
            <a:cxnSpLocks/>
          </p:cNvCxnSpPr>
          <p:nvPr userDrawn="1"/>
        </p:nvCxnSpPr>
        <p:spPr>
          <a:xfrm>
            <a:off x="8738007" y="2263231"/>
            <a:ext cx="0" cy="858644"/>
          </a:xfrm>
          <a:prstGeom prst="line">
            <a:avLst/>
          </a:prstGeom>
          <a:ln w="28575">
            <a:solidFill>
              <a:srgbClr val="0057B8"/>
            </a:solidFill>
          </a:ln>
        </p:spPr>
        <p:style>
          <a:lnRef idx="1">
            <a:schemeClr val="dk1"/>
          </a:lnRef>
          <a:fillRef idx="0">
            <a:schemeClr val="dk1"/>
          </a:fillRef>
          <a:effectRef idx="0">
            <a:schemeClr val="dk1"/>
          </a:effectRef>
          <a:fontRef idx="minor">
            <a:schemeClr val="tx1"/>
          </a:fontRef>
        </p:style>
      </p:cxnSp>
      <p:grpSp>
        <p:nvGrpSpPr>
          <p:cNvPr id="79" name="Group 78">
            <a:extLst>
              <a:ext uri="{FF2B5EF4-FFF2-40B4-BE49-F238E27FC236}">
                <a16:creationId xmlns:a16="http://schemas.microsoft.com/office/drawing/2014/main" id="{8B309CCF-F636-BD6D-CAB4-53A66491D95D}"/>
              </a:ext>
            </a:extLst>
          </p:cNvPr>
          <p:cNvGrpSpPr/>
          <p:nvPr userDrawn="1"/>
        </p:nvGrpSpPr>
        <p:grpSpPr>
          <a:xfrm>
            <a:off x="6147973" y="4523501"/>
            <a:ext cx="160130" cy="160130"/>
            <a:chOff x="6620048" y="2898183"/>
            <a:chExt cx="493344" cy="493344"/>
          </a:xfrm>
        </p:grpSpPr>
        <p:sp>
          <p:nvSpPr>
            <p:cNvPr id="80" name="Oval 79">
              <a:extLst>
                <a:ext uri="{FF2B5EF4-FFF2-40B4-BE49-F238E27FC236}">
                  <a16:creationId xmlns:a16="http://schemas.microsoft.com/office/drawing/2014/main" id="{CAEA9B35-22EC-289A-D39A-D322F837C071}"/>
                </a:ext>
              </a:extLst>
            </p:cNvPr>
            <p:cNvSpPr/>
            <p:nvPr/>
          </p:nvSpPr>
          <p:spPr>
            <a:xfrm>
              <a:off x="6620048" y="2898183"/>
              <a:ext cx="493344" cy="493344"/>
            </a:xfrm>
            <a:prstGeom prst="ellipse">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1" name="Graphic 80" descr="Checkmark with solid fill">
              <a:extLst>
                <a:ext uri="{FF2B5EF4-FFF2-40B4-BE49-F238E27FC236}">
                  <a16:creationId xmlns:a16="http://schemas.microsoft.com/office/drawing/2014/main" id="{762ED316-13BB-37EC-9855-86F10D841F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82" name="Group 81">
            <a:extLst>
              <a:ext uri="{FF2B5EF4-FFF2-40B4-BE49-F238E27FC236}">
                <a16:creationId xmlns:a16="http://schemas.microsoft.com/office/drawing/2014/main" id="{D346D328-5F5F-0A07-9548-D376D291F29E}"/>
              </a:ext>
            </a:extLst>
          </p:cNvPr>
          <p:cNvGrpSpPr/>
          <p:nvPr userDrawn="1"/>
        </p:nvGrpSpPr>
        <p:grpSpPr>
          <a:xfrm>
            <a:off x="6147973" y="4918796"/>
            <a:ext cx="160130" cy="160130"/>
            <a:chOff x="6620048" y="2898183"/>
            <a:chExt cx="493344" cy="493344"/>
          </a:xfrm>
        </p:grpSpPr>
        <p:sp>
          <p:nvSpPr>
            <p:cNvPr id="83" name="Oval 82">
              <a:extLst>
                <a:ext uri="{FF2B5EF4-FFF2-40B4-BE49-F238E27FC236}">
                  <a16:creationId xmlns:a16="http://schemas.microsoft.com/office/drawing/2014/main" id="{169FD3C4-B746-5860-7AAB-6FE62034F52F}"/>
                </a:ext>
              </a:extLst>
            </p:cNvPr>
            <p:cNvSpPr/>
            <p:nvPr/>
          </p:nvSpPr>
          <p:spPr>
            <a:xfrm>
              <a:off x="6620048" y="2898183"/>
              <a:ext cx="493344" cy="493344"/>
            </a:xfrm>
            <a:prstGeom prst="ellipse">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4" name="Graphic 83" descr="Checkmark with solid fill">
              <a:extLst>
                <a:ext uri="{FF2B5EF4-FFF2-40B4-BE49-F238E27FC236}">
                  <a16:creationId xmlns:a16="http://schemas.microsoft.com/office/drawing/2014/main" id="{72433086-0636-78AE-52A8-4B741F351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85" name="Group 84">
            <a:extLst>
              <a:ext uri="{FF2B5EF4-FFF2-40B4-BE49-F238E27FC236}">
                <a16:creationId xmlns:a16="http://schemas.microsoft.com/office/drawing/2014/main" id="{1CDAE732-1090-7922-AC20-2B601B57E9B3}"/>
              </a:ext>
            </a:extLst>
          </p:cNvPr>
          <p:cNvGrpSpPr/>
          <p:nvPr userDrawn="1"/>
        </p:nvGrpSpPr>
        <p:grpSpPr>
          <a:xfrm>
            <a:off x="6147973" y="5226706"/>
            <a:ext cx="160130" cy="160130"/>
            <a:chOff x="6620048" y="2898183"/>
            <a:chExt cx="493344" cy="493344"/>
          </a:xfrm>
        </p:grpSpPr>
        <p:sp>
          <p:nvSpPr>
            <p:cNvPr id="86" name="Oval 85">
              <a:extLst>
                <a:ext uri="{FF2B5EF4-FFF2-40B4-BE49-F238E27FC236}">
                  <a16:creationId xmlns:a16="http://schemas.microsoft.com/office/drawing/2014/main" id="{FD12607D-0DED-B304-B89E-F6CEFF076B33}"/>
                </a:ext>
              </a:extLst>
            </p:cNvPr>
            <p:cNvSpPr/>
            <p:nvPr/>
          </p:nvSpPr>
          <p:spPr>
            <a:xfrm>
              <a:off x="6620048" y="2898183"/>
              <a:ext cx="493344" cy="493344"/>
            </a:xfrm>
            <a:prstGeom prst="ellipse">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7" name="Graphic 86" descr="Checkmark with solid fill">
              <a:extLst>
                <a:ext uri="{FF2B5EF4-FFF2-40B4-BE49-F238E27FC236}">
                  <a16:creationId xmlns:a16="http://schemas.microsoft.com/office/drawing/2014/main" id="{0446A6D0-3481-9862-A7E2-4D370D8B24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grpSp>
        <p:nvGrpSpPr>
          <p:cNvPr id="88" name="Group 87">
            <a:extLst>
              <a:ext uri="{FF2B5EF4-FFF2-40B4-BE49-F238E27FC236}">
                <a16:creationId xmlns:a16="http://schemas.microsoft.com/office/drawing/2014/main" id="{1C6071DA-786D-8DF1-D226-63F95DE800EA}"/>
              </a:ext>
            </a:extLst>
          </p:cNvPr>
          <p:cNvGrpSpPr/>
          <p:nvPr userDrawn="1"/>
        </p:nvGrpSpPr>
        <p:grpSpPr>
          <a:xfrm>
            <a:off x="6147973" y="5609261"/>
            <a:ext cx="160130" cy="160130"/>
            <a:chOff x="6620048" y="2898183"/>
            <a:chExt cx="493344" cy="493344"/>
          </a:xfrm>
        </p:grpSpPr>
        <p:sp>
          <p:nvSpPr>
            <p:cNvPr id="89" name="Oval 88">
              <a:extLst>
                <a:ext uri="{FF2B5EF4-FFF2-40B4-BE49-F238E27FC236}">
                  <a16:creationId xmlns:a16="http://schemas.microsoft.com/office/drawing/2014/main" id="{2913A954-1EA1-29DF-1393-D097769CE136}"/>
                </a:ext>
              </a:extLst>
            </p:cNvPr>
            <p:cNvSpPr/>
            <p:nvPr/>
          </p:nvSpPr>
          <p:spPr>
            <a:xfrm>
              <a:off x="6620048" y="2898183"/>
              <a:ext cx="493344" cy="493344"/>
            </a:xfrm>
            <a:prstGeom prst="ellipse">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0" name="Graphic 89" descr="Checkmark with solid fill">
              <a:extLst>
                <a:ext uri="{FF2B5EF4-FFF2-40B4-BE49-F238E27FC236}">
                  <a16:creationId xmlns:a16="http://schemas.microsoft.com/office/drawing/2014/main" id="{D451B772-8910-A8AD-C086-AD80CB7612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185" y="2998941"/>
              <a:ext cx="307326" cy="307326"/>
            </a:xfrm>
            <a:prstGeom prst="rect">
              <a:avLst/>
            </a:prstGeom>
          </p:spPr>
        </p:pic>
      </p:grpSp>
    </p:spTree>
    <p:extLst>
      <p:ext uri="{BB962C8B-B14F-4D97-AF65-F5344CB8AC3E}">
        <p14:creationId xmlns:p14="http://schemas.microsoft.com/office/powerpoint/2010/main" val="1395516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8277BE3-9A3D-6510-2FDA-C47B009F9F66}"/>
              </a:ext>
            </a:extLst>
          </p:cNvPr>
          <p:cNvSpPr txBox="1"/>
          <p:nvPr userDrawn="1"/>
        </p:nvSpPr>
        <p:spPr>
          <a:xfrm>
            <a:off x="841248" y="649224"/>
            <a:ext cx="11350752"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Preventing Type 2 Diabetes</a:t>
            </a:r>
            <a:endParaRPr lang="en-US" sz="2000" dirty="0">
              <a:solidFill>
                <a:srgbClr val="002855"/>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Round Diagonal Corner Rectangle 1">
            <a:extLst>
              <a:ext uri="{FF2B5EF4-FFF2-40B4-BE49-F238E27FC236}">
                <a16:creationId xmlns:a16="http://schemas.microsoft.com/office/drawing/2014/main" id="{3130A190-E50F-1740-BBE0-561ECB83B875}"/>
              </a:ext>
            </a:extLst>
          </p:cNvPr>
          <p:cNvSpPr/>
          <p:nvPr userDrawn="1"/>
        </p:nvSpPr>
        <p:spPr>
          <a:xfrm>
            <a:off x="4310279" y="1556420"/>
            <a:ext cx="4074035" cy="4304352"/>
          </a:xfrm>
          <a:prstGeom prst="round2DiagRect">
            <a:avLst>
              <a:gd name="adj1" fmla="val 3421"/>
              <a:gd name="adj2" fmla="val 0"/>
            </a:avLst>
          </a:prstGeom>
          <a:solidFill>
            <a:srgbClr val="CBDAD1">
              <a:alpha val="30000"/>
            </a:srgbClr>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descr="A blue outline of a person with one hand up&#10;&#10;Description automatically generated">
            <a:extLst>
              <a:ext uri="{FF2B5EF4-FFF2-40B4-BE49-F238E27FC236}">
                <a16:creationId xmlns:a16="http://schemas.microsoft.com/office/drawing/2014/main" id="{E8F81539-2917-B61C-7639-4FA6005DCCA5}"/>
              </a:ext>
            </a:extLst>
          </p:cNvPr>
          <p:cNvPicPr>
            <a:picLocks noChangeAspect="1"/>
          </p:cNvPicPr>
          <p:nvPr userDrawn="1"/>
        </p:nvPicPr>
        <p:blipFill>
          <a:blip r:embed="rId2"/>
          <a:stretch>
            <a:fillRect/>
          </a:stretch>
        </p:blipFill>
        <p:spPr>
          <a:xfrm>
            <a:off x="9259570" y="3490694"/>
            <a:ext cx="2109935" cy="2109935"/>
          </a:xfrm>
          <a:prstGeom prst="rect">
            <a:avLst/>
          </a:prstGeom>
        </p:spPr>
      </p:pic>
      <p:pic>
        <p:nvPicPr>
          <p:cNvPr id="5" name="Picture 4" descr="A blue outline of a person with one hand up&#10;&#10;Description automatically generated">
            <a:extLst>
              <a:ext uri="{FF2B5EF4-FFF2-40B4-BE49-F238E27FC236}">
                <a16:creationId xmlns:a16="http://schemas.microsoft.com/office/drawing/2014/main" id="{A710A9E7-905D-9447-45D5-4FBE7CC2C971}"/>
              </a:ext>
            </a:extLst>
          </p:cNvPr>
          <p:cNvPicPr>
            <a:picLocks noChangeAspect="1"/>
          </p:cNvPicPr>
          <p:nvPr userDrawn="1"/>
        </p:nvPicPr>
        <p:blipFill>
          <a:blip r:embed="rId2">
            <a:alphaModFix amt="70000"/>
          </a:blip>
          <a:stretch>
            <a:fillRect/>
          </a:stretch>
        </p:blipFill>
        <p:spPr>
          <a:xfrm>
            <a:off x="8481879" y="2057974"/>
            <a:ext cx="1768270" cy="1768270"/>
          </a:xfrm>
          <a:prstGeom prst="rect">
            <a:avLst/>
          </a:prstGeom>
        </p:spPr>
      </p:pic>
      <p:sp>
        <p:nvSpPr>
          <p:cNvPr id="6" name="Content Placeholder 4">
            <a:extLst>
              <a:ext uri="{FF2B5EF4-FFF2-40B4-BE49-F238E27FC236}">
                <a16:creationId xmlns:a16="http://schemas.microsoft.com/office/drawing/2014/main" id="{CAEE43ED-29C5-DC04-FA17-1C982556D985}"/>
              </a:ext>
            </a:extLst>
          </p:cNvPr>
          <p:cNvSpPr txBox="1">
            <a:spLocks/>
          </p:cNvSpPr>
          <p:nvPr userDrawn="1"/>
        </p:nvSpPr>
        <p:spPr>
          <a:xfrm>
            <a:off x="906168" y="1594074"/>
            <a:ext cx="3179337" cy="1783183"/>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Work Sans Medium"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ork Sans Medium"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ork Sans Medium"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Font typeface="Arial"/>
              <a:buNone/>
            </a:pPr>
            <a:r>
              <a:rPr lang="en-US" sz="1400" b="1" dirty="0">
                <a:latin typeface="Domine" panose="02040503040403060204" pitchFamily="18" charset="0"/>
                <a:ea typeface="Open Sans" panose="020B0606030504020204" pitchFamily="34" charset="0"/>
                <a:cs typeface="Open Sans" panose="020B0606030504020204" pitchFamily="34" charset="0"/>
              </a:rPr>
              <a:t>Employees with prediabetes </a:t>
            </a:r>
            <a:br>
              <a:rPr lang="en-US" sz="1400" b="1" dirty="0">
                <a:latin typeface="Domine" panose="02040503040403060204" pitchFamily="18" charset="0"/>
                <a:ea typeface="Open Sans" panose="020B0606030504020204" pitchFamily="34" charset="0"/>
                <a:cs typeface="Open Sans" panose="020B0606030504020204" pitchFamily="34" charset="0"/>
              </a:rPr>
            </a:br>
            <a:r>
              <a:rPr lang="en-US" sz="1400" b="1" dirty="0">
                <a:latin typeface="Domine" panose="02040503040403060204" pitchFamily="18" charset="0"/>
                <a:ea typeface="Open Sans" panose="020B0606030504020204" pitchFamily="34" charset="0"/>
                <a:cs typeface="Open Sans" panose="020B0606030504020204" pitchFamily="34" charset="0"/>
              </a:rPr>
              <a:t>(A1C 5.7 – 6.4) can reverse it by:</a:t>
            </a:r>
            <a:endParaRPr lang="en-US" sz="1400" dirty="0">
              <a:latin typeface="Domine" panose="02040503040403060204" pitchFamily="18" charset="0"/>
              <a:ea typeface="Open Sans" panose="020B0606030504020204" pitchFamily="34" charset="0"/>
              <a:cs typeface="Open Sans" panose="020B0606030504020204" pitchFamily="34" charset="0"/>
            </a:endParaRPr>
          </a:p>
          <a:p>
            <a:pPr marL="228600" indent="0">
              <a:spcBef>
                <a:spcPts val="0"/>
              </a:spcBef>
              <a:spcAft>
                <a:spcPts val="600"/>
              </a:spcAft>
              <a:buClr>
                <a:srgbClr val="0057B8"/>
              </a:buClr>
              <a:buFontTx/>
              <a:buNone/>
              <a:tabLst/>
            </a:pPr>
            <a:r>
              <a:rPr lang="en-US" sz="1400" b="0" i="0" dirty="0">
                <a:latin typeface="Work Sans Medium" pitchFamily="2" charset="77"/>
                <a:ea typeface="Open Sans" panose="020B0606030504020204" pitchFamily="34" charset="0"/>
                <a:cs typeface="Open Sans" panose="020B0606030504020204" pitchFamily="34" charset="0"/>
              </a:rPr>
              <a:t>Adopting a healthy lifestyle</a:t>
            </a:r>
          </a:p>
          <a:p>
            <a:pPr marL="228600" indent="0">
              <a:spcBef>
                <a:spcPts val="0"/>
              </a:spcBef>
              <a:spcAft>
                <a:spcPts val="600"/>
              </a:spcAft>
              <a:buClr>
                <a:srgbClr val="0057B8"/>
              </a:buClr>
              <a:buFontTx/>
              <a:buNone/>
              <a:tabLst/>
            </a:pPr>
            <a:r>
              <a:rPr lang="en-US" sz="1400" b="0" i="0" dirty="0">
                <a:latin typeface="Work Sans Medium" pitchFamily="2" charset="77"/>
                <a:ea typeface="Open Sans" panose="020B0606030504020204" pitchFamily="34" charset="0"/>
                <a:cs typeface="Open Sans" panose="020B0606030504020204" pitchFamily="34" charset="0"/>
              </a:rPr>
              <a:t>Losing weight</a:t>
            </a:r>
          </a:p>
          <a:p>
            <a:pPr marL="228600" indent="0">
              <a:spcBef>
                <a:spcPts val="0"/>
              </a:spcBef>
              <a:spcAft>
                <a:spcPts val="600"/>
              </a:spcAft>
              <a:buClr>
                <a:srgbClr val="0057B8"/>
              </a:buClr>
              <a:buFontTx/>
              <a:buNone/>
              <a:tabLst/>
            </a:pPr>
            <a:r>
              <a:rPr lang="en-US" sz="1400" b="0" i="0" dirty="0">
                <a:latin typeface="Work Sans Medium" pitchFamily="2" charset="77"/>
                <a:ea typeface="Open Sans" panose="020B0606030504020204" pitchFamily="34" charset="0"/>
                <a:cs typeface="Open Sans" panose="020B0606030504020204" pitchFamily="34" charset="0"/>
              </a:rPr>
              <a:t>Increasing physical activity</a:t>
            </a:r>
          </a:p>
          <a:p>
            <a:pPr marL="228600" indent="0">
              <a:spcBef>
                <a:spcPts val="0"/>
              </a:spcBef>
              <a:spcAft>
                <a:spcPts val="600"/>
              </a:spcAft>
              <a:buClr>
                <a:srgbClr val="0057B8"/>
              </a:buClr>
              <a:buFontTx/>
              <a:buNone/>
              <a:tabLst/>
            </a:pPr>
            <a:r>
              <a:rPr lang="en-US" sz="1400" b="0" i="0" dirty="0">
                <a:latin typeface="Work Sans Medium" pitchFamily="2" charset="77"/>
                <a:ea typeface="Open Sans" panose="020B0606030504020204" pitchFamily="34" charset="0"/>
                <a:cs typeface="Open Sans" panose="020B0606030504020204" pitchFamily="34" charset="0"/>
              </a:rPr>
              <a:t>Eating healthy</a:t>
            </a:r>
          </a:p>
        </p:txBody>
      </p:sp>
      <p:sp>
        <p:nvSpPr>
          <p:cNvPr id="7" name="Content Placeholder 4">
            <a:extLst>
              <a:ext uri="{FF2B5EF4-FFF2-40B4-BE49-F238E27FC236}">
                <a16:creationId xmlns:a16="http://schemas.microsoft.com/office/drawing/2014/main" id="{CABBD558-67B4-F360-BBCE-4CACFA675C97}"/>
              </a:ext>
            </a:extLst>
          </p:cNvPr>
          <p:cNvSpPr txBox="1">
            <a:spLocks/>
          </p:cNvSpPr>
          <p:nvPr userDrawn="1"/>
        </p:nvSpPr>
        <p:spPr>
          <a:xfrm>
            <a:off x="4567418" y="1671731"/>
            <a:ext cx="3816896" cy="41890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Work Sans Medium"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ork Sans Medium"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ork Sans Medium"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1400" b="1" i="0" dirty="0">
                <a:latin typeface="Work Sans SemiBold" pitchFamily="2" charset="77"/>
                <a:ea typeface="Open Sans" panose="020B0606030504020204" pitchFamily="34" charset="0"/>
                <a:cs typeface="Open Sans" panose="020B0606030504020204" pitchFamily="34" charset="0"/>
              </a:rPr>
              <a:t>Help employees stay motivated</a:t>
            </a:r>
            <a:br>
              <a:rPr lang="en-US" sz="1400" b="1" i="0" dirty="0">
                <a:latin typeface="Work Sans SemiBold" pitchFamily="2" charset="77"/>
                <a:ea typeface="Open Sans" panose="020B0606030504020204" pitchFamily="34" charset="0"/>
                <a:cs typeface="Open Sans" panose="020B0606030504020204" pitchFamily="34" charset="0"/>
              </a:rPr>
            </a:br>
            <a:r>
              <a:rPr lang="en-US" sz="1400" b="1" i="0" dirty="0">
                <a:latin typeface="Work Sans SemiBold" pitchFamily="2" charset="77"/>
                <a:ea typeface="Open Sans" panose="020B0606030504020204" pitchFamily="34" charset="0"/>
                <a:cs typeface="Open Sans" panose="020B0606030504020204" pitchFamily="34" charset="0"/>
              </a:rPr>
              <a:t>and empowered:</a:t>
            </a:r>
          </a:p>
          <a:p>
            <a:pPr marL="0" indent="0">
              <a:spcAft>
                <a:spcPts val="1200"/>
              </a:spcAft>
              <a:buNone/>
            </a:pPr>
            <a:r>
              <a:rPr lang="en-US" sz="1600" b="1" i="0" dirty="0">
                <a:solidFill>
                  <a:srgbClr val="6FA287"/>
                </a:solidFill>
                <a:latin typeface="Work Sans SemiBold" pitchFamily="2" charset="77"/>
                <a:ea typeface="Open Sans" panose="020B0606030504020204" pitchFamily="34" charset="0"/>
                <a:cs typeface="Open Sans" panose="020B0606030504020204" pitchFamily="34" charset="0"/>
              </a:rPr>
              <a:t>OFFER THE NATIONAL DPP LIFESTYLE CHANGE PROGRAM</a:t>
            </a:r>
            <a:br>
              <a:rPr lang="en-US" sz="1600" b="1" i="0" dirty="0">
                <a:solidFill>
                  <a:srgbClr val="6FA287"/>
                </a:solidFill>
                <a:latin typeface="Work Sans SemiBold" pitchFamily="2" charset="77"/>
                <a:ea typeface="Open Sans" panose="020B0606030504020204" pitchFamily="34" charset="0"/>
                <a:cs typeface="Open Sans" panose="020B0606030504020204" pitchFamily="34" charset="0"/>
              </a:rPr>
            </a:br>
            <a:r>
              <a:rPr lang="en-US" sz="1600" b="1" i="0" dirty="0">
                <a:solidFill>
                  <a:srgbClr val="6FA287"/>
                </a:solidFill>
                <a:latin typeface="Work Sans SemiBold" pitchFamily="2" charset="77"/>
                <a:ea typeface="Open Sans" panose="020B0606030504020204" pitchFamily="34" charset="0"/>
                <a:cs typeface="Open Sans" panose="020B0606030504020204" pitchFamily="34" charset="0"/>
              </a:rPr>
              <a:t>AS A COVERED BENEFIT</a:t>
            </a:r>
          </a:p>
          <a:p>
            <a:pPr marL="411163" indent="0">
              <a:spcBef>
                <a:spcPts val="0"/>
              </a:spcBef>
              <a:spcAft>
                <a:spcPts val="1200"/>
              </a:spcAft>
              <a:buNone/>
            </a:pPr>
            <a:r>
              <a:rPr lang="en-US" sz="1400" b="0" i="0" dirty="0">
                <a:latin typeface="Work Sans Medium" pitchFamily="2" charset="77"/>
                <a:ea typeface="Open Sans" panose="020B0606030504020204" pitchFamily="34" charset="0"/>
                <a:cs typeface="Open Sans" panose="020B0606030504020204" pitchFamily="34" charset="0"/>
              </a:rPr>
              <a:t>The effects of structured lifestyle interventions can last a lifetime.</a:t>
            </a:r>
          </a:p>
          <a:p>
            <a:pPr marL="411163" indent="0">
              <a:spcBef>
                <a:spcPts val="0"/>
              </a:spcBef>
              <a:spcAft>
                <a:spcPts val="1200"/>
              </a:spcAft>
              <a:buNone/>
            </a:pPr>
            <a:r>
              <a:rPr lang="en-US" sz="1400" b="0" i="0" dirty="0">
                <a:latin typeface="Work Sans Medium" pitchFamily="2" charset="77"/>
                <a:ea typeface="Open Sans" panose="020B0606030504020204" pitchFamily="34" charset="0"/>
                <a:cs typeface="Open Sans" panose="020B0606030504020204" pitchFamily="34" charset="0"/>
              </a:rPr>
              <a:t>Cut the risk of developing type 2 diabetes in half using an evidence-based, cost-saving program.</a:t>
            </a:r>
          </a:p>
          <a:p>
            <a:pPr marL="411163" indent="0">
              <a:spcBef>
                <a:spcPts val="0"/>
              </a:spcBef>
              <a:spcAft>
                <a:spcPts val="1200"/>
              </a:spcAft>
              <a:buNone/>
            </a:pPr>
            <a:r>
              <a:rPr lang="en-US" sz="1400" b="0" i="0" dirty="0">
                <a:latin typeface="Work Sans Medium" pitchFamily="2" charset="77"/>
                <a:ea typeface="Open Sans" panose="020B0606030504020204" pitchFamily="34" charset="0"/>
                <a:cs typeface="Open Sans" panose="020B0606030504020204" pitchFamily="34" charset="0"/>
              </a:rPr>
              <a:t>Improve employee productivity and long-term health outcomes.</a:t>
            </a:r>
          </a:p>
          <a:p>
            <a:pPr marL="411163" indent="0">
              <a:spcBef>
                <a:spcPts val="0"/>
              </a:spcBef>
              <a:spcAft>
                <a:spcPts val="1200"/>
              </a:spcAft>
              <a:buNone/>
            </a:pPr>
            <a:r>
              <a:rPr lang="en-US" sz="1400" b="0" i="0" dirty="0">
                <a:latin typeface="Work Sans Medium" pitchFamily="2" charset="77"/>
                <a:ea typeface="Open Sans" panose="020B0606030504020204" pitchFamily="34" charset="0"/>
                <a:cs typeface="Open Sans" panose="020B0606030504020204" pitchFamily="34" charset="0"/>
              </a:rPr>
              <a:t>Expand support groups to promote sustained healthy lifestyle changes.</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B62765F7-D1C0-EE77-0811-35E70D155E17}"/>
              </a:ext>
            </a:extLst>
          </p:cNvPr>
          <p:cNvGrpSpPr>
            <a:grpSpLocks noChangeAspect="1"/>
          </p:cNvGrpSpPr>
          <p:nvPr userDrawn="1"/>
        </p:nvGrpSpPr>
        <p:grpSpPr>
          <a:xfrm>
            <a:off x="4562958" y="3235655"/>
            <a:ext cx="283203" cy="283203"/>
            <a:chOff x="3300264" y="4629974"/>
            <a:chExt cx="173221" cy="173221"/>
          </a:xfrm>
        </p:grpSpPr>
        <p:sp>
          <p:nvSpPr>
            <p:cNvPr id="9" name="Oval 8">
              <a:extLst>
                <a:ext uri="{FF2B5EF4-FFF2-40B4-BE49-F238E27FC236}">
                  <a16:creationId xmlns:a16="http://schemas.microsoft.com/office/drawing/2014/main" id="{76CFDCF1-5982-4BB6-03AB-206B33092095}"/>
                </a:ext>
              </a:extLst>
            </p:cNvPr>
            <p:cNvSpPr>
              <a:spLocks noChangeAspect="1"/>
            </p:cNvSpPr>
            <p:nvPr/>
          </p:nvSpPr>
          <p:spPr>
            <a:xfrm>
              <a:off x="3300264" y="4629974"/>
              <a:ext cx="173221" cy="173221"/>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Graphic 9" descr="Checkmark with solid fill">
              <a:extLst>
                <a:ext uri="{FF2B5EF4-FFF2-40B4-BE49-F238E27FC236}">
                  <a16:creationId xmlns:a16="http://schemas.microsoft.com/office/drawing/2014/main" id="{265F53BF-6337-4835-F67C-BD94F02698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583" y="4669468"/>
              <a:ext cx="100584" cy="100584"/>
            </a:xfrm>
            <a:prstGeom prst="rect">
              <a:avLst/>
            </a:prstGeom>
          </p:spPr>
        </p:pic>
      </p:grpSp>
      <p:pic>
        <p:nvPicPr>
          <p:cNvPr id="20" name="Picture 19" descr="A blue outline of a person with one hand up&#10;&#10;Description automatically generated">
            <a:extLst>
              <a:ext uri="{FF2B5EF4-FFF2-40B4-BE49-F238E27FC236}">
                <a16:creationId xmlns:a16="http://schemas.microsoft.com/office/drawing/2014/main" id="{8700DCA0-87BD-8729-2614-1CC3E6520CE8}"/>
              </a:ext>
            </a:extLst>
          </p:cNvPr>
          <p:cNvPicPr>
            <a:picLocks noChangeAspect="1"/>
          </p:cNvPicPr>
          <p:nvPr userDrawn="1"/>
        </p:nvPicPr>
        <p:blipFill>
          <a:blip r:embed="rId2">
            <a:alphaModFix amt="40000"/>
          </a:blip>
          <a:stretch>
            <a:fillRect/>
          </a:stretch>
        </p:blipFill>
        <p:spPr>
          <a:xfrm>
            <a:off x="9946464" y="1404701"/>
            <a:ext cx="1312407" cy="1312407"/>
          </a:xfrm>
          <a:prstGeom prst="rect">
            <a:avLst/>
          </a:prstGeom>
        </p:spPr>
      </p:pic>
      <p:sp>
        <p:nvSpPr>
          <p:cNvPr id="21" name="Rectangle 20">
            <a:extLst>
              <a:ext uri="{FF2B5EF4-FFF2-40B4-BE49-F238E27FC236}">
                <a16:creationId xmlns:a16="http://schemas.microsoft.com/office/drawing/2014/main" id="{AC15F203-F4F6-68FB-9491-151521D2940F}"/>
              </a:ext>
            </a:extLst>
          </p:cNvPr>
          <p:cNvSpPr/>
          <p:nvPr userDrawn="1"/>
        </p:nvSpPr>
        <p:spPr>
          <a:xfrm rot="5400000" flipV="1">
            <a:off x="440418" y="2764243"/>
            <a:ext cx="1005840" cy="66125"/>
          </a:xfrm>
          <a:prstGeom prst="rect">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5B65D09-9D96-DFDB-6BAE-FB18961D8B20}"/>
              </a:ext>
            </a:extLst>
          </p:cNvPr>
          <p:cNvGrpSpPr>
            <a:grpSpLocks noChangeAspect="1"/>
          </p:cNvGrpSpPr>
          <p:nvPr userDrawn="1"/>
        </p:nvGrpSpPr>
        <p:grpSpPr>
          <a:xfrm>
            <a:off x="4562958" y="3884608"/>
            <a:ext cx="283203" cy="283203"/>
            <a:chOff x="3300264" y="4629974"/>
            <a:chExt cx="173221" cy="173221"/>
          </a:xfrm>
        </p:grpSpPr>
        <p:sp>
          <p:nvSpPr>
            <p:cNvPr id="24" name="Oval 23">
              <a:extLst>
                <a:ext uri="{FF2B5EF4-FFF2-40B4-BE49-F238E27FC236}">
                  <a16:creationId xmlns:a16="http://schemas.microsoft.com/office/drawing/2014/main" id="{1CA29C9F-F4CA-73F2-1079-0D1A25A0E9BE}"/>
                </a:ext>
              </a:extLst>
            </p:cNvPr>
            <p:cNvSpPr>
              <a:spLocks noChangeAspect="1"/>
            </p:cNvSpPr>
            <p:nvPr/>
          </p:nvSpPr>
          <p:spPr>
            <a:xfrm>
              <a:off x="3300264" y="4629974"/>
              <a:ext cx="173221" cy="173221"/>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5" name="Graphic 24" descr="Checkmark with solid fill">
              <a:extLst>
                <a:ext uri="{FF2B5EF4-FFF2-40B4-BE49-F238E27FC236}">
                  <a16:creationId xmlns:a16="http://schemas.microsoft.com/office/drawing/2014/main" id="{512473DE-2594-91DF-B263-D5E3949DF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583" y="4669468"/>
              <a:ext cx="100584" cy="100584"/>
            </a:xfrm>
            <a:prstGeom prst="rect">
              <a:avLst/>
            </a:prstGeom>
          </p:spPr>
        </p:pic>
      </p:grpSp>
      <p:grpSp>
        <p:nvGrpSpPr>
          <p:cNvPr id="26" name="Group 25">
            <a:extLst>
              <a:ext uri="{FF2B5EF4-FFF2-40B4-BE49-F238E27FC236}">
                <a16:creationId xmlns:a16="http://schemas.microsoft.com/office/drawing/2014/main" id="{4C6CB543-7460-26BE-E13C-69C190898490}"/>
              </a:ext>
            </a:extLst>
          </p:cNvPr>
          <p:cNvGrpSpPr>
            <a:grpSpLocks noChangeAspect="1"/>
          </p:cNvGrpSpPr>
          <p:nvPr userDrawn="1"/>
        </p:nvGrpSpPr>
        <p:grpSpPr>
          <a:xfrm>
            <a:off x="4562958" y="4624749"/>
            <a:ext cx="283203" cy="283203"/>
            <a:chOff x="3300264" y="4629974"/>
            <a:chExt cx="173221" cy="173221"/>
          </a:xfrm>
        </p:grpSpPr>
        <p:sp>
          <p:nvSpPr>
            <p:cNvPr id="27" name="Oval 26">
              <a:extLst>
                <a:ext uri="{FF2B5EF4-FFF2-40B4-BE49-F238E27FC236}">
                  <a16:creationId xmlns:a16="http://schemas.microsoft.com/office/drawing/2014/main" id="{DB98B6B7-C625-6FDA-8375-908F86F6C6D9}"/>
                </a:ext>
              </a:extLst>
            </p:cNvPr>
            <p:cNvSpPr>
              <a:spLocks noChangeAspect="1"/>
            </p:cNvSpPr>
            <p:nvPr/>
          </p:nvSpPr>
          <p:spPr>
            <a:xfrm>
              <a:off x="3300264" y="4629974"/>
              <a:ext cx="173221" cy="173221"/>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8" name="Graphic 27" descr="Checkmark with solid fill">
              <a:extLst>
                <a:ext uri="{FF2B5EF4-FFF2-40B4-BE49-F238E27FC236}">
                  <a16:creationId xmlns:a16="http://schemas.microsoft.com/office/drawing/2014/main" id="{EBAF60D4-1291-756B-96A1-18327B4F5F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583" y="4669468"/>
              <a:ext cx="100584" cy="100584"/>
            </a:xfrm>
            <a:prstGeom prst="rect">
              <a:avLst/>
            </a:prstGeom>
          </p:spPr>
        </p:pic>
      </p:grpSp>
      <p:grpSp>
        <p:nvGrpSpPr>
          <p:cNvPr id="29" name="Group 28">
            <a:extLst>
              <a:ext uri="{FF2B5EF4-FFF2-40B4-BE49-F238E27FC236}">
                <a16:creationId xmlns:a16="http://schemas.microsoft.com/office/drawing/2014/main" id="{3EBE5483-2B5D-5CBD-122A-7DAE0EE8DBD0}"/>
              </a:ext>
            </a:extLst>
          </p:cNvPr>
          <p:cNvGrpSpPr>
            <a:grpSpLocks noChangeAspect="1"/>
          </p:cNvGrpSpPr>
          <p:nvPr userDrawn="1"/>
        </p:nvGrpSpPr>
        <p:grpSpPr>
          <a:xfrm>
            <a:off x="4562958" y="5192256"/>
            <a:ext cx="283203" cy="283203"/>
            <a:chOff x="3300264" y="4629974"/>
            <a:chExt cx="173221" cy="173221"/>
          </a:xfrm>
        </p:grpSpPr>
        <p:sp>
          <p:nvSpPr>
            <p:cNvPr id="30" name="Oval 29">
              <a:extLst>
                <a:ext uri="{FF2B5EF4-FFF2-40B4-BE49-F238E27FC236}">
                  <a16:creationId xmlns:a16="http://schemas.microsoft.com/office/drawing/2014/main" id="{C63E9F5C-E6D3-08B5-8CB6-FC404E4FEC03}"/>
                </a:ext>
              </a:extLst>
            </p:cNvPr>
            <p:cNvSpPr>
              <a:spLocks noChangeAspect="1"/>
            </p:cNvSpPr>
            <p:nvPr/>
          </p:nvSpPr>
          <p:spPr>
            <a:xfrm>
              <a:off x="3300264" y="4629974"/>
              <a:ext cx="173221" cy="173221"/>
            </a:xfrm>
            <a:prstGeom prst="ellipse">
              <a:avLst/>
            </a:prstGeom>
            <a:solidFill>
              <a:srgbClr val="6FA28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1" name="Graphic 30" descr="Checkmark with solid fill">
              <a:extLst>
                <a:ext uri="{FF2B5EF4-FFF2-40B4-BE49-F238E27FC236}">
                  <a16:creationId xmlns:a16="http://schemas.microsoft.com/office/drawing/2014/main" id="{A647E74B-FAE7-A40A-BC2E-30B0FE921C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6583" y="4669468"/>
              <a:ext cx="100584" cy="100584"/>
            </a:xfrm>
            <a:prstGeom prst="rect">
              <a:avLst/>
            </a:prstGeom>
          </p:spPr>
        </p:pic>
      </p:grpSp>
      <p:pic>
        <p:nvPicPr>
          <p:cNvPr id="33" name="Picture 32">
            <a:extLst>
              <a:ext uri="{FF2B5EF4-FFF2-40B4-BE49-F238E27FC236}">
                <a16:creationId xmlns:a16="http://schemas.microsoft.com/office/drawing/2014/main" id="{CADE1681-A002-4589-39F3-C10002B6ED95}"/>
              </a:ext>
            </a:extLst>
          </p:cNvPr>
          <p:cNvPicPr>
            <a:picLocks noChangeAspect="1"/>
          </p:cNvPicPr>
          <p:nvPr userDrawn="1"/>
        </p:nvPicPr>
        <p:blipFill>
          <a:blip r:embed="rId5"/>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2623867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A9D96-209D-6135-7E35-9A6FA95707E5}"/>
              </a:ext>
            </a:extLst>
          </p:cNvPr>
          <p:cNvSpPr/>
          <p:nvPr userDrawn="1"/>
        </p:nvSpPr>
        <p:spPr>
          <a:xfrm>
            <a:off x="0" y="0"/>
            <a:ext cx="12192000" cy="6281928"/>
          </a:xfrm>
          <a:prstGeom prst="rect">
            <a:avLst/>
          </a:prstGeom>
          <a:solidFill>
            <a:srgbClr val="0028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8EAD4F9E-99FF-1FFF-CF73-D7387A982799}"/>
              </a:ext>
            </a:extLst>
          </p:cNvPr>
          <p:cNvSpPr txBox="1"/>
          <p:nvPr userDrawn="1"/>
        </p:nvSpPr>
        <p:spPr>
          <a:xfrm>
            <a:off x="2571926" y="2588387"/>
            <a:ext cx="9637788" cy="584775"/>
          </a:xfrm>
          <a:prstGeom prst="rect">
            <a:avLst/>
          </a:prstGeom>
          <a:noFill/>
        </p:spPr>
        <p:txBody>
          <a:bodyPr wrap="square" rtlCol="0">
            <a:spAutoFit/>
          </a:bodyPr>
          <a:lstStyle/>
          <a:p>
            <a:pPr algn="l"/>
            <a:r>
              <a:rPr lang="en-US" sz="3200" dirty="0">
                <a:solidFill>
                  <a:schemeClr val="bg1"/>
                </a:solidFill>
                <a:latin typeface="Domine" panose="02040503040403060204" pitchFamily="18" charset="0"/>
              </a:rPr>
              <a:t>Recognizing the Effects of Diabetes</a:t>
            </a:r>
            <a:endParaRPr lang="en-US" dirty="0">
              <a:solidFill>
                <a:schemeClr val="bg1"/>
              </a:solidFill>
              <a:latin typeface="Domine" panose="02040503040403060204" pitchFamily="18" charset="0"/>
            </a:endParaRPr>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pic>
        <p:nvPicPr>
          <p:cNvPr id="5" name="Picture 4" descr="A white octagon on a black background&#10;&#10;Description automatically generated">
            <a:extLst>
              <a:ext uri="{FF2B5EF4-FFF2-40B4-BE49-F238E27FC236}">
                <a16:creationId xmlns:a16="http://schemas.microsoft.com/office/drawing/2014/main" id="{C8A596FD-61B3-F488-0A0C-DEA5945BAE69}"/>
              </a:ext>
            </a:extLst>
          </p:cNvPr>
          <p:cNvPicPr>
            <a:picLocks noChangeAspect="1"/>
          </p:cNvPicPr>
          <p:nvPr userDrawn="1"/>
        </p:nvPicPr>
        <p:blipFill rotWithShape="1">
          <a:blip r:embed="rId2">
            <a:alphaModFix amt="10000"/>
          </a:blip>
          <a:srcRect t="49686" r="31154"/>
          <a:stretch/>
        </p:blipFill>
        <p:spPr>
          <a:xfrm>
            <a:off x="8039100" y="-17929"/>
            <a:ext cx="4170614" cy="3048000"/>
          </a:xfrm>
          <a:prstGeom prst="rect">
            <a:avLst/>
          </a:prstGeom>
          <a:effectLst/>
        </p:spPr>
      </p:pic>
      <p:pic>
        <p:nvPicPr>
          <p:cNvPr id="6" name="Picture 5" descr="A white octagon on a black background&#10;&#10;Description automatically generated">
            <a:extLst>
              <a:ext uri="{FF2B5EF4-FFF2-40B4-BE49-F238E27FC236}">
                <a16:creationId xmlns:a16="http://schemas.microsoft.com/office/drawing/2014/main" id="{3FF513D8-C969-6162-FD3E-8B88BA6C570F}"/>
              </a:ext>
            </a:extLst>
          </p:cNvPr>
          <p:cNvPicPr>
            <a:picLocks noChangeAspect="1"/>
          </p:cNvPicPr>
          <p:nvPr userDrawn="1"/>
        </p:nvPicPr>
        <p:blipFill rotWithShape="1">
          <a:blip r:embed="rId2">
            <a:alphaModFix amt="10000"/>
          </a:blip>
          <a:srcRect l="34613" t="1" b="49622"/>
          <a:stretch/>
        </p:blipFill>
        <p:spPr>
          <a:xfrm>
            <a:off x="-17714" y="4326056"/>
            <a:ext cx="2545761" cy="1961347"/>
          </a:xfrm>
          <a:prstGeom prst="rect">
            <a:avLst/>
          </a:prstGeom>
          <a:effectLst/>
        </p:spPr>
      </p:pic>
      <p:pic>
        <p:nvPicPr>
          <p:cNvPr id="7" name="Picture 6" descr="A white octagon on a black background&#10;&#10;Description automatically generated">
            <a:extLst>
              <a:ext uri="{FF2B5EF4-FFF2-40B4-BE49-F238E27FC236}">
                <a16:creationId xmlns:a16="http://schemas.microsoft.com/office/drawing/2014/main" id="{F2499257-6BB5-5721-1CA1-D310D72DFA5A}"/>
              </a:ext>
            </a:extLst>
          </p:cNvPr>
          <p:cNvPicPr>
            <a:picLocks noChangeAspect="1"/>
          </p:cNvPicPr>
          <p:nvPr userDrawn="1"/>
        </p:nvPicPr>
        <p:blipFill rotWithShape="1">
          <a:blip r:embed="rId2">
            <a:alphaModFix amt="10000"/>
          </a:blip>
          <a:srcRect l="-1286" t="49793" b="-1333"/>
          <a:stretch/>
        </p:blipFill>
        <p:spPr>
          <a:xfrm>
            <a:off x="914400" y="-17929"/>
            <a:ext cx="2079237" cy="1058008"/>
          </a:xfrm>
          <a:prstGeom prst="rect">
            <a:avLst/>
          </a:prstGeom>
          <a:effectLst/>
        </p:spPr>
      </p:pic>
      <p:sp>
        <p:nvSpPr>
          <p:cNvPr id="8" name="Rectangle 7">
            <a:extLst>
              <a:ext uri="{FF2B5EF4-FFF2-40B4-BE49-F238E27FC236}">
                <a16:creationId xmlns:a16="http://schemas.microsoft.com/office/drawing/2014/main" id="{13B18001-5D2E-6769-5D61-94A80007486D}"/>
              </a:ext>
            </a:extLst>
          </p:cNvPr>
          <p:cNvSpPr/>
          <p:nvPr userDrawn="1"/>
        </p:nvSpPr>
        <p:spPr>
          <a:xfrm>
            <a:off x="2660827" y="2270515"/>
            <a:ext cx="966267" cy="96616"/>
          </a:xfrm>
          <a:prstGeom prst="rect">
            <a:avLst/>
          </a:prstGeom>
          <a:solidFill>
            <a:srgbClr val="F7795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718846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02FD6-2FD3-C1C7-CE87-2AECB8E0CDC2}"/>
              </a:ext>
            </a:extLst>
          </p:cNvPr>
          <p:cNvPicPr>
            <a:picLocks noChangeAspect="1"/>
          </p:cNvPicPr>
          <p:nvPr userDrawn="1"/>
        </p:nvPicPr>
        <p:blipFill rotWithShape="1">
          <a:blip r:embed="rId2"/>
          <a:srcRect b="58581"/>
          <a:stretch/>
        </p:blipFill>
        <p:spPr>
          <a:xfrm>
            <a:off x="0" y="-3788"/>
            <a:ext cx="12192000" cy="2782976"/>
          </a:xfrm>
          <a:prstGeom prst="rect">
            <a:avLst/>
          </a:prstGeom>
        </p:spPr>
      </p:pic>
      <p:sp>
        <p:nvSpPr>
          <p:cNvPr id="35" name="Oval 34">
            <a:extLst>
              <a:ext uri="{FF2B5EF4-FFF2-40B4-BE49-F238E27FC236}">
                <a16:creationId xmlns:a16="http://schemas.microsoft.com/office/drawing/2014/main" id="{FFC92FF2-3F47-4151-FE0F-6F26E9036783}"/>
              </a:ext>
            </a:extLst>
          </p:cNvPr>
          <p:cNvSpPr/>
          <p:nvPr userDrawn="1"/>
        </p:nvSpPr>
        <p:spPr>
          <a:xfrm>
            <a:off x="1192312" y="3161549"/>
            <a:ext cx="2038144" cy="2038144"/>
          </a:xfrm>
          <a:prstGeom prst="ellipse">
            <a:avLst/>
          </a:prstGeom>
          <a:solidFill>
            <a:srgbClr val="F77955">
              <a:alpha val="61212"/>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grpSp>
        <p:nvGrpSpPr>
          <p:cNvPr id="17" name="Group 16">
            <a:extLst>
              <a:ext uri="{FF2B5EF4-FFF2-40B4-BE49-F238E27FC236}">
                <a16:creationId xmlns:a16="http://schemas.microsoft.com/office/drawing/2014/main" id="{330D6609-7F99-5EA7-7A8C-29023ABB950A}"/>
              </a:ext>
            </a:extLst>
          </p:cNvPr>
          <p:cNvGrpSpPr/>
          <p:nvPr userDrawn="1"/>
        </p:nvGrpSpPr>
        <p:grpSpPr>
          <a:xfrm>
            <a:off x="4889697" y="3547893"/>
            <a:ext cx="2334460" cy="845976"/>
            <a:chOff x="4889697" y="3832901"/>
            <a:chExt cx="2334460" cy="845976"/>
          </a:xfrm>
        </p:grpSpPr>
        <p:pic>
          <p:nvPicPr>
            <p:cNvPr id="11" name="Graphic 10">
              <a:extLst>
                <a:ext uri="{FF2B5EF4-FFF2-40B4-BE49-F238E27FC236}">
                  <a16:creationId xmlns:a16="http://schemas.microsoft.com/office/drawing/2014/main" id="{04FFF3E3-BC9B-F463-8782-158EA5006C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89697" y="3832901"/>
              <a:ext cx="831894" cy="845976"/>
            </a:xfrm>
            <a:prstGeom prst="rect">
              <a:avLst/>
            </a:prstGeom>
          </p:spPr>
        </p:pic>
        <p:pic>
          <p:nvPicPr>
            <p:cNvPr id="12" name="Graphic 11">
              <a:extLst>
                <a:ext uri="{FF2B5EF4-FFF2-40B4-BE49-F238E27FC236}">
                  <a16:creationId xmlns:a16="http://schemas.microsoft.com/office/drawing/2014/main" id="{14370AAD-DE74-895C-2452-97DC3C0A0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64106" y="3832901"/>
              <a:ext cx="831894" cy="845976"/>
            </a:xfrm>
            <a:prstGeom prst="rect">
              <a:avLst/>
            </a:prstGeom>
          </p:spPr>
        </p:pic>
        <p:pic>
          <p:nvPicPr>
            <p:cNvPr id="14" name="Graphic 13">
              <a:extLst>
                <a:ext uri="{FF2B5EF4-FFF2-40B4-BE49-F238E27FC236}">
                  <a16:creationId xmlns:a16="http://schemas.microsoft.com/office/drawing/2014/main" id="{5DD4324B-8D73-5F2B-EA97-F9C226BF01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32241" y="3832901"/>
              <a:ext cx="831894" cy="845976"/>
            </a:xfrm>
            <a:prstGeom prst="rect">
              <a:avLst/>
            </a:prstGeom>
          </p:spPr>
        </p:pic>
        <p:pic>
          <p:nvPicPr>
            <p:cNvPr id="15" name="Graphic 14">
              <a:extLst>
                <a:ext uri="{FF2B5EF4-FFF2-40B4-BE49-F238E27FC236}">
                  <a16:creationId xmlns:a16="http://schemas.microsoft.com/office/drawing/2014/main" id="{504C346B-9883-FC82-C3AC-74E8160716E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012252" y="3832901"/>
              <a:ext cx="831894" cy="845976"/>
            </a:xfrm>
            <a:prstGeom prst="rect">
              <a:avLst/>
            </a:prstGeom>
          </p:spPr>
        </p:pic>
        <p:pic>
          <p:nvPicPr>
            <p:cNvPr id="16" name="Graphic 15">
              <a:extLst>
                <a:ext uri="{FF2B5EF4-FFF2-40B4-BE49-F238E27FC236}">
                  <a16:creationId xmlns:a16="http://schemas.microsoft.com/office/drawing/2014/main" id="{429069FF-FF8E-2FDB-8810-11F2792E899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392263" y="3832901"/>
              <a:ext cx="831894" cy="845976"/>
            </a:xfrm>
            <a:prstGeom prst="rect">
              <a:avLst/>
            </a:prstGeom>
          </p:spPr>
        </p:pic>
      </p:grpSp>
      <p:grpSp>
        <p:nvGrpSpPr>
          <p:cNvPr id="19" name="Group 18">
            <a:extLst>
              <a:ext uri="{FF2B5EF4-FFF2-40B4-BE49-F238E27FC236}">
                <a16:creationId xmlns:a16="http://schemas.microsoft.com/office/drawing/2014/main" id="{E457A8CC-01D2-8CBE-9858-4AD953D2814B}"/>
              </a:ext>
            </a:extLst>
          </p:cNvPr>
          <p:cNvGrpSpPr/>
          <p:nvPr userDrawn="1"/>
        </p:nvGrpSpPr>
        <p:grpSpPr>
          <a:xfrm>
            <a:off x="4889697" y="4355415"/>
            <a:ext cx="2334460" cy="845976"/>
            <a:chOff x="4889697" y="3832901"/>
            <a:chExt cx="2334460" cy="845976"/>
          </a:xfrm>
        </p:grpSpPr>
        <p:pic>
          <p:nvPicPr>
            <p:cNvPr id="20" name="Graphic 19">
              <a:extLst>
                <a:ext uri="{FF2B5EF4-FFF2-40B4-BE49-F238E27FC236}">
                  <a16:creationId xmlns:a16="http://schemas.microsoft.com/office/drawing/2014/main" id="{2C5F2BBE-3C48-77F7-47D0-1BA54BEE16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9697" y="3832901"/>
              <a:ext cx="831894" cy="845976"/>
            </a:xfrm>
            <a:prstGeom prst="rect">
              <a:avLst/>
            </a:prstGeom>
          </p:spPr>
        </p:pic>
        <p:pic>
          <p:nvPicPr>
            <p:cNvPr id="21" name="Graphic 20">
              <a:extLst>
                <a:ext uri="{FF2B5EF4-FFF2-40B4-BE49-F238E27FC236}">
                  <a16:creationId xmlns:a16="http://schemas.microsoft.com/office/drawing/2014/main" id="{66804594-EE2B-D9D4-D373-95FD4DF910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64106" y="3832901"/>
              <a:ext cx="831894" cy="845976"/>
            </a:xfrm>
            <a:prstGeom prst="rect">
              <a:avLst/>
            </a:prstGeom>
          </p:spPr>
        </p:pic>
        <p:pic>
          <p:nvPicPr>
            <p:cNvPr id="22" name="Graphic 21">
              <a:extLst>
                <a:ext uri="{FF2B5EF4-FFF2-40B4-BE49-F238E27FC236}">
                  <a16:creationId xmlns:a16="http://schemas.microsoft.com/office/drawing/2014/main" id="{B2A260AE-E22C-CF5C-B18D-B8B5C4970E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32241" y="3832901"/>
              <a:ext cx="831894" cy="845976"/>
            </a:xfrm>
            <a:prstGeom prst="rect">
              <a:avLst/>
            </a:prstGeom>
          </p:spPr>
        </p:pic>
        <p:pic>
          <p:nvPicPr>
            <p:cNvPr id="23" name="Graphic 22">
              <a:extLst>
                <a:ext uri="{FF2B5EF4-FFF2-40B4-BE49-F238E27FC236}">
                  <a16:creationId xmlns:a16="http://schemas.microsoft.com/office/drawing/2014/main" id="{543B65CA-283D-F2F2-F12C-8A83008B67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012252" y="3832901"/>
              <a:ext cx="831894" cy="845976"/>
            </a:xfrm>
            <a:prstGeom prst="rect">
              <a:avLst/>
            </a:prstGeom>
          </p:spPr>
        </p:pic>
        <p:pic>
          <p:nvPicPr>
            <p:cNvPr id="24" name="Graphic 23">
              <a:extLst>
                <a:ext uri="{FF2B5EF4-FFF2-40B4-BE49-F238E27FC236}">
                  <a16:creationId xmlns:a16="http://schemas.microsoft.com/office/drawing/2014/main" id="{90B231DE-C07C-4385-DB3C-9A5C130ABD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392263" y="3832901"/>
              <a:ext cx="831894" cy="845976"/>
            </a:xfrm>
            <a:prstGeom prst="rect">
              <a:avLst/>
            </a:prstGeom>
          </p:spPr>
        </p:pic>
      </p:grpSp>
      <p:sp>
        <p:nvSpPr>
          <p:cNvPr id="31" name="TextBox 30">
            <a:extLst>
              <a:ext uri="{FF2B5EF4-FFF2-40B4-BE49-F238E27FC236}">
                <a16:creationId xmlns:a16="http://schemas.microsoft.com/office/drawing/2014/main" id="{E315E289-A257-949A-26A7-6FC17E9FD737}"/>
              </a:ext>
            </a:extLst>
          </p:cNvPr>
          <p:cNvSpPr txBox="1"/>
          <p:nvPr userDrawn="1"/>
        </p:nvSpPr>
        <p:spPr>
          <a:xfrm>
            <a:off x="1097677" y="5318622"/>
            <a:ext cx="2342030" cy="584775"/>
          </a:xfrm>
          <a:prstGeom prst="rect">
            <a:avLst/>
          </a:prstGeom>
          <a:solidFill>
            <a:schemeClr val="bg1"/>
          </a:solidFill>
        </p:spPr>
        <p:txBody>
          <a:bodyPr wrap="square" rtlCol="0">
            <a:spAutoFit/>
          </a:bodyPr>
          <a:lstStyle/>
          <a:p>
            <a:pPr algn="ctr" defTabSz="979488" fontAlgn="base">
              <a:spcBef>
                <a:spcPct val="50000"/>
              </a:spcBef>
              <a:spcAft>
                <a:spcPct val="0"/>
              </a:spcAft>
              <a:defRPr/>
            </a:pPr>
            <a:r>
              <a:rPr lang="en-US" sz="1600" b="0" i="0" dirty="0">
                <a:solidFill>
                  <a:srgbClr val="002855"/>
                </a:solidFill>
                <a:latin typeface="Work Sans Medium" pitchFamily="2" charset="77"/>
                <a:ea typeface="Open Sans" panose="020B0606030504020204" pitchFamily="34" charset="0"/>
                <a:cs typeface="Open Sans" panose="020B0606030504020204" pitchFamily="34" charset="0"/>
              </a:rPr>
              <a:t>About</a:t>
            </a:r>
            <a:r>
              <a:rPr lang="en-US" sz="1600" b="0" i="0" baseline="0" dirty="0">
                <a:solidFill>
                  <a:srgbClr val="002855"/>
                </a:solidFill>
                <a:latin typeface="Work Sans Medium" pitchFamily="2" charset="77"/>
                <a:ea typeface="Open Sans" panose="020B0606030504020204" pitchFamily="34" charset="0"/>
                <a:cs typeface="Open Sans" panose="020B0606030504020204" pitchFamily="34" charset="0"/>
              </a:rPr>
              <a:t> 38 million people </a:t>
            </a:r>
            <a:r>
              <a:rPr lang="en-US" sz="1600" b="1" i="0" baseline="0" dirty="0">
                <a:solidFill>
                  <a:srgbClr val="002855"/>
                </a:solidFill>
                <a:latin typeface="Work Sans SemiBold" pitchFamily="2" charset="77"/>
                <a:ea typeface="Open Sans" panose="020B0606030504020204" pitchFamily="34" charset="0"/>
                <a:cs typeface="Open Sans" panose="020B0606030504020204" pitchFamily="34" charset="0"/>
              </a:rPr>
              <a:t>have diabetes</a:t>
            </a:r>
            <a:endParaRPr lang="en-US" sz="1600" b="1" i="0" dirty="0">
              <a:solidFill>
                <a:srgbClr val="002855"/>
              </a:solidFill>
              <a:highlight>
                <a:srgbClr val="FFFF00"/>
              </a:highlight>
              <a:latin typeface="Work Sans SemiBold" pitchFamily="2" charset="77"/>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5BB0B345-5974-ED36-E7E6-307FF0EB6B3A}"/>
              </a:ext>
            </a:extLst>
          </p:cNvPr>
          <p:cNvSpPr txBox="1"/>
          <p:nvPr userDrawn="1"/>
        </p:nvSpPr>
        <p:spPr>
          <a:xfrm>
            <a:off x="4809578" y="5318622"/>
            <a:ext cx="2477220" cy="584775"/>
          </a:xfrm>
          <a:prstGeom prst="rect">
            <a:avLst/>
          </a:prstGeom>
          <a:solidFill>
            <a:schemeClr val="bg1"/>
          </a:solidFill>
        </p:spPr>
        <p:txBody>
          <a:bodyPr wrap="square" lIns="91440" rtlCol="0">
            <a:spAutoFit/>
          </a:bodyPr>
          <a:lstStyle/>
          <a:p>
            <a:pPr algn="ctr" defTabSz="979488" fontAlgn="base">
              <a:spcBef>
                <a:spcPct val="50000"/>
              </a:spcBef>
              <a:spcAft>
                <a:spcPct val="0"/>
              </a:spcAft>
              <a:defRPr/>
            </a:pPr>
            <a:r>
              <a:rPr lang="en-US" sz="1600" b="0" i="0" dirty="0">
                <a:solidFill>
                  <a:srgbClr val="002855"/>
                </a:solidFill>
                <a:latin typeface="Work Sans Medium" pitchFamily="2" charset="77"/>
                <a:ea typeface="Open Sans" panose="020B0606030504020204" pitchFamily="34" charset="0"/>
                <a:cs typeface="Open Sans" panose="020B0606030504020204" pitchFamily="34" charset="0"/>
              </a:rPr>
              <a:t>That’s about </a:t>
            </a:r>
            <a:r>
              <a:rPr lang="en-US" sz="1600" b="1" i="0" baseline="0" dirty="0">
                <a:solidFill>
                  <a:srgbClr val="002855"/>
                </a:solidFill>
                <a:latin typeface="Work Sans SemiBold" pitchFamily="2" charset="77"/>
                <a:ea typeface="Open Sans" panose="020B0606030504020204" pitchFamily="34" charset="0"/>
                <a:cs typeface="Open Sans" panose="020B0606030504020204" pitchFamily="34" charset="0"/>
              </a:rPr>
              <a:t>1 in </a:t>
            </a:r>
            <a:br>
              <a:rPr lang="en-US" sz="1600" b="1" i="0" baseline="0" dirty="0">
                <a:solidFill>
                  <a:srgbClr val="002855"/>
                </a:solidFill>
                <a:latin typeface="Work Sans SemiBold" pitchFamily="2" charset="77"/>
                <a:ea typeface="Open Sans" panose="020B0606030504020204" pitchFamily="34" charset="0"/>
                <a:cs typeface="Open Sans" panose="020B0606030504020204" pitchFamily="34" charset="0"/>
              </a:rPr>
            </a:br>
            <a:r>
              <a:rPr lang="en-US" sz="1600" b="1" i="0" baseline="0" dirty="0">
                <a:solidFill>
                  <a:srgbClr val="002855"/>
                </a:solidFill>
                <a:latin typeface="Work Sans SemiBold" pitchFamily="2" charset="77"/>
                <a:ea typeface="Open Sans" panose="020B0606030504020204" pitchFamily="34" charset="0"/>
                <a:cs typeface="Open Sans" panose="020B0606030504020204" pitchFamily="34" charset="0"/>
              </a:rPr>
              <a:t>every 10 </a:t>
            </a:r>
            <a:r>
              <a:rPr lang="en-US" sz="1600" b="0" i="0" baseline="0" dirty="0">
                <a:solidFill>
                  <a:srgbClr val="002855"/>
                </a:solidFill>
                <a:latin typeface="Work Sans Medium" pitchFamily="2" charset="77"/>
                <a:ea typeface="Open Sans" panose="020B0606030504020204" pitchFamily="34" charset="0"/>
                <a:cs typeface="Open Sans" panose="020B0606030504020204" pitchFamily="34" charset="0"/>
              </a:rPr>
              <a:t>people</a:t>
            </a:r>
            <a:endParaRPr lang="en-US" sz="1600" b="0" i="0" dirty="0">
              <a:solidFill>
                <a:srgbClr val="002855"/>
              </a:solidFill>
              <a:highlight>
                <a:srgbClr val="FFFF00"/>
              </a:highlight>
              <a:latin typeface="Work Sans Medium" pitchFamily="2" charset="77"/>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D43D6751-E10C-03F2-6C78-507FB4531A14}"/>
              </a:ext>
            </a:extLst>
          </p:cNvPr>
          <p:cNvSpPr txBox="1"/>
          <p:nvPr userDrawn="1"/>
        </p:nvSpPr>
        <p:spPr>
          <a:xfrm>
            <a:off x="8463913" y="5318622"/>
            <a:ext cx="2477220" cy="584775"/>
          </a:xfrm>
          <a:prstGeom prst="rect">
            <a:avLst/>
          </a:prstGeom>
          <a:solidFill>
            <a:schemeClr val="bg1"/>
          </a:solidFill>
        </p:spPr>
        <p:txBody>
          <a:bodyPr wrap="square" lIns="91440" rtlCol="0">
            <a:spAutoFit/>
          </a:bodyPr>
          <a:lstStyle/>
          <a:p>
            <a:pPr algn="ctr" defTabSz="979488" fontAlgn="base">
              <a:spcBef>
                <a:spcPct val="50000"/>
              </a:spcBef>
              <a:spcAft>
                <a:spcPct val="0"/>
              </a:spcAft>
              <a:defRPr/>
            </a:pPr>
            <a:r>
              <a:rPr lang="en-US" sz="1600" b="1" i="0" baseline="0" dirty="0">
                <a:solidFill>
                  <a:srgbClr val="002855"/>
                </a:solidFill>
                <a:latin typeface="Work Sans SemiBold" pitchFamily="2" charset="77"/>
                <a:ea typeface="Open Sans" panose="020B0606030504020204" pitchFamily="34" charset="0"/>
                <a:cs typeface="Open Sans" panose="020B0606030504020204" pitchFamily="34" charset="0"/>
              </a:rPr>
              <a:t>1 in 15 </a:t>
            </a:r>
            <a:r>
              <a:rPr lang="en-US" sz="1600" b="0" i="0" baseline="0" dirty="0">
                <a:solidFill>
                  <a:srgbClr val="002855"/>
                </a:solidFill>
                <a:latin typeface="Work Sans Medium" pitchFamily="2" charset="77"/>
                <a:ea typeface="Open Sans" panose="020B0606030504020204" pitchFamily="34" charset="0"/>
                <a:cs typeface="Open Sans" panose="020B0606030504020204" pitchFamily="34" charset="0"/>
              </a:rPr>
              <a:t>people </a:t>
            </a:r>
            <a:r>
              <a:rPr lang="en-US" sz="1600" b="1" i="0" baseline="0" dirty="0">
                <a:solidFill>
                  <a:srgbClr val="002855"/>
                </a:solidFill>
                <a:latin typeface="Work Sans SemiBold" pitchFamily="2" charset="77"/>
                <a:ea typeface="Open Sans" panose="020B0606030504020204" pitchFamily="34" charset="0"/>
                <a:cs typeface="Open Sans" panose="020B0606030504020204" pitchFamily="34" charset="0"/>
              </a:rPr>
              <a:t>don’t know they have it</a:t>
            </a:r>
            <a:endParaRPr lang="en-US" sz="1600" b="1" i="0" dirty="0">
              <a:solidFill>
                <a:srgbClr val="002855"/>
              </a:solidFill>
              <a:highlight>
                <a:srgbClr val="FFFF00"/>
              </a:highlight>
              <a:latin typeface="Work Sans SemiBold" pitchFamily="2" charset="77"/>
              <a:ea typeface="Open Sans" panose="020B0606030504020204" pitchFamily="34" charset="0"/>
              <a:cs typeface="Open Sans" panose="020B0606030504020204" pitchFamily="34" charset="0"/>
            </a:endParaRPr>
          </a:p>
        </p:txBody>
      </p:sp>
      <p:sp>
        <p:nvSpPr>
          <p:cNvPr id="34" name="Oval 33">
            <a:extLst>
              <a:ext uri="{FF2B5EF4-FFF2-40B4-BE49-F238E27FC236}">
                <a16:creationId xmlns:a16="http://schemas.microsoft.com/office/drawing/2014/main" id="{BA503247-B594-01A4-3B02-2E6D8108016F}"/>
              </a:ext>
            </a:extLst>
          </p:cNvPr>
          <p:cNvSpPr/>
          <p:nvPr userDrawn="1"/>
        </p:nvSpPr>
        <p:spPr>
          <a:xfrm>
            <a:off x="1381188" y="3350425"/>
            <a:ext cx="1660392" cy="1660392"/>
          </a:xfrm>
          <a:prstGeom prst="ellipse">
            <a:avLst/>
          </a:prstGeom>
          <a:solidFill>
            <a:srgbClr val="F77955"/>
          </a:solidFill>
          <a:ln>
            <a:noFill/>
          </a:ln>
        </p:spPr>
        <p:style>
          <a:lnRef idx="2">
            <a:schemeClr val="dk1"/>
          </a:lnRef>
          <a:fillRef idx="1">
            <a:schemeClr val="lt1"/>
          </a:fillRef>
          <a:effectRef idx="0">
            <a:schemeClr val="dk1"/>
          </a:effectRef>
          <a:fontRef idx="minor">
            <a:schemeClr val="dk1"/>
          </a:fontRef>
        </p:style>
        <p:txBody>
          <a:bodyPr wrap="none" lIns="0" tIns="0" rIns="0" bIns="0" rtlCol="0" anchor="ctr"/>
          <a:lstStyle/>
          <a:p>
            <a:pPr algn="ctr"/>
            <a:r>
              <a:rPr lang="en-US" sz="2400" b="1" i="0" dirty="0">
                <a:solidFill>
                  <a:schemeClr val="bg1"/>
                </a:solidFill>
                <a:latin typeface="Work Sans Black" pitchFamily="2" charset="77"/>
              </a:rPr>
              <a:t>38</a:t>
            </a:r>
          </a:p>
          <a:p>
            <a:pPr algn="ctr"/>
            <a:r>
              <a:rPr lang="en-US" sz="2400" b="1" i="0" dirty="0">
                <a:solidFill>
                  <a:schemeClr val="bg1"/>
                </a:solidFill>
                <a:latin typeface="Work Sans Black" pitchFamily="2" charset="77"/>
              </a:rPr>
              <a:t>MILLION</a:t>
            </a:r>
          </a:p>
        </p:txBody>
      </p:sp>
      <p:sp>
        <p:nvSpPr>
          <p:cNvPr id="36" name="TextBox 35">
            <a:extLst>
              <a:ext uri="{FF2B5EF4-FFF2-40B4-BE49-F238E27FC236}">
                <a16:creationId xmlns:a16="http://schemas.microsoft.com/office/drawing/2014/main" id="{FCE84673-7D82-D6DC-15B9-8BDB37B2BB1D}"/>
              </a:ext>
            </a:extLst>
          </p:cNvPr>
          <p:cNvSpPr txBox="1"/>
          <p:nvPr userDrawn="1"/>
        </p:nvSpPr>
        <p:spPr>
          <a:xfrm>
            <a:off x="9059054" y="3800790"/>
            <a:ext cx="1412219" cy="646331"/>
          </a:xfrm>
          <a:prstGeom prst="rect">
            <a:avLst/>
          </a:prstGeom>
          <a:solidFill>
            <a:schemeClr val="bg1"/>
          </a:solidFill>
        </p:spPr>
        <p:txBody>
          <a:bodyPr wrap="square" lIns="91440" rtlCol="0">
            <a:spAutoFit/>
          </a:bodyPr>
          <a:lstStyle/>
          <a:p>
            <a:pPr algn="ctr" defTabSz="979488" fontAlgn="base">
              <a:spcBef>
                <a:spcPct val="50000"/>
              </a:spcBef>
              <a:spcAft>
                <a:spcPct val="0"/>
              </a:spcAft>
              <a:defRPr/>
            </a:pPr>
            <a:r>
              <a:rPr lang="en-US" sz="3600" b="1" i="0" baseline="0" dirty="0">
                <a:solidFill>
                  <a:srgbClr val="002855"/>
                </a:solidFill>
                <a:latin typeface="Work Sans ExtraBold" pitchFamily="2" charset="77"/>
                <a:ea typeface="Open Sans" panose="020B0606030504020204" pitchFamily="34" charset="0"/>
                <a:cs typeface="Open Sans" panose="020B0606030504020204" pitchFamily="34" charset="0"/>
              </a:rPr>
              <a:t>?</a:t>
            </a:r>
            <a:endParaRPr lang="en-US" sz="3600" b="1" i="0" dirty="0">
              <a:solidFill>
                <a:srgbClr val="002855"/>
              </a:solidFill>
              <a:latin typeface="Work Sans ExtraBold" pitchFamily="2" charset="77"/>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D27E2A12-0060-405D-E689-BF64E1316798}"/>
              </a:ext>
            </a:extLst>
          </p:cNvPr>
          <p:cNvGrpSpPr/>
          <p:nvPr userDrawn="1"/>
        </p:nvGrpSpPr>
        <p:grpSpPr>
          <a:xfrm>
            <a:off x="8606673" y="4355415"/>
            <a:ext cx="2334460" cy="845976"/>
            <a:chOff x="4889697" y="3832901"/>
            <a:chExt cx="2334460" cy="845976"/>
          </a:xfrm>
        </p:grpSpPr>
        <p:pic>
          <p:nvPicPr>
            <p:cNvPr id="26" name="Graphic 25">
              <a:extLst>
                <a:ext uri="{FF2B5EF4-FFF2-40B4-BE49-F238E27FC236}">
                  <a16:creationId xmlns:a16="http://schemas.microsoft.com/office/drawing/2014/main" id="{DF48598D-F593-4871-AFF2-EF3EB1DAB17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9697" y="3832901"/>
              <a:ext cx="831894" cy="845976"/>
            </a:xfrm>
            <a:prstGeom prst="rect">
              <a:avLst/>
            </a:prstGeom>
          </p:spPr>
        </p:pic>
        <p:pic>
          <p:nvPicPr>
            <p:cNvPr id="27" name="Graphic 26">
              <a:extLst>
                <a:ext uri="{FF2B5EF4-FFF2-40B4-BE49-F238E27FC236}">
                  <a16:creationId xmlns:a16="http://schemas.microsoft.com/office/drawing/2014/main" id="{CE727691-DEAC-654C-0517-BE7AD381F4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64106" y="3832901"/>
              <a:ext cx="831894" cy="845976"/>
            </a:xfrm>
            <a:prstGeom prst="rect">
              <a:avLst/>
            </a:prstGeom>
          </p:spPr>
        </p:pic>
        <p:pic>
          <p:nvPicPr>
            <p:cNvPr id="28" name="Graphic 27">
              <a:extLst>
                <a:ext uri="{FF2B5EF4-FFF2-40B4-BE49-F238E27FC236}">
                  <a16:creationId xmlns:a16="http://schemas.microsoft.com/office/drawing/2014/main" id="{9EC4D765-CB83-D6FC-1DF3-E766114AC24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32241" y="3832901"/>
              <a:ext cx="831894" cy="845976"/>
            </a:xfrm>
            <a:prstGeom prst="rect">
              <a:avLst/>
            </a:prstGeom>
          </p:spPr>
        </p:pic>
        <p:pic>
          <p:nvPicPr>
            <p:cNvPr id="29" name="Graphic 28">
              <a:extLst>
                <a:ext uri="{FF2B5EF4-FFF2-40B4-BE49-F238E27FC236}">
                  <a16:creationId xmlns:a16="http://schemas.microsoft.com/office/drawing/2014/main" id="{4FF0D288-ED7C-862A-5E88-B9382EE7C8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012252" y="3832901"/>
              <a:ext cx="831894" cy="845976"/>
            </a:xfrm>
            <a:prstGeom prst="rect">
              <a:avLst/>
            </a:prstGeom>
          </p:spPr>
        </p:pic>
        <p:pic>
          <p:nvPicPr>
            <p:cNvPr id="30" name="Graphic 29">
              <a:extLst>
                <a:ext uri="{FF2B5EF4-FFF2-40B4-BE49-F238E27FC236}">
                  <a16:creationId xmlns:a16="http://schemas.microsoft.com/office/drawing/2014/main" id="{688BB795-E93F-1317-CF0A-E1FA071512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392263" y="3832901"/>
              <a:ext cx="831894" cy="845976"/>
            </a:xfrm>
            <a:prstGeom prst="rect">
              <a:avLst/>
            </a:prstGeom>
          </p:spPr>
        </p:pic>
      </p:grpSp>
      <p:pic>
        <p:nvPicPr>
          <p:cNvPr id="37" name="Picture 36">
            <a:extLst>
              <a:ext uri="{FF2B5EF4-FFF2-40B4-BE49-F238E27FC236}">
                <a16:creationId xmlns:a16="http://schemas.microsoft.com/office/drawing/2014/main" id="{1B928E20-CF55-B799-30D7-72894106FBD5}"/>
              </a:ext>
            </a:extLst>
          </p:cNvPr>
          <p:cNvPicPr>
            <a:picLocks noChangeAspect="1"/>
          </p:cNvPicPr>
          <p:nvPr userDrawn="1"/>
        </p:nvPicPr>
        <p:blipFill>
          <a:blip r:embed="rId9"/>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3765468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C46A64-11B2-B1FA-5A51-19F4497CE747}"/>
              </a:ext>
            </a:extLst>
          </p:cNvPr>
          <p:cNvSpPr/>
          <p:nvPr userDrawn="1"/>
        </p:nvSpPr>
        <p:spPr>
          <a:xfrm>
            <a:off x="0" y="6190411"/>
            <a:ext cx="12192000" cy="1450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0697F67-DBC2-5647-A4F3-F8F988D5EBAA}" type="slidenum">
              <a:rPr lang="en-US" smtClean="0"/>
              <a:t>‹#›</a:t>
            </a:fld>
            <a:endParaRPr lang="en-US" dirty="0"/>
          </a:p>
        </p:txBody>
      </p:sp>
      <p:sp>
        <p:nvSpPr>
          <p:cNvPr id="2" name="Rectangle 1">
            <a:extLst>
              <a:ext uri="{FF2B5EF4-FFF2-40B4-BE49-F238E27FC236}">
                <a16:creationId xmlns:a16="http://schemas.microsoft.com/office/drawing/2014/main" id="{96099E92-B279-31C3-3C22-E35B7955DE5E}"/>
              </a:ext>
            </a:extLst>
          </p:cNvPr>
          <p:cNvSpPr/>
          <p:nvPr userDrawn="1"/>
        </p:nvSpPr>
        <p:spPr>
          <a:xfrm>
            <a:off x="0" y="1295555"/>
            <a:ext cx="12192000" cy="4943842"/>
          </a:xfrm>
          <a:prstGeom prst="rect">
            <a:avLst/>
          </a:prstGeom>
          <a:solidFill>
            <a:srgbClr val="0057B8">
              <a:alpha val="39826"/>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descr="A black and white logo&#10;&#10;Description automatically generated">
            <a:extLst>
              <a:ext uri="{FF2B5EF4-FFF2-40B4-BE49-F238E27FC236}">
                <a16:creationId xmlns:a16="http://schemas.microsoft.com/office/drawing/2014/main" id="{BD3D6A22-5AFE-85F1-782B-EC040CD5C691}"/>
              </a:ext>
            </a:extLst>
          </p:cNvPr>
          <p:cNvPicPr>
            <a:picLocks noChangeAspect="1"/>
          </p:cNvPicPr>
          <p:nvPr userDrawn="1"/>
        </p:nvPicPr>
        <p:blipFill rotWithShape="1">
          <a:blip r:embed="rId2">
            <a:alphaModFix amt="71000"/>
          </a:blip>
          <a:srcRect b="15512"/>
          <a:stretch/>
        </p:blipFill>
        <p:spPr>
          <a:xfrm>
            <a:off x="7781649" y="2785335"/>
            <a:ext cx="4324014" cy="3653273"/>
          </a:xfrm>
          <a:prstGeom prst="rect">
            <a:avLst/>
          </a:prstGeom>
        </p:spPr>
      </p:pic>
      <p:pic>
        <p:nvPicPr>
          <p:cNvPr id="5" name="Picture 4" descr="A black and white logo&#10;&#10;Description automatically generated">
            <a:extLst>
              <a:ext uri="{FF2B5EF4-FFF2-40B4-BE49-F238E27FC236}">
                <a16:creationId xmlns:a16="http://schemas.microsoft.com/office/drawing/2014/main" id="{E7C397C4-2BD7-ECD9-2AF7-80CCD88E7C80}"/>
              </a:ext>
            </a:extLst>
          </p:cNvPr>
          <p:cNvPicPr>
            <a:picLocks noChangeAspect="1"/>
          </p:cNvPicPr>
          <p:nvPr userDrawn="1"/>
        </p:nvPicPr>
        <p:blipFill>
          <a:blip r:embed="rId3">
            <a:alphaModFix amt="70000"/>
          </a:blip>
          <a:stretch>
            <a:fillRect/>
          </a:stretch>
        </p:blipFill>
        <p:spPr>
          <a:xfrm>
            <a:off x="1026017" y="3965989"/>
            <a:ext cx="2294020" cy="2294020"/>
          </a:xfrm>
          <a:prstGeom prst="rect">
            <a:avLst/>
          </a:prstGeom>
        </p:spPr>
      </p:pic>
      <p:sp>
        <p:nvSpPr>
          <p:cNvPr id="10" name="TextBox 9">
            <a:extLst>
              <a:ext uri="{FF2B5EF4-FFF2-40B4-BE49-F238E27FC236}">
                <a16:creationId xmlns:a16="http://schemas.microsoft.com/office/drawing/2014/main" id="{0AA612D7-FBB2-D5AB-93AD-5DA28A575D87}"/>
              </a:ext>
            </a:extLst>
          </p:cNvPr>
          <p:cNvSpPr txBox="1"/>
          <p:nvPr userDrawn="1"/>
        </p:nvSpPr>
        <p:spPr>
          <a:xfrm>
            <a:off x="841248" y="649224"/>
            <a:ext cx="2803100" cy="646331"/>
          </a:xfrm>
          <a:prstGeom prst="rect">
            <a:avLst/>
          </a:prstGeom>
          <a:noFill/>
        </p:spPr>
        <p:txBody>
          <a:bodyPr wrap="square" rtlCol="0">
            <a:spAutoFit/>
          </a:bodyPr>
          <a:lstStyle/>
          <a:p>
            <a:pPr algn="l"/>
            <a:r>
              <a:rPr lang="en-US" sz="3600" dirty="0">
                <a:solidFill>
                  <a:srgbClr val="002855"/>
                </a:solidFill>
                <a:latin typeface="Domine" panose="02040503040403060204" pitchFamily="18" charset="0"/>
              </a:rPr>
              <a:t>Diabetes in</a:t>
            </a:r>
            <a:endParaRPr lang="en-US" sz="2000" dirty="0">
              <a:solidFill>
                <a:srgbClr val="002855"/>
              </a:solidFill>
              <a:latin typeface="Domine" panose="02040503040403060204" pitchFamily="18" charset="0"/>
            </a:endParaRPr>
          </a:p>
        </p:txBody>
      </p:sp>
      <p:pic>
        <p:nvPicPr>
          <p:cNvPr id="13" name="Picture 12" descr="A black and white logo&#10;&#10;Description automatically generated">
            <a:extLst>
              <a:ext uri="{FF2B5EF4-FFF2-40B4-BE49-F238E27FC236}">
                <a16:creationId xmlns:a16="http://schemas.microsoft.com/office/drawing/2014/main" id="{18BE7978-EA44-5170-ED25-488F97CC1BF9}"/>
              </a:ext>
            </a:extLst>
          </p:cNvPr>
          <p:cNvPicPr>
            <a:picLocks noChangeAspect="1"/>
          </p:cNvPicPr>
          <p:nvPr userDrawn="1"/>
        </p:nvPicPr>
        <p:blipFill rotWithShape="1">
          <a:blip r:embed="rId2">
            <a:alphaModFix amt="70000"/>
          </a:blip>
          <a:srcRect l="21047" r="64956" b="15512"/>
          <a:stretch/>
        </p:blipFill>
        <p:spPr>
          <a:xfrm flipH="1">
            <a:off x="295737" y="2968855"/>
            <a:ext cx="682580" cy="3443627"/>
          </a:xfrm>
          <a:prstGeom prst="rect">
            <a:avLst/>
          </a:prstGeom>
        </p:spPr>
      </p:pic>
      <p:sp>
        <p:nvSpPr>
          <p:cNvPr id="8" name="Text Placeholder 6">
            <a:extLst>
              <a:ext uri="{FF2B5EF4-FFF2-40B4-BE49-F238E27FC236}">
                <a16:creationId xmlns:a16="http://schemas.microsoft.com/office/drawing/2014/main" id="{AC0727F0-9DE3-2E21-46CC-E488924BA0E7}"/>
              </a:ext>
            </a:extLst>
          </p:cNvPr>
          <p:cNvSpPr>
            <a:spLocks noGrp="1"/>
          </p:cNvSpPr>
          <p:nvPr>
            <p:ph type="body" sz="quarter" idx="13" hasCustomPrompt="1"/>
          </p:nvPr>
        </p:nvSpPr>
        <p:spPr>
          <a:xfrm>
            <a:off x="1455420" y="1740664"/>
            <a:ext cx="9281160" cy="3774231"/>
          </a:xfrm>
          <a:prstGeom prst="rect">
            <a:avLst/>
          </a:prstGeom>
          <a:solidFill>
            <a:schemeClr val="bg1">
              <a:alpha val="85228"/>
            </a:schemeClr>
          </a:solidFill>
          <a:ln>
            <a:solidFill>
              <a:srgbClr val="0057B8"/>
            </a:solidFill>
          </a:ln>
        </p:spPr>
        <p:txBody>
          <a:bodyPr/>
          <a:lstStyle>
            <a:lvl1pPr marL="137160" indent="-137160">
              <a:spcBef>
                <a:spcPts val="15"/>
              </a:spcBef>
              <a:defRPr lang="en-US" sz="1400" dirty="0"/>
            </a:lvl1pPr>
          </a:lstStyle>
          <a:p>
            <a:r>
              <a:rPr lang="en-US" sz="1200" dirty="0">
                <a:latin typeface="Work Sans Medium" pitchFamily="2" charset="77"/>
              </a:rPr>
              <a:t>Add state-, county-, or city-specific data about diabetes prevalence, cost, and impact. Highlight any large successes or specific impact that is relevant to the employer(s) and what is known about employee characteristics. </a:t>
            </a:r>
          </a:p>
        </p:txBody>
      </p:sp>
    </p:spTree>
    <p:extLst>
      <p:ext uri="{BB962C8B-B14F-4D97-AF65-F5344CB8AC3E}">
        <p14:creationId xmlns:p14="http://schemas.microsoft.com/office/powerpoint/2010/main" val="316152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72800" y="6492240"/>
            <a:ext cx="1129336" cy="365125"/>
          </a:xfrm>
          <a:prstGeom prst="rect">
            <a:avLst/>
          </a:prstGeom>
        </p:spPr>
        <p:txBody>
          <a:bodyPr vert="horz" lIns="91440" tIns="45720" rIns="91440" bIns="45720" rtlCol="0" anchor="ctr"/>
          <a:lstStyle>
            <a:lvl1pPr algn="r">
              <a:defRPr sz="1200">
                <a:solidFill>
                  <a:srgbClr val="0057B8"/>
                </a:solidFill>
                <a:latin typeface="Work Sans Medium" pitchFamily="2" charset="0"/>
              </a:defRPr>
            </a:lvl1pPr>
          </a:lstStyle>
          <a:p>
            <a:fld id="{90697F67-DBC2-5647-A4F3-F8F988D5EBAA}" type="slidenum">
              <a:rPr lang="en-US" smtClean="0"/>
              <a:pPr/>
              <a:t>‹#›</a:t>
            </a:fld>
            <a:endParaRPr lang="en-US" dirty="0"/>
          </a:p>
        </p:txBody>
      </p:sp>
      <p:sp>
        <p:nvSpPr>
          <p:cNvPr id="4" name="Rectangle 3">
            <a:extLst>
              <a:ext uri="{FF2B5EF4-FFF2-40B4-BE49-F238E27FC236}">
                <a16:creationId xmlns:a16="http://schemas.microsoft.com/office/drawing/2014/main" id="{45606555-031E-BF27-E8B7-AD5E7A7E440E}"/>
              </a:ext>
            </a:extLst>
          </p:cNvPr>
          <p:cNvSpPr/>
          <p:nvPr userDrawn="1"/>
        </p:nvSpPr>
        <p:spPr>
          <a:xfrm>
            <a:off x="0" y="-13447"/>
            <a:ext cx="12192000" cy="161365"/>
          </a:xfrm>
          <a:prstGeom prst="rect">
            <a:avLst/>
          </a:prstGeom>
          <a:solidFill>
            <a:srgbClr val="0057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6700D513-9BD6-530B-0CFD-61FD92B7BAE2}"/>
              </a:ext>
            </a:extLst>
          </p:cNvPr>
          <p:cNvCxnSpPr/>
          <p:nvPr/>
        </p:nvCxnSpPr>
        <p:spPr>
          <a:xfrm>
            <a:off x="464915" y="6263652"/>
            <a:ext cx="1126535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Picture 2" descr="A blue letter on a black background&#10;&#10;Description automatically generated">
            <a:extLst>
              <a:ext uri="{FF2B5EF4-FFF2-40B4-BE49-F238E27FC236}">
                <a16:creationId xmlns:a16="http://schemas.microsoft.com/office/drawing/2014/main" id="{D0B3E4F0-495A-EE9A-F106-9EEA625B9F59}"/>
              </a:ext>
            </a:extLst>
          </p:cNvPr>
          <p:cNvPicPr>
            <a:picLocks noChangeAspect="1"/>
          </p:cNvPicPr>
          <p:nvPr userDrawn="1"/>
        </p:nvPicPr>
        <p:blipFill>
          <a:blip r:embed="rId44"/>
          <a:stretch>
            <a:fillRect/>
          </a:stretch>
        </p:blipFill>
        <p:spPr>
          <a:xfrm>
            <a:off x="464915" y="6351653"/>
            <a:ext cx="1711755" cy="360012"/>
          </a:xfrm>
          <a:prstGeom prst="rect">
            <a:avLst/>
          </a:prstGeom>
        </p:spPr>
      </p:pic>
    </p:spTree>
    <p:extLst>
      <p:ext uri="{BB962C8B-B14F-4D97-AF65-F5344CB8AC3E}">
        <p14:creationId xmlns:p14="http://schemas.microsoft.com/office/powerpoint/2010/main" val="2919010799"/>
      </p:ext>
    </p:extLst>
  </p:cSld>
  <p:clrMap bg1="lt1" tx1="dk1" bg2="lt2" tx2="dk2" accent1="accent1" accent2="accent2" accent3="accent3" accent4="accent4" accent5="accent5" accent6="accent6" hlink="hlink" folHlink="folHlink"/>
  <p:sldLayoutIdLst>
    <p:sldLayoutId id="2147483751" r:id="rId1"/>
    <p:sldLayoutId id="2147483754" r:id="rId2"/>
    <p:sldLayoutId id="2147483755" r:id="rId3"/>
    <p:sldLayoutId id="21474836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9" r:id="rId17"/>
    <p:sldLayoutId id="2147483770" r:id="rId18"/>
    <p:sldLayoutId id="2147483771" r:id="rId19"/>
    <p:sldLayoutId id="2147483779" r:id="rId20"/>
    <p:sldLayoutId id="2147483780" r:id="rId21"/>
    <p:sldLayoutId id="2147483781" r:id="rId22"/>
    <p:sldLayoutId id="2147483782" r:id="rId23"/>
    <p:sldLayoutId id="2147483772" r:id="rId24"/>
    <p:sldLayoutId id="2147483773" r:id="rId25"/>
    <p:sldLayoutId id="2147483774" r:id="rId26"/>
    <p:sldLayoutId id="2147483775" r:id="rId27"/>
    <p:sldLayoutId id="2147483783" r:id="rId28"/>
    <p:sldLayoutId id="2147483784" r:id="rId29"/>
    <p:sldLayoutId id="2147483785" r:id="rId30"/>
    <p:sldLayoutId id="2147483786" r:id="rId31"/>
    <p:sldLayoutId id="2147483776" r:id="rId32"/>
    <p:sldLayoutId id="2147483789" r:id="rId33"/>
    <p:sldLayoutId id="2147483788" r:id="rId34"/>
    <p:sldLayoutId id="2147483791" r:id="rId35"/>
    <p:sldLayoutId id="2147483792" r:id="rId36"/>
    <p:sldLayoutId id="2147483790" r:id="rId37"/>
    <p:sldLayoutId id="2147483787" r:id="rId38"/>
    <p:sldLayoutId id="2147483777" r:id="rId39"/>
    <p:sldLayoutId id="2147483778" r:id="rId40"/>
    <p:sldLayoutId id="2147483793" r:id="rId41"/>
    <p:sldLayoutId id="2147483768" r:id="rId42"/>
  </p:sldLayoutIdLst>
  <p:hf hdr="0" ftr="0" dt="0"/>
  <p:txStyles>
    <p:titleStyle>
      <a:lvl1pPr algn="ctr" defTabSz="457200" rtl="0" eaLnBrk="1" latinLnBrk="0" hangingPunct="1">
        <a:spcBef>
          <a:spcPct val="0"/>
        </a:spcBef>
        <a:buNone/>
        <a:defRPr sz="3200" b="0" i="0" kern="1200">
          <a:solidFill>
            <a:srgbClr val="6FA287"/>
          </a:solidFill>
          <a:latin typeface="Domine" panose="02040503040403060204"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Work Sans Medium"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ork Sans Medium"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ork Sans Medium"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ork Sans Medium"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ideo" Target="https://www.youtube.com/embed/h4mIf18dPz8?feature=oembed" TargetMode="External"/><Relationship Id="rId5" Type="http://schemas.openxmlformats.org/officeDocument/2006/relationships/image" Target="../media/image88.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3C1618-DE17-C7EE-3C6E-48B7D78DD1BF}"/>
              </a:ext>
            </a:extLst>
          </p:cNvPr>
          <p:cNvSpPr/>
          <p:nvPr/>
        </p:nvSpPr>
        <p:spPr>
          <a:xfrm>
            <a:off x="0" y="-13447"/>
            <a:ext cx="12192000" cy="161365"/>
          </a:xfrm>
          <a:prstGeom prst="rect">
            <a:avLst/>
          </a:prstGeom>
          <a:solidFill>
            <a:srgbClr val="0057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lide Number Placeholder 42">
            <a:extLst>
              <a:ext uri="{FF2B5EF4-FFF2-40B4-BE49-F238E27FC236}">
                <a16:creationId xmlns:a16="http://schemas.microsoft.com/office/drawing/2014/main" id="{B4A9C432-2DAE-7447-C3D9-5BDD44259A75}"/>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pPr/>
              <a:t>1</a:t>
            </a:fld>
            <a:endParaRPr lang="en-US" dirty="0"/>
          </a:p>
        </p:txBody>
      </p:sp>
    </p:spTree>
    <p:extLst>
      <p:ext uri="{BB962C8B-B14F-4D97-AF65-F5344CB8AC3E}">
        <p14:creationId xmlns:p14="http://schemas.microsoft.com/office/powerpoint/2010/main" val="67407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89EE9B-CCA1-4873-147D-0B53080A2FB2}"/>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10</a:t>
            </a:fld>
            <a:endParaRPr lang="en-US" dirty="0"/>
          </a:p>
        </p:txBody>
      </p:sp>
    </p:spTree>
    <p:extLst>
      <p:ext uri="{BB962C8B-B14F-4D97-AF65-F5344CB8AC3E}">
        <p14:creationId xmlns:p14="http://schemas.microsoft.com/office/powerpoint/2010/main" val="212667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0CDAD6-6FA0-682B-BE98-99A6DF00E60F}"/>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11</a:t>
            </a:fld>
            <a:endParaRPr lang="en-US" dirty="0"/>
          </a:p>
        </p:txBody>
      </p:sp>
      <p:pic>
        <p:nvPicPr>
          <p:cNvPr id="6" name="Picture 5">
            <a:extLst>
              <a:ext uri="{FF2B5EF4-FFF2-40B4-BE49-F238E27FC236}">
                <a16:creationId xmlns:a16="http://schemas.microsoft.com/office/drawing/2014/main" id="{20E34C44-2E9E-24BC-F302-ACBE377B5399}"/>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16944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BA1443-9CA7-E865-EDBC-53337BAF524B}"/>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12</a:t>
            </a:fld>
            <a:endParaRPr lang="en-US" dirty="0"/>
          </a:p>
        </p:txBody>
      </p:sp>
      <p:pic>
        <p:nvPicPr>
          <p:cNvPr id="4" name="Picture 3">
            <a:extLst>
              <a:ext uri="{FF2B5EF4-FFF2-40B4-BE49-F238E27FC236}">
                <a16:creationId xmlns:a16="http://schemas.microsoft.com/office/drawing/2014/main" id="{9064225C-359B-8954-4E19-D9F2AE55B1F4}"/>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426479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694EFC-BF9D-B5DA-B04E-7E5114DC755C}"/>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13</a:t>
            </a:fld>
            <a:endParaRPr lang="en-US" dirty="0"/>
          </a:p>
        </p:txBody>
      </p:sp>
      <p:pic>
        <p:nvPicPr>
          <p:cNvPr id="30" name="Picture 29">
            <a:extLst>
              <a:ext uri="{FF2B5EF4-FFF2-40B4-BE49-F238E27FC236}">
                <a16:creationId xmlns:a16="http://schemas.microsoft.com/office/drawing/2014/main" id="{BED5DC86-A1C9-8E86-495D-2171DE6A2996}"/>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89665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A3B77E-D42E-E209-FBAE-FAEBA0CC47C7}"/>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14</a:t>
            </a:fld>
            <a:endParaRPr lang="en-US" dirty="0"/>
          </a:p>
        </p:txBody>
      </p:sp>
      <p:pic>
        <p:nvPicPr>
          <p:cNvPr id="5" name="Picture 4">
            <a:extLst>
              <a:ext uri="{FF2B5EF4-FFF2-40B4-BE49-F238E27FC236}">
                <a16:creationId xmlns:a16="http://schemas.microsoft.com/office/drawing/2014/main" id="{BE9C2C4C-8744-1919-26EB-346F396ACE81}"/>
              </a:ext>
            </a:extLst>
          </p:cNvPr>
          <p:cNvPicPr>
            <a:picLocks noChangeAspect="1"/>
          </p:cNvPicPr>
          <p:nvPr/>
        </p:nvPicPr>
        <p:blipFill>
          <a:blip r:embed="rId4"/>
          <a:stretch>
            <a:fillRect/>
          </a:stretch>
        </p:blipFill>
        <p:spPr>
          <a:xfrm>
            <a:off x="261038" y="1720347"/>
            <a:ext cx="4191779" cy="4191779"/>
          </a:xfrm>
          <a:prstGeom prst="rect">
            <a:avLst/>
          </a:prstGeom>
        </p:spPr>
      </p:pic>
      <p:pic>
        <p:nvPicPr>
          <p:cNvPr id="2" name="Online Media 2" title="Be Your Own Hero :60 | Type 2 Diabetes Prevention | Ad Council">
            <a:hlinkClick r:id="" action="ppaction://media"/>
            <a:extLst>
              <a:ext uri="{FF2B5EF4-FFF2-40B4-BE49-F238E27FC236}">
                <a16:creationId xmlns:a16="http://schemas.microsoft.com/office/drawing/2014/main" id="{B03B7C6B-B461-AF12-FF37-36D61658C6F8}"/>
              </a:ext>
            </a:extLst>
          </p:cNvPr>
          <p:cNvPicPr>
            <a:picLocks noRot="1" noChangeAspect="1"/>
          </p:cNvPicPr>
          <p:nvPr>
            <a:videoFile r:link="rId1"/>
          </p:nvPr>
        </p:nvPicPr>
        <p:blipFill>
          <a:blip r:embed="rId5"/>
          <a:stretch>
            <a:fillRect/>
          </a:stretch>
        </p:blipFill>
        <p:spPr>
          <a:xfrm>
            <a:off x="4549073" y="1720347"/>
            <a:ext cx="7419989" cy="4191779"/>
          </a:xfrm>
          <a:prstGeom prst="rect">
            <a:avLst/>
          </a:prstGeom>
        </p:spPr>
      </p:pic>
    </p:spTree>
    <p:extLst>
      <p:ext uri="{BB962C8B-B14F-4D97-AF65-F5344CB8AC3E}">
        <p14:creationId xmlns:p14="http://schemas.microsoft.com/office/powerpoint/2010/main" val="261840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3EA4FA-5744-FC47-3EF7-DBFC3F4DD99E}"/>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15</a:t>
            </a:fld>
            <a:endParaRPr lang="en-US" dirty="0"/>
          </a:p>
        </p:txBody>
      </p:sp>
    </p:spTree>
    <p:extLst>
      <p:ext uri="{BB962C8B-B14F-4D97-AF65-F5344CB8AC3E}">
        <p14:creationId xmlns:p14="http://schemas.microsoft.com/office/powerpoint/2010/main" val="96910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D077B4-924A-AECB-30EA-B9200BBB9E6F}"/>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16</a:t>
            </a:fld>
            <a:endParaRPr lang="en-US" dirty="0"/>
          </a:p>
        </p:txBody>
      </p:sp>
      <p:pic>
        <p:nvPicPr>
          <p:cNvPr id="10" name="Picture 9">
            <a:extLst>
              <a:ext uri="{FF2B5EF4-FFF2-40B4-BE49-F238E27FC236}">
                <a16:creationId xmlns:a16="http://schemas.microsoft.com/office/drawing/2014/main" id="{AA9BF227-EB39-D447-01DA-6E268E1714CC}"/>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223348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E27E36-90E2-DEA7-7CA1-C8B1F999236F}"/>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17</a:t>
            </a:fld>
            <a:endParaRPr lang="en-US" dirty="0"/>
          </a:p>
        </p:txBody>
      </p:sp>
      <p:pic>
        <p:nvPicPr>
          <p:cNvPr id="11" name="Picture 10">
            <a:extLst>
              <a:ext uri="{FF2B5EF4-FFF2-40B4-BE49-F238E27FC236}">
                <a16:creationId xmlns:a16="http://schemas.microsoft.com/office/drawing/2014/main" id="{D800B88A-F650-96CD-A346-D19F2008C6D9}"/>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85791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651236-EFD1-2D11-24DC-0434217BD4B6}"/>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18</a:t>
            </a:fld>
            <a:endParaRPr lang="en-US" dirty="0"/>
          </a:p>
        </p:txBody>
      </p:sp>
      <p:pic>
        <p:nvPicPr>
          <p:cNvPr id="6" name="Picture 5">
            <a:extLst>
              <a:ext uri="{FF2B5EF4-FFF2-40B4-BE49-F238E27FC236}">
                <a16:creationId xmlns:a16="http://schemas.microsoft.com/office/drawing/2014/main" id="{22DAB021-6228-2A1B-5A8F-D8F4DCD44831}"/>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379471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5E4A0-8E7B-AC97-CB29-045E2285D12B}"/>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19</a:t>
            </a:fld>
            <a:endParaRPr lang="en-US" dirty="0"/>
          </a:p>
        </p:txBody>
      </p:sp>
    </p:spTree>
    <p:extLst>
      <p:ext uri="{BB962C8B-B14F-4D97-AF65-F5344CB8AC3E}">
        <p14:creationId xmlns:p14="http://schemas.microsoft.com/office/powerpoint/2010/main" val="384008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3C1618-DE17-C7EE-3C6E-48B7D78DD1BF}"/>
              </a:ext>
            </a:extLst>
          </p:cNvPr>
          <p:cNvSpPr/>
          <p:nvPr/>
        </p:nvSpPr>
        <p:spPr>
          <a:xfrm>
            <a:off x="0" y="-13447"/>
            <a:ext cx="12192000" cy="161365"/>
          </a:xfrm>
          <a:prstGeom prst="rect">
            <a:avLst/>
          </a:prstGeom>
          <a:solidFill>
            <a:srgbClr val="0057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lide Number Placeholder 42">
            <a:extLst>
              <a:ext uri="{FF2B5EF4-FFF2-40B4-BE49-F238E27FC236}">
                <a16:creationId xmlns:a16="http://schemas.microsoft.com/office/drawing/2014/main" id="{B4A9C432-2DAE-7447-C3D9-5BDD44259A75}"/>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a:t>
            </a:fld>
            <a:endParaRPr lang="en-US" dirty="0"/>
          </a:p>
        </p:txBody>
      </p:sp>
    </p:spTree>
    <p:extLst>
      <p:ext uri="{BB962C8B-B14F-4D97-AF65-F5344CB8AC3E}">
        <p14:creationId xmlns:p14="http://schemas.microsoft.com/office/powerpoint/2010/main" val="316763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27BD0B9-5368-67F7-9969-3C2124A63A4B}"/>
              </a:ext>
            </a:extLst>
          </p:cNvPr>
          <p:cNvSpPr>
            <a:spLocks noGrp="1"/>
          </p:cNvSpPr>
          <p:nvPr>
            <p:ph type="sldNum" sz="quarter" idx="12"/>
          </p:nvPr>
        </p:nvSpPr>
        <p:spPr/>
        <p:txBody>
          <a:bodyPr/>
          <a:lstStyle/>
          <a:p>
            <a:fld id="{90697F67-DBC2-5647-A4F3-F8F988D5EBAA}" type="slidenum">
              <a:rPr lang="en-US" smtClean="0"/>
              <a:pPr/>
              <a:t>20</a:t>
            </a:fld>
            <a:endParaRPr lang="en-US" dirty="0"/>
          </a:p>
        </p:txBody>
      </p:sp>
      <p:sp>
        <p:nvSpPr>
          <p:cNvPr id="3" name="Text Placeholder 2">
            <a:extLst>
              <a:ext uri="{FF2B5EF4-FFF2-40B4-BE49-F238E27FC236}">
                <a16:creationId xmlns:a16="http://schemas.microsoft.com/office/drawing/2014/main" id="{30F8CF67-2B56-55F3-0447-BDFB55A36E77}"/>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D9AD5F69-4334-783D-CFC7-B9C904951FCC}"/>
              </a:ext>
            </a:extLst>
          </p:cNvPr>
          <p:cNvSpPr>
            <a:spLocks noGrp="1"/>
          </p:cNvSpPr>
          <p:nvPr>
            <p:ph type="body" sz="quarter" idx="14"/>
          </p:nvPr>
        </p:nvSpPr>
        <p:spPr/>
        <p:txBody>
          <a:bodyPr/>
          <a:lstStyle/>
          <a:p>
            <a:endParaRPr lang="en-US" dirty="0"/>
          </a:p>
        </p:txBody>
      </p:sp>
      <p:sp>
        <p:nvSpPr>
          <p:cNvPr id="8" name="Text Placeholder 7">
            <a:extLst>
              <a:ext uri="{FF2B5EF4-FFF2-40B4-BE49-F238E27FC236}">
                <a16:creationId xmlns:a16="http://schemas.microsoft.com/office/drawing/2014/main" id="{72C79033-8386-6DF9-27E7-B71766708080}"/>
              </a:ext>
            </a:extLst>
          </p:cNvPr>
          <p:cNvSpPr>
            <a:spLocks noGrp="1"/>
          </p:cNvSpPr>
          <p:nvPr>
            <p:ph type="body" sz="quarter" idx="15"/>
          </p:nvPr>
        </p:nvSpPr>
        <p:spPr/>
        <p:txBody>
          <a:bodyPr/>
          <a:lstStyle/>
          <a:p>
            <a:endParaRPr lang="en-US" dirty="0"/>
          </a:p>
        </p:txBody>
      </p:sp>
      <p:sp>
        <p:nvSpPr>
          <p:cNvPr id="10" name="Text Placeholder 9">
            <a:extLst>
              <a:ext uri="{FF2B5EF4-FFF2-40B4-BE49-F238E27FC236}">
                <a16:creationId xmlns:a16="http://schemas.microsoft.com/office/drawing/2014/main" id="{6C1E5A23-43F7-C4FF-49B9-7C67EDFA91DA}"/>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913810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68E56F-A570-4385-036E-50FF456DEE87}"/>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21</a:t>
            </a:fld>
            <a:endParaRPr lang="en-US" dirty="0"/>
          </a:p>
        </p:txBody>
      </p:sp>
      <p:pic>
        <p:nvPicPr>
          <p:cNvPr id="8" name="Picture 7">
            <a:extLst>
              <a:ext uri="{FF2B5EF4-FFF2-40B4-BE49-F238E27FC236}">
                <a16:creationId xmlns:a16="http://schemas.microsoft.com/office/drawing/2014/main" id="{7546B8B1-A69D-E9D9-7F92-3CFE609C8979}"/>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353602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85F102-FDFE-0410-E754-0BA354316D9C}"/>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22</a:t>
            </a:fld>
            <a:endParaRPr lang="en-US" dirty="0"/>
          </a:p>
        </p:txBody>
      </p:sp>
      <p:pic>
        <p:nvPicPr>
          <p:cNvPr id="5" name="Picture 4">
            <a:extLst>
              <a:ext uri="{FF2B5EF4-FFF2-40B4-BE49-F238E27FC236}">
                <a16:creationId xmlns:a16="http://schemas.microsoft.com/office/drawing/2014/main" id="{E385DE30-670A-7FF0-C12A-4E2DD101FCEF}"/>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261522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DD5749-37B0-18BD-B97C-E4C9BD7D4F41}"/>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23</a:t>
            </a:fld>
            <a:endParaRPr lang="en-US" dirty="0"/>
          </a:p>
        </p:txBody>
      </p:sp>
    </p:spTree>
    <p:extLst>
      <p:ext uri="{BB962C8B-B14F-4D97-AF65-F5344CB8AC3E}">
        <p14:creationId xmlns:p14="http://schemas.microsoft.com/office/powerpoint/2010/main" val="421871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3EA4FA-5744-FC47-3EF7-DBFC3F4DD99E}"/>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24</a:t>
            </a:fld>
            <a:endParaRPr lang="en-US" dirty="0"/>
          </a:p>
        </p:txBody>
      </p:sp>
    </p:spTree>
    <p:extLst>
      <p:ext uri="{BB962C8B-B14F-4D97-AF65-F5344CB8AC3E}">
        <p14:creationId xmlns:p14="http://schemas.microsoft.com/office/powerpoint/2010/main" val="328792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6DC02F8E-B27C-9B24-1EF8-89A71EB9C08B}"/>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25</a:t>
            </a:fld>
            <a:endParaRPr lang="en-US" dirty="0"/>
          </a:p>
        </p:txBody>
      </p:sp>
      <p:pic>
        <p:nvPicPr>
          <p:cNvPr id="40" name="Picture 39">
            <a:extLst>
              <a:ext uri="{FF2B5EF4-FFF2-40B4-BE49-F238E27FC236}">
                <a16:creationId xmlns:a16="http://schemas.microsoft.com/office/drawing/2014/main" id="{FB8E587B-02F5-C5F5-1AC0-F4CAE28008AA}"/>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2610647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EF1CC1-BBC1-22B2-74B3-C157A81ADD42}"/>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4FC070-97BA-E9FB-9691-0615FFFAA9C8}"/>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27</a:t>
            </a:fld>
            <a:endParaRPr lang="en-US" dirty="0"/>
          </a:p>
        </p:txBody>
      </p:sp>
    </p:spTree>
    <p:extLst>
      <p:ext uri="{BB962C8B-B14F-4D97-AF65-F5344CB8AC3E}">
        <p14:creationId xmlns:p14="http://schemas.microsoft.com/office/powerpoint/2010/main" val="148004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097782-5538-3F97-B8D3-BFE984B32371}"/>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28</a:t>
            </a:fld>
            <a:endParaRPr lang="en-US" dirty="0"/>
          </a:p>
        </p:txBody>
      </p:sp>
    </p:spTree>
    <p:extLst>
      <p:ext uri="{BB962C8B-B14F-4D97-AF65-F5344CB8AC3E}">
        <p14:creationId xmlns:p14="http://schemas.microsoft.com/office/powerpoint/2010/main" val="38158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318DC3-E9DD-F19F-A655-407BFD2935BA}"/>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29</a:t>
            </a:fld>
            <a:endParaRPr lang="en-US" dirty="0"/>
          </a:p>
        </p:txBody>
      </p:sp>
    </p:spTree>
    <p:extLst>
      <p:ext uri="{BB962C8B-B14F-4D97-AF65-F5344CB8AC3E}">
        <p14:creationId xmlns:p14="http://schemas.microsoft.com/office/powerpoint/2010/main" val="80499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8C4CC6-3391-A5BC-FCC6-03B0CACA1B89}"/>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pPr/>
              <a:t>3</a:t>
            </a:fld>
            <a:endParaRPr lang="en-US" dirty="0"/>
          </a:p>
        </p:txBody>
      </p:sp>
      <p:sp>
        <p:nvSpPr>
          <p:cNvPr id="3" name="Picture Placeholder 2">
            <a:extLst>
              <a:ext uri="{FF2B5EF4-FFF2-40B4-BE49-F238E27FC236}">
                <a16:creationId xmlns:a16="http://schemas.microsoft.com/office/drawing/2014/main" id="{900E3A23-C621-9D4D-66A8-E488C4FC125A}"/>
              </a:ext>
            </a:extLst>
          </p:cNvPr>
          <p:cNvSpPr>
            <a:spLocks noGrp="1"/>
          </p:cNvSpPr>
          <p:nvPr>
            <p:ph type="pic" sz="quarter" idx="13"/>
          </p:nvPr>
        </p:nvSpPr>
        <p:spPr/>
        <p:txBody>
          <a:bodyPr/>
          <a:lstStyle/>
          <a:p>
            <a:endParaRPr lang="en-US" dirty="0"/>
          </a:p>
        </p:txBody>
      </p:sp>
      <p:sp>
        <p:nvSpPr>
          <p:cNvPr id="4" name="TextBox 3">
            <a:extLst>
              <a:ext uri="{FF2B5EF4-FFF2-40B4-BE49-F238E27FC236}">
                <a16:creationId xmlns:a16="http://schemas.microsoft.com/office/drawing/2014/main" id="{8F47D67B-E942-AB99-7F0B-1E2516900057}"/>
              </a:ext>
            </a:extLst>
          </p:cNvPr>
          <p:cNvSpPr txBox="1"/>
          <p:nvPr/>
        </p:nvSpPr>
        <p:spPr>
          <a:xfrm>
            <a:off x="3414712" y="4243388"/>
            <a:ext cx="5429252" cy="458271"/>
          </a:xfrm>
          <a:prstGeom prst="rect">
            <a:avLst/>
          </a:prstGeom>
          <a:noFill/>
          <a:ln w="6350">
            <a:noFill/>
          </a:ln>
        </p:spPr>
        <p:txBody>
          <a:bodyPr wrap="square" lIns="0" tIns="91440" rIns="0" bIns="91440" rtlCol="0" anchor="ctr">
            <a:noAutofit/>
          </a:bodyPr>
          <a:lstStyle/>
          <a:p>
            <a:pPr algn="ctr"/>
            <a:r>
              <a:rPr lang="en-US" sz="1600" dirty="0">
                <a:highlight>
                  <a:srgbClr val="FFFF00"/>
                </a:highlight>
                <a:latin typeface="Work Sans Medium" pitchFamily="2" charset="77"/>
                <a:ea typeface="Open Sans" panose="020B0606030504020204" pitchFamily="34" charset="0"/>
                <a:cs typeface="Open Sans" panose="020B0606030504020204" pitchFamily="34" charset="0"/>
              </a:rPr>
              <a:t>Employer name</a:t>
            </a:r>
            <a:endParaRPr lang="en-US" sz="1600" dirty="0">
              <a:latin typeface="Work Sans Medium" pitchFamily="2" charset="77"/>
            </a:endParaRPr>
          </a:p>
        </p:txBody>
      </p:sp>
      <p:sp>
        <p:nvSpPr>
          <p:cNvPr id="5" name="TextBox 4">
            <a:extLst>
              <a:ext uri="{FF2B5EF4-FFF2-40B4-BE49-F238E27FC236}">
                <a16:creationId xmlns:a16="http://schemas.microsoft.com/office/drawing/2014/main" id="{CD833972-C29B-8416-D292-A94324D65983}"/>
              </a:ext>
            </a:extLst>
          </p:cNvPr>
          <p:cNvSpPr txBox="1"/>
          <p:nvPr/>
        </p:nvSpPr>
        <p:spPr>
          <a:xfrm>
            <a:off x="3414712" y="5056706"/>
            <a:ext cx="5429252" cy="458271"/>
          </a:xfrm>
          <a:prstGeom prst="rect">
            <a:avLst/>
          </a:prstGeom>
          <a:noFill/>
          <a:ln w="6350">
            <a:noFill/>
          </a:ln>
        </p:spPr>
        <p:txBody>
          <a:bodyPr wrap="square" lIns="0" tIns="0" rIns="0" bIns="0" rtlCol="0" anchor="ctr">
            <a:noAutofit/>
          </a:bodyPr>
          <a:lstStyle/>
          <a:p>
            <a:pPr algn="ctr"/>
            <a:r>
              <a:rPr lang="en-US" sz="2000" dirty="0">
                <a:highlight>
                  <a:srgbClr val="FFFF00"/>
                </a:highlight>
                <a:latin typeface="Work Sans Medium" pitchFamily="2" charset="77"/>
                <a:ea typeface="Open Sans" panose="020B0606030504020204" pitchFamily="34" charset="0"/>
                <a:cs typeface="Open Sans" panose="020B0606030504020204" pitchFamily="34" charset="0"/>
              </a:rPr>
              <a:t>Organization Name</a:t>
            </a:r>
            <a:endParaRPr lang="en-US" sz="2000" dirty="0">
              <a:latin typeface="Work Sans Medium" pitchFamily="2" charset="77"/>
            </a:endParaRPr>
          </a:p>
        </p:txBody>
      </p:sp>
      <p:sp>
        <p:nvSpPr>
          <p:cNvPr id="8" name="TextBox 7">
            <a:extLst>
              <a:ext uri="{FF2B5EF4-FFF2-40B4-BE49-F238E27FC236}">
                <a16:creationId xmlns:a16="http://schemas.microsoft.com/office/drawing/2014/main" id="{E943290B-601B-74E8-BC75-DBC7AE25FC25}"/>
              </a:ext>
            </a:extLst>
          </p:cNvPr>
          <p:cNvSpPr txBox="1"/>
          <p:nvPr/>
        </p:nvSpPr>
        <p:spPr>
          <a:xfrm>
            <a:off x="3414712" y="5529263"/>
            <a:ext cx="5429252" cy="443987"/>
          </a:xfrm>
          <a:prstGeom prst="rect">
            <a:avLst/>
          </a:prstGeom>
          <a:noFill/>
          <a:ln w="6350">
            <a:noFill/>
          </a:ln>
        </p:spPr>
        <p:txBody>
          <a:bodyPr wrap="square" lIns="0" tIns="0" rIns="0" bIns="91440" rtlCol="0" anchor="ctr">
            <a:noAutofit/>
          </a:bodyPr>
          <a:lstStyle/>
          <a:p>
            <a:pPr algn="ctr"/>
            <a:r>
              <a:rPr lang="en-US" sz="1600" dirty="0">
                <a:highlight>
                  <a:srgbClr val="FFFF00"/>
                </a:highlight>
                <a:latin typeface="Work Sans Medium" pitchFamily="2" charset="77"/>
                <a:ea typeface="Open Sans" panose="020B0606030504020204" pitchFamily="34" charset="0"/>
                <a:cs typeface="Open Sans" panose="020B0606030504020204" pitchFamily="34" charset="0"/>
              </a:rPr>
              <a:t>Date</a:t>
            </a:r>
            <a:endParaRPr lang="en-US" sz="1600" dirty="0">
              <a:latin typeface="Work Sans Medium" pitchFamily="2" charset="77"/>
            </a:endParaRPr>
          </a:p>
        </p:txBody>
      </p:sp>
    </p:spTree>
    <p:extLst>
      <p:ext uri="{BB962C8B-B14F-4D97-AF65-F5344CB8AC3E}">
        <p14:creationId xmlns:p14="http://schemas.microsoft.com/office/powerpoint/2010/main" val="1705415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F78F2D-7616-4784-97E9-C45DBED23088}"/>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30</a:t>
            </a:fld>
            <a:endParaRPr lang="en-US" dirty="0"/>
          </a:p>
        </p:txBody>
      </p:sp>
    </p:spTree>
    <p:extLst>
      <p:ext uri="{BB962C8B-B14F-4D97-AF65-F5344CB8AC3E}">
        <p14:creationId xmlns:p14="http://schemas.microsoft.com/office/powerpoint/2010/main" val="425744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3EA4FA-5744-FC47-3EF7-DBFC3F4DD99E}"/>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31</a:t>
            </a:fld>
            <a:endParaRPr lang="en-US" dirty="0"/>
          </a:p>
        </p:txBody>
      </p:sp>
    </p:spTree>
    <p:extLst>
      <p:ext uri="{BB962C8B-B14F-4D97-AF65-F5344CB8AC3E}">
        <p14:creationId xmlns:p14="http://schemas.microsoft.com/office/powerpoint/2010/main" val="4157628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BCEAA2-1F85-5BE0-2F4F-D5DE553801C3}"/>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32</a:t>
            </a:fld>
            <a:endParaRPr lang="en-US" dirty="0"/>
          </a:p>
        </p:txBody>
      </p:sp>
      <p:pic>
        <p:nvPicPr>
          <p:cNvPr id="6" name="Picture 5">
            <a:extLst>
              <a:ext uri="{FF2B5EF4-FFF2-40B4-BE49-F238E27FC236}">
                <a16:creationId xmlns:a16="http://schemas.microsoft.com/office/drawing/2014/main" id="{E034FF7C-C5F8-C080-456E-E749C8A72966}"/>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489930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11B871-5552-581C-9EE9-0ECA11DD205F}"/>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33</a:t>
            </a:fld>
            <a:endParaRPr lang="en-US" dirty="0"/>
          </a:p>
        </p:txBody>
      </p:sp>
    </p:spTree>
    <p:extLst>
      <p:ext uri="{BB962C8B-B14F-4D97-AF65-F5344CB8AC3E}">
        <p14:creationId xmlns:p14="http://schemas.microsoft.com/office/powerpoint/2010/main" val="4043413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6575BD-CDFF-C325-7401-0E3359E06885}"/>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pPr/>
              <a:t>34</a:t>
            </a:fld>
            <a:endParaRPr lang="en-US" dirty="0"/>
          </a:p>
        </p:txBody>
      </p:sp>
    </p:spTree>
    <p:extLst>
      <p:ext uri="{BB962C8B-B14F-4D97-AF65-F5344CB8AC3E}">
        <p14:creationId xmlns:p14="http://schemas.microsoft.com/office/powerpoint/2010/main" val="2325702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92AC49-6280-FD6F-6FA4-D61243D786EE}"/>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35</a:t>
            </a:fld>
            <a:endParaRPr lang="en-US" dirty="0"/>
          </a:p>
        </p:txBody>
      </p:sp>
    </p:spTree>
    <p:extLst>
      <p:ext uri="{BB962C8B-B14F-4D97-AF65-F5344CB8AC3E}">
        <p14:creationId xmlns:p14="http://schemas.microsoft.com/office/powerpoint/2010/main" val="1355223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CCA8D4-4301-02E8-BC50-C557AF0E4413}"/>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36</a:t>
            </a:fld>
            <a:endParaRPr lang="en-US" dirty="0"/>
          </a:p>
        </p:txBody>
      </p:sp>
    </p:spTree>
    <p:extLst>
      <p:ext uri="{BB962C8B-B14F-4D97-AF65-F5344CB8AC3E}">
        <p14:creationId xmlns:p14="http://schemas.microsoft.com/office/powerpoint/2010/main" val="3665437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0BB594-7A30-7232-BE4C-18DE3A5995F8}"/>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pPr/>
              <a:t>37</a:t>
            </a:fld>
            <a:endParaRPr lang="en-US" dirty="0"/>
          </a:p>
        </p:txBody>
      </p:sp>
    </p:spTree>
    <p:extLst>
      <p:ext uri="{BB962C8B-B14F-4D97-AF65-F5344CB8AC3E}">
        <p14:creationId xmlns:p14="http://schemas.microsoft.com/office/powerpoint/2010/main" val="1986359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3EA4FA-5744-FC47-3EF7-DBFC3F4DD99E}"/>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pPr/>
              <a:t>38</a:t>
            </a:fld>
            <a:endParaRPr lang="en-US" dirty="0"/>
          </a:p>
        </p:txBody>
      </p:sp>
    </p:spTree>
    <p:extLst>
      <p:ext uri="{BB962C8B-B14F-4D97-AF65-F5344CB8AC3E}">
        <p14:creationId xmlns:p14="http://schemas.microsoft.com/office/powerpoint/2010/main" val="278436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FB7886-D83D-5A0A-C43E-D7F1F86E6BAC}"/>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39</a:t>
            </a:fld>
            <a:endParaRPr lang="en-US" dirty="0"/>
          </a:p>
        </p:txBody>
      </p:sp>
      <p:pic>
        <p:nvPicPr>
          <p:cNvPr id="10" name="Picture 9">
            <a:extLst>
              <a:ext uri="{FF2B5EF4-FFF2-40B4-BE49-F238E27FC236}">
                <a16:creationId xmlns:a16="http://schemas.microsoft.com/office/drawing/2014/main" id="{B612CBA7-CE25-6FC2-1CE4-531C14178000}"/>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328156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A25E7B-1CD7-3C93-119C-062FCAC34909}"/>
              </a:ext>
            </a:extLst>
          </p:cNvPr>
          <p:cNvSpPr>
            <a:spLocks noGrp="1"/>
          </p:cNvSpPr>
          <p:nvPr>
            <p:ph type="sldNum" sz="quarter" idx="12"/>
          </p:nvPr>
        </p:nvSpPr>
        <p:spPr/>
        <p:txBody>
          <a:bodyPr/>
          <a:lstStyle/>
          <a:p>
            <a:fld id="{90697F67-DBC2-5647-A4F3-F8F988D5EBAA}" type="slidenum">
              <a:rPr lang="en-US" smtClean="0"/>
              <a:t>4</a:t>
            </a:fld>
            <a:endParaRPr lang="en-US" dirty="0"/>
          </a:p>
        </p:txBody>
      </p:sp>
      <p:sp>
        <p:nvSpPr>
          <p:cNvPr id="3" name="Text Placeholder 2">
            <a:extLst>
              <a:ext uri="{FF2B5EF4-FFF2-40B4-BE49-F238E27FC236}">
                <a16:creationId xmlns:a16="http://schemas.microsoft.com/office/drawing/2014/main" id="{3BC900FB-BBA7-6B3B-6150-2DE98C56EE73}"/>
              </a:ext>
            </a:extLst>
          </p:cNvPr>
          <p:cNvSpPr>
            <a:spLocks noGrp="1"/>
          </p:cNvSpPr>
          <p:nvPr>
            <p:ph type="body" sz="quarter" idx="13"/>
          </p:nvPr>
        </p:nvSpPr>
        <p:spPr/>
        <p:txBody>
          <a:bodyPr/>
          <a:lstStyle/>
          <a:p>
            <a:pPr marL="0" indent="0">
              <a:buNone/>
            </a:pPr>
            <a:endParaRPr lang="en-US" dirty="0"/>
          </a:p>
        </p:txBody>
      </p:sp>
      <p:sp>
        <p:nvSpPr>
          <p:cNvPr id="4" name="Text Placeholder 3">
            <a:extLst>
              <a:ext uri="{FF2B5EF4-FFF2-40B4-BE49-F238E27FC236}">
                <a16:creationId xmlns:a16="http://schemas.microsoft.com/office/drawing/2014/main" id="{BE836F2A-32FB-5726-8B54-1A83E692816C}"/>
              </a:ext>
            </a:extLst>
          </p:cNvPr>
          <p:cNvSpPr>
            <a:spLocks noGrp="1"/>
          </p:cNvSpPr>
          <p:nvPr>
            <p:ph type="body" sz="quarter" idx="14"/>
          </p:nvPr>
        </p:nvSpPr>
        <p:spPr/>
        <p:txBody>
          <a:bodyPr/>
          <a:lstStyle/>
          <a:p>
            <a:pPr marL="0" indent="0">
              <a:buNone/>
            </a:pPr>
            <a:endParaRPr lang="en-US" dirty="0"/>
          </a:p>
        </p:txBody>
      </p:sp>
      <p:sp>
        <p:nvSpPr>
          <p:cNvPr id="5" name="Text Placeholder 4">
            <a:extLst>
              <a:ext uri="{FF2B5EF4-FFF2-40B4-BE49-F238E27FC236}">
                <a16:creationId xmlns:a16="http://schemas.microsoft.com/office/drawing/2014/main" id="{A7F7F7A0-8BF7-182E-456F-0B549F205CAD}"/>
              </a:ext>
            </a:extLst>
          </p:cNvPr>
          <p:cNvSpPr>
            <a:spLocks noGrp="1"/>
          </p:cNvSpPr>
          <p:nvPr>
            <p:ph type="body" sz="quarter" idx="15"/>
          </p:nvPr>
        </p:nvSpPr>
        <p:spPr/>
        <p:txBody>
          <a:bodyPr/>
          <a:lstStyle/>
          <a:p>
            <a:pPr marL="0" indent="0">
              <a:buNone/>
            </a:pPr>
            <a:endParaRPr lang="en-US" dirty="0"/>
          </a:p>
        </p:txBody>
      </p:sp>
      <p:sp>
        <p:nvSpPr>
          <p:cNvPr id="6" name="Text Placeholder 5">
            <a:extLst>
              <a:ext uri="{FF2B5EF4-FFF2-40B4-BE49-F238E27FC236}">
                <a16:creationId xmlns:a16="http://schemas.microsoft.com/office/drawing/2014/main" id="{4BCAA635-277C-72BE-9C43-943C1CA67EB4}"/>
              </a:ext>
            </a:extLst>
          </p:cNvPr>
          <p:cNvSpPr>
            <a:spLocks noGrp="1"/>
          </p:cNvSpPr>
          <p:nvPr>
            <p:ph type="body" sz="quarter" idx="16"/>
          </p:nvPr>
        </p:nvSpPr>
        <p:spPr/>
        <p:txBody>
          <a:bodyPr/>
          <a:lstStyle/>
          <a:p>
            <a:pPr marL="0" indent="0">
              <a:buNone/>
            </a:pPr>
            <a:endParaRPr lang="en-US" dirty="0"/>
          </a:p>
        </p:txBody>
      </p:sp>
      <p:sp>
        <p:nvSpPr>
          <p:cNvPr id="7" name="TextBox 6">
            <a:extLst>
              <a:ext uri="{FF2B5EF4-FFF2-40B4-BE49-F238E27FC236}">
                <a16:creationId xmlns:a16="http://schemas.microsoft.com/office/drawing/2014/main" id="{3393E1EB-ACE2-9B06-4533-5400E5DE4230}"/>
              </a:ext>
            </a:extLst>
          </p:cNvPr>
          <p:cNvSpPr txBox="1"/>
          <p:nvPr/>
        </p:nvSpPr>
        <p:spPr>
          <a:xfrm>
            <a:off x="3735543" y="649224"/>
            <a:ext cx="646001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855"/>
                </a:solidFill>
                <a:effectLst/>
                <a:highlight>
                  <a:srgbClr val="FFFF00"/>
                </a:highlight>
                <a:uLnTx/>
                <a:uFillTx/>
                <a:latin typeface="Domine" panose="02040503040403060204" pitchFamily="18" charset="0"/>
                <a:ea typeface="+mn-ea"/>
                <a:cs typeface="+mn-cs"/>
              </a:rPr>
              <a:t>Organization</a:t>
            </a:r>
          </a:p>
        </p:txBody>
      </p:sp>
    </p:spTree>
    <p:extLst>
      <p:ext uri="{BB962C8B-B14F-4D97-AF65-F5344CB8AC3E}">
        <p14:creationId xmlns:p14="http://schemas.microsoft.com/office/powerpoint/2010/main" val="4227174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1932F5-DC6C-BA7D-F157-1C6742C49344}"/>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40</a:t>
            </a:fld>
            <a:endParaRPr lang="en-US" dirty="0"/>
          </a:p>
        </p:txBody>
      </p:sp>
    </p:spTree>
    <p:extLst>
      <p:ext uri="{BB962C8B-B14F-4D97-AF65-F5344CB8AC3E}">
        <p14:creationId xmlns:p14="http://schemas.microsoft.com/office/powerpoint/2010/main" val="2375285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AED3B0-5625-4E8F-73A7-10A57CA63606}"/>
              </a:ext>
            </a:extLst>
          </p:cNvPr>
          <p:cNvSpPr>
            <a:spLocks noGrp="1"/>
          </p:cNvSpPr>
          <p:nvPr>
            <p:ph type="sldNum" sz="quarter" idx="12"/>
          </p:nvPr>
        </p:nvSpPr>
        <p:spPr/>
        <p:txBody>
          <a:bodyPr/>
          <a:lstStyle/>
          <a:p>
            <a:fld id="{90697F67-DBC2-5647-A4F3-F8F988D5EBAA}" type="slidenum">
              <a:rPr lang="en-US" smtClean="0"/>
              <a:pPr/>
              <a:t>41</a:t>
            </a:fld>
            <a:endParaRPr lang="en-US" dirty="0"/>
          </a:p>
        </p:txBody>
      </p:sp>
      <p:sp>
        <p:nvSpPr>
          <p:cNvPr id="9" name="Text Placeholder 8">
            <a:extLst>
              <a:ext uri="{FF2B5EF4-FFF2-40B4-BE49-F238E27FC236}">
                <a16:creationId xmlns:a16="http://schemas.microsoft.com/office/drawing/2014/main" id="{4502B867-F135-E612-8D42-8EA126B463DE}"/>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68780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E1FFF-6D1E-B31F-1C27-B08081644323}"/>
              </a:ext>
            </a:extLst>
          </p:cNvPr>
          <p:cNvSpPr>
            <a:spLocks noGrp="1"/>
          </p:cNvSpPr>
          <p:nvPr>
            <p:ph type="sldNum" sz="quarter" idx="12"/>
          </p:nvPr>
        </p:nvSpPr>
        <p:spPr/>
        <p:txBody>
          <a:bodyPr/>
          <a:lstStyle/>
          <a:p>
            <a:fld id="{90697F67-DBC2-5647-A4F3-F8F988D5EBAA}" type="slidenum">
              <a:rPr lang="en-US" smtClean="0"/>
              <a:pPr/>
              <a:t>42</a:t>
            </a:fld>
            <a:endParaRPr lang="en-US" dirty="0"/>
          </a:p>
        </p:txBody>
      </p:sp>
      <p:sp>
        <p:nvSpPr>
          <p:cNvPr id="7" name="Text Placeholder 6">
            <a:extLst>
              <a:ext uri="{FF2B5EF4-FFF2-40B4-BE49-F238E27FC236}">
                <a16:creationId xmlns:a16="http://schemas.microsoft.com/office/drawing/2014/main" id="{D67A5F00-5C44-0E92-184A-6D911ADF8696}"/>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BC0636C9-15C7-68DF-1CE6-3ABB252A7564}"/>
              </a:ext>
            </a:extLst>
          </p:cNvPr>
          <p:cNvSpPr>
            <a:spLocks noGrp="1"/>
          </p:cNvSpPr>
          <p:nvPr>
            <p:ph type="body" sz="quarter" idx="14"/>
          </p:nvPr>
        </p:nvSpPr>
        <p:spPr/>
        <p:txBody>
          <a:bodyPr/>
          <a:lstStyle/>
          <a:p>
            <a:endParaRPr lang="en-US" dirty="0"/>
          </a:p>
        </p:txBody>
      </p:sp>
      <p:sp>
        <p:nvSpPr>
          <p:cNvPr id="9" name="Text Placeholder 8">
            <a:extLst>
              <a:ext uri="{FF2B5EF4-FFF2-40B4-BE49-F238E27FC236}">
                <a16:creationId xmlns:a16="http://schemas.microsoft.com/office/drawing/2014/main" id="{321424C7-8CDC-D889-F6DB-C3D8FDFEAFE9}"/>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424837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84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541738B-920D-7724-4704-5CFEA4D6E24A}"/>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6</a:t>
            </a:fld>
            <a:endParaRPr lang="en-US" dirty="0"/>
          </a:p>
        </p:txBody>
      </p:sp>
      <p:pic>
        <p:nvPicPr>
          <p:cNvPr id="10" name="Picture 9">
            <a:extLst>
              <a:ext uri="{FF2B5EF4-FFF2-40B4-BE49-F238E27FC236}">
                <a16:creationId xmlns:a16="http://schemas.microsoft.com/office/drawing/2014/main" id="{3DDBF851-01D2-3566-422A-B9C80E5B7982}"/>
              </a:ext>
            </a:extLst>
          </p:cNvPr>
          <p:cNvPicPr>
            <a:picLocks noChangeAspect="1"/>
          </p:cNvPicPr>
          <p:nvPr/>
        </p:nvPicPr>
        <p:blipFill>
          <a:blip r:embed="rId3"/>
          <a:stretch>
            <a:fillRect/>
          </a:stretch>
        </p:blipFill>
        <p:spPr>
          <a:xfrm>
            <a:off x="11532084" y="6303717"/>
            <a:ext cx="387350" cy="387350"/>
          </a:xfrm>
          <a:prstGeom prst="rect">
            <a:avLst/>
          </a:prstGeom>
        </p:spPr>
      </p:pic>
    </p:spTree>
    <p:extLst>
      <p:ext uri="{BB962C8B-B14F-4D97-AF65-F5344CB8AC3E}">
        <p14:creationId xmlns:p14="http://schemas.microsoft.com/office/powerpoint/2010/main" val="41319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1201"/>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3EA4FA-5744-FC47-3EF7-DBFC3F4DD99E}"/>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7</a:t>
            </a:fld>
            <a:endParaRPr lang="en-US" dirty="0"/>
          </a:p>
        </p:txBody>
      </p:sp>
    </p:spTree>
    <p:extLst>
      <p:ext uri="{BB962C8B-B14F-4D97-AF65-F5344CB8AC3E}">
        <p14:creationId xmlns:p14="http://schemas.microsoft.com/office/powerpoint/2010/main" val="26329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3F3F4F-5BA5-3318-D193-82C6B21807C5}"/>
              </a:ext>
            </a:extLst>
          </p:cNvPr>
          <p:cNvSpPr>
            <a:spLocks noGrp="1"/>
          </p:cNvSpPr>
          <p:nvPr>
            <p:ph type="sldNum" sz="quarter" idx="12"/>
          </p:nvPr>
        </p:nvSpPr>
        <p:spPr>
          <a:xfrm>
            <a:off x="10972800" y="6492240"/>
            <a:ext cx="1129336" cy="365125"/>
          </a:xfrm>
        </p:spPr>
        <p:txBody>
          <a:bodyPr/>
          <a:lstStyle/>
          <a:p>
            <a:fld id="{90697F67-DBC2-5647-A4F3-F8F988D5EBAA}" type="slidenum">
              <a:rPr lang="en-US" smtClean="0"/>
              <a:t>8</a:t>
            </a:fld>
            <a:endParaRPr lang="en-US" dirty="0"/>
          </a:p>
        </p:txBody>
      </p:sp>
    </p:spTree>
    <p:extLst>
      <p:ext uri="{BB962C8B-B14F-4D97-AF65-F5344CB8AC3E}">
        <p14:creationId xmlns:p14="http://schemas.microsoft.com/office/powerpoint/2010/main" val="139509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F56A08-7CA6-022D-4A21-6311E06AF77F}"/>
              </a:ext>
            </a:extLst>
          </p:cNvPr>
          <p:cNvSpPr>
            <a:spLocks noGrp="1"/>
          </p:cNvSpPr>
          <p:nvPr>
            <p:ph type="sldNum" sz="quarter" idx="12"/>
          </p:nvPr>
        </p:nvSpPr>
        <p:spPr/>
        <p:txBody>
          <a:bodyPr/>
          <a:lstStyle/>
          <a:p>
            <a:fld id="{90697F67-DBC2-5647-A4F3-F8F988D5EBAA}" type="slidenum">
              <a:rPr lang="en-US" smtClean="0"/>
              <a:t>9</a:t>
            </a:fld>
            <a:endParaRPr lang="en-US" dirty="0"/>
          </a:p>
        </p:txBody>
      </p:sp>
      <p:sp>
        <p:nvSpPr>
          <p:cNvPr id="7" name="Text Placeholder 6">
            <a:extLst>
              <a:ext uri="{FF2B5EF4-FFF2-40B4-BE49-F238E27FC236}">
                <a16:creationId xmlns:a16="http://schemas.microsoft.com/office/drawing/2014/main" id="{EA545BA1-8112-5A36-0992-B0D28233AA7C}"/>
              </a:ext>
            </a:extLst>
          </p:cNvPr>
          <p:cNvSpPr>
            <a:spLocks noGrp="1"/>
          </p:cNvSpPr>
          <p:nvPr>
            <p:ph type="body" sz="quarter" idx="13"/>
          </p:nvPr>
        </p:nvSpPr>
        <p:spPr>
          <a:solidFill>
            <a:schemeClr val="bg1">
              <a:alpha val="85228"/>
            </a:schemeClr>
          </a:solidFill>
        </p:spPr>
        <p:txBody>
          <a:bodyPr/>
          <a:lstStyle/>
          <a:p>
            <a:endParaRPr lang="en-US" dirty="0"/>
          </a:p>
        </p:txBody>
      </p:sp>
      <p:sp>
        <p:nvSpPr>
          <p:cNvPr id="2" name="Title 1">
            <a:extLst>
              <a:ext uri="{FF2B5EF4-FFF2-40B4-BE49-F238E27FC236}">
                <a16:creationId xmlns:a16="http://schemas.microsoft.com/office/drawing/2014/main" id="{FEB2D884-8FCA-9642-9046-5935059E523D}"/>
              </a:ext>
            </a:extLst>
          </p:cNvPr>
          <p:cNvSpPr>
            <a:spLocks noGrp="1"/>
          </p:cNvSpPr>
          <p:nvPr>
            <p:ph type="title" idx="4294967295"/>
          </p:nvPr>
        </p:nvSpPr>
        <p:spPr>
          <a:xfrm>
            <a:off x="3412901" y="649224"/>
            <a:ext cx="7835877" cy="622300"/>
          </a:xfrm>
          <a:prstGeom prst="rect">
            <a:avLst/>
          </a:prstGeom>
        </p:spPr>
        <p:txBody>
          <a:bodyPr>
            <a:noAutofit/>
          </a:bodyPr>
          <a:lstStyle/>
          <a:p>
            <a:pPr algn="l"/>
            <a:r>
              <a:rPr lang="en-US" sz="3600" dirty="0">
                <a:solidFill>
                  <a:srgbClr val="002855"/>
                </a:solidFill>
                <a:highlight>
                  <a:srgbClr val="FFFF00"/>
                </a:highlight>
                <a:latin typeface="Domine" panose="02040503040403060204" pitchFamily="18" charset="0"/>
              </a:rPr>
              <a:t>State/County/City</a:t>
            </a:r>
          </a:p>
        </p:txBody>
      </p:sp>
    </p:spTree>
    <p:extLst>
      <p:ext uri="{BB962C8B-B14F-4D97-AF65-F5344CB8AC3E}">
        <p14:creationId xmlns:p14="http://schemas.microsoft.com/office/powerpoint/2010/main" val="4083337290"/>
      </p:ext>
    </p:extLst>
  </p:cSld>
  <p:clrMapOvr>
    <a:masterClrMapping/>
  </p:clrMapOvr>
</p:sld>
</file>

<file path=ppt/theme/theme1.xml><?xml version="1.0" encoding="utf-8"?>
<a:theme xmlns:a="http://schemas.openxmlformats.org/drawingml/2006/main" name="NACDD-Bar-Standard-Width">
  <a:themeElements>
    <a:clrScheme name="Custom 24">
      <a:dk1>
        <a:srgbClr val="000000"/>
      </a:dk1>
      <a:lt1>
        <a:srgbClr val="FFFFFF"/>
      </a:lt1>
      <a:dk2>
        <a:srgbClr val="0057B8"/>
      </a:dk2>
      <a:lt2>
        <a:srgbClr val="FFB25B"/>
      </a:lt2>
      <a:accent1>
        <a:srgbClr val="00B140"/>
      </a:accent1>
      <a:accent2>
        <a:srgbClr val="D50032"/>
      </a:accent2>
      <a:accent3>
        <a:srgbClr val="A4D65E"/>
      </a:accent3>
      <a:accent4>
        <a:srgbClr val="165C7D"/>
      </a:accent4>
      <a:accent5>
        <a:srgbClr val="84A4DC"/>
      </a:accent5>
      <a:accent6>
        <a:srgbClr val="7C878E"/>
      </a:accent6>
      <a:hlink>
        <a:srgbClr val="0056B4"/>
      </a:hlink>
      <a:folHlink>
        <a:srgbClr val="0057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50752</TotalTime>
  <Words>5139</Words>
  <Application>Microsoft Macintosh PowerPoint</Application>
  <PresentationFormat>Widescreen</PresentationFormat>
  <Paragraphs>341</Paragraphs>
  <Slides>42</Slides>
  <Notes>42</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Calibri</vt:lpstr>
      <vt:lpstr>Courier New</vt:lpstr>
      <vt:lpstr>Domine</vt:lpstr>
      <vt:lpstr>Montserrat Medium</vt:lpstr>
      <vt:lpstr>Open Sans</vt:lpstr>
      <vt:lpstr>Segoe UI</vt:lpstr>
      <vt:lpstr>Wingdings</vt:lpstr>
      <vt:lpstr>Work Sans</vt:lpstr>
      <vt:lpstr>Work Sans Black</vt:lpstr>
      <vt:lpstr>Work Sans ExtraBold</vt:lpstr>
      <vt:lpstr>Work Sans Medium</vt:lpstr>
      <vt:lpstr>Work Sans SemiBold</vt:lpstr>
      <vt:lpstr>NACDD-Bar-Standard-Width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State/County/City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Type 2 Diabetes in the Workforce:  Employer Name</dc:title>
  <dc:creator>Lanae Caulfield</dc:creator>
  <cp:lastModifiedBy>Kristen Alford</cp:lastModifiedBy>
  <cp:revision>221</cp:revision>
  <dcterms:created xsi:type="dcterms:W3CDTF">2020-07-16T07:39:34Z</dcterms:created>
  <dcterms:modified xsi:type="dcterms:W3CDTF">2024-06-12T13:25:00Z</dcterms:modified>
</cp:coreProperties>
</file>